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2" r:id="rId2"/>
    <p:sldId id="2145706482" r:id="rId3"/>
    <p:sldId id="257" r:id="rId4"/>
    <p:sldId id="2145706483" r:id="rId5"/>
    <p:sldId id="258" r:id="rId6"/>
    <p:sldId id="2145706469" r:id="rId7"/>
    <p:sldId id="2145706470" r:id="rId8"/>
    <p:sldId id="2145706473" r:id="rId9"/>
    <p:sldId id="914" r:id="rId10"/>
    <p:sldId id="965" r:id="rId11"/>
    <p:sldId id="949" r:id="rId12"/>
    <p:sldId id="933" r:id="rId13"/>
    <p:sldId id="944" r:id="rId14"/>
    <p:sldId id="960" r:id="rId15"/>
    <p:sldId id="961" r:id="rId16"/>
    <p:sldId id="946" r:id="rId17"/>
    <p:sldId id="2145706498" r:id="rId18"/>
    <p:sldId id="955" r:id="rId19"/>
    <p:sldId id="2145706499" r:id="rId20"/>
    <p:sldId id="956" r:id="rId21"/>
    <p:sldId id="268" r:id="rId22"/>
    <p:sldId id="272" r:id="rId23"/>
    <p:sldId id="966" r:id="rId24"/>
    <p:sldId id="947" r:id="rId25"/>
    <p:sldId id="915" r:id="rId26"/>
    <p:sldId id="967" r:id="rId27"/>
    <p:sldId id="968" r:id="rId28"/>
    <p:sldId id="2145706497" r:id="rId29"/>
    <p:sldId id="2145706500" r:id="rId30"/>
    <p:sldId id="2145706501" r:id="rId31"/>
    <p:sldId id="2145706484" r:id="rId32"/>
    <p:sldId id="2145706503" r:id="rId33"/>
    <p:sldId id="2145706488" r:id="rId34"/>
    <p:sldId id="2145706504" r:id="rId35"/>
    <p:sldId id="2145706502" r:id="rId36"/>
    <p:sldId id="2145706490" r:id="rId37"/>
    <p:sldId id="2145706507" r:id="rId38"/>
    <p:sldId id="2145706508" r:id="rId39"/>
    <p:sldId id="2145706492" r:id="rId40"/>
    <p:sldId id="2145706493" r:id="rId41"/>
    <p:sldId id="2145706505" r:id="rId42"/>
    <p:sldId id="2145706506" r:id="rId43"/>
    <p:sldId id="2145706494" r:id="rId44"/>
    <p:sldId id="2145706496" r:id="rId45"/>
    <p:sldId id="2145706495" r:id="rId46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34621-2D89-487F-97EC-816ADF09B324}" v="7" dt="2025-03-12T08:50:13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37"/>
  </p:normalViewPr>
  <p:slideViewPr>
    <p:cSldViewPr snapToGrid="0">
      <p:cViewPr varScale="1">
        <p:scale>
          <a:sx n="81" d="100"/>
          <a:sy n="81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3B895-7CDF-4F3C-BB09-E03C959B92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EB0AA3-FD2F-4A5A-A518-2D2E7B68B773}">
      <dgm:prSet/>
      <dgm:spPr/>
      <dgm:t>
        <a:bodyPr/>
        <a:lstStyle/>
        <a:p>
          <a:r>
            <a:rPr lang="en-US"/>
            <a:t>Respiratory Support</a:t>
          </a:r>
        </a:p>
      </dgm:t>
    </dgm:pt>
    <dgm:pt modelId="{0F3F1CF3-B4BB-41FB-AAB7-9C8FC22B8080}" type="parTrans" cxnId="{66C4B6C3-5D6E-4560-B708-643668F378CC}">
      <dgm:prSet/>
      <dgm:spPr/>
      <dgm:t>
        <a:bodyPr/>
        <a:lstStyle/>
        <a:p>
          <a:endParaRPr lang="en-US"/>
        </a:p>
      </dgm:t>
    </dgm:pt>
    <dgm:pt modelId="{3455D57B-028E-422D-87C8-22FBC6EA6A73}" type="sibTrans" cxnId="{66C4B6C3-5D6E-4560-B708-643668F378CC}">
      <dgm:prSet/>
      <dgm:spPr/>
      <dgm:t>
        <a:bodyPr/>
        <a:lstStyle/>
        <a:p>
          <a:endParaRPr lang="en-US"/>
        </a:p>
      </dgm:t>
    </dgm:pt>
    <dgm:pt modelId="{726577EF-D8AB-417D-8ADF-53C2F19FB1A9}">
      <dgm:prSet/>
      <dgm:spPr/>
      <dgm:t>
        <a:bodyPr/>
        <a:lstStyle/>
        <a:p>
          <a:r>
            <a:rPr lang="en-US"/>
            <a:t>Oxygen → admission</a:t>
          </a:r>
        </a:p>
      </dgm:t>
    </dgm:pt>
    <dgm:pt modelId="{583646CC-BD34-4FAA-82B0-D6F3F4FBFBC4}" type="parTrans" cxnId="{5FCEBE8F-E70C-454E-AE78-64E9B467014A}">
      <dgm:prSet/>
      <dgm:spPr/>
      <dgm:t>
        <a:bodyPr/>
        <a:lstStyle/>
        <a:p>
          <a:endParaRPr lang="en-US"/>
        </a:p>
      </dgm:t>
    </dgm:pt>
    <dgm:pt modelId="{4B783934-220B-4F79-A9F8-543BB3B5FE58}" type="sibTrans" cxnId="{5FCEBE8F-E70C-454E-AE78-64E9B467014A}">
      <dgm:prSet/>
      <dgm:spPr/>
      <dgm:t>
        <a:bodyPr/>
        <a:lstStyle/>
        <a:p>
          <a:endParaRPr lang="en-US"/>
        </a:p>
      </dgm:t>
    </dgm:pt>
    <dgm:pt modelId="{B0A41AAB-47CA-452B-B4D0-6564C38737B5}">
      <dgm:prSet/>
      <dgm:spPr/>
      <dgm:t>
        <a:bodyPr/>
        <a:lstStyle/>
        <a:p>
          <a:r>
            <a:rPr lang="en-US"/>
            <a:t>High Flow ?</a:t>
          </a:r>
        </a:p>
      </dgm:t>
    </dgm:pt>
    <dgm:pt modelId="{C9A1BBCE-A349-44DC-9806-1ED51EAB167C}" type="parTrans" cxnId="{525A80DB-253A-44AD-85A9-FCCC47C1850F}">
      <dgm:prSet/>
      <dgm:spPr/>
      <dgm:t>
        <a:bodyPr/>
        <a:lstStyle/>
        <a:p>
          <a:endParaRPr lang="en-US"/>
        </a:p>
      </dgm:t>
    </dgm:pt>
    <dgm:pt modelId="{AC0EF363-C7BF-48C1-905A-E8934828286D}" type="sibTrans" cxnId="{525A80DB-253A-44AD-85A9-FCCC47C1850F}">
      <dgm:prSet/>
      <dgm:spPr/>
      <dgm:t>
        <a:bodyPr/>
        <a:lstStyle/>
        <a:p>
          <a:endParaRPr lang="en-US"/>
        </a:p>
      </dgm:t>
    </dgm:pt>
    <dgm:pt modelId="{F7547C03-87C4-40BA-90B8-38114EB88951}">
      <dgm:prSet/>
      <dgm:spPr/>
      <dgm:t>
        <a:bodyPr/>
        <a:lstStyle/>
        <a:p>
          <a:r>
            <a:rPr lang="en-US"/>
            <a:t>PICU</a:t>
          </a:r>
        </a:p>
      </dgm:t>
    </dgm:pt>
    <dgm:pt modelId="{E7518A03-D479-4E14-AF8C-8E1500EBE053}" type="parTrans" cxnId="{2B2930BE-57E4-471C-AC6B-E251A839E2FE}">
      <dgm:prSet/>
      <dgm:spPr/>
      <dgm:t>
        <a:bodyPr/>
        <a:lstStyle/>
        <a:p>
          <a:endParaRPr lang="en-US"/>
        </a:p>
      </dgm:t>
    </dgm:pt>
    <dgm:pt modelId="{C843A99E-4987-4398-9AD2-B60C5F025E6B}" type="sibTrans" cxnId="{2B2930BE-57E4-471C-AC6B-E251A839E2FE}">
      <dgm:prSet/>
      <dgm:spPr/>
      <dgm:t>
        <a:bodyPr/>
        <a:lstStyle/>
        <a:p>
          <a:endParaRPr lang="en-US"/>
        </a:p>
      </dgm:t>
    </dgm:pt>
    <dgm:pt modelId="{35E48F5F-F56F-4FB0-AD19-F6DAE906925A}">
      <dgm:prSet/>
      <dgm:spPr/>
      <dgm:t>
        <a:bodyPr/>
        <a:lstStyle/>
        <a:p>
          <a:r>
            <a:rPr lang="en-US"/>
            <a:t>Feeding Support</a:t>
          </a:r>
        </a:p>
      </dgm:t>
    </dgm:pt>
    <dgm:pt modelId="{B994DD15-D09A-4BD8-A42E-A7C1F09353DA}" type="parTrans" cxnId="{D51F0B32-2BA0-4B0F-87DE-715A364DA8F2}">
      <dgm:prSet/>
      <dgm:spPr/>
      <dgm:t>
        <a:bodyPr/>
        <a:lstStyle/>
        <a:p>
          <a:endParaRPr lang="en-US"/>
        </a:p>
      </dgm:t>
    </dgm:pt>
    <dgm:pt modelId="{3BD1BD20-6179-485F-A478-F3B140F4F07F}" type="sibTrans" cxnId="{D51F0B32-2BA0-4B0F-87DE-715A364DA8F2}">
      <dgm:prSet/>
      <dgm:spPr/>
      <dgm:t>
        <a:bodyPr/>
        <a:lstStyle/>
        <a:p>
          <a:endParaRPr lang="en-US"/>
        </a:p>
      </dgm:t>
    </dgm:pt>
    <dgm:pt modelId="{72C4B223-C982-488C-86B6-4C1926C1E8F4}">
      <dgm:prSet/>
      <dgm:spPr/>
      <dgm:t>
        <a:bodyPr/>
        <a:lstStyle/>
        <a:p>
          <a:r>
            <a:rPr lang="en-US"/>
            <a:t>Little and often</a:t>
          </a:r>
        </a:p>
      </dgm:t>
    </dgm:pt>
    <dgm:pt modelId="{311FEBF5-9F9F-4244-B6DA-8F16DC5F9E31}" type="parTrans" cxnId="{B7134213-D722-4286-B38C-4DC6E5C31417}">
      <dgm:prSet/>
      <dgm:spPr/>
      <dgm:t>
        <a:bodyPr/>
        <a:lstStyle/>
        <a:p>
          <a:endParaRPr lang="en-US"/>
        </a:p>
      </dgm:t>
    </dgm:pt>
    <dgm:pt modelId="{9899DB47-2A0D-4DDB-A81D-17400671D437}" type="sibTrans" cxnId="{B7134213-D722-4286-B38C-4DC6E5C31417}">
      <dgm:prSet/>
      <dgm:spPr/>
      <dgm:t>
        <a:bodyPr/>
        <a:lstStyle/>
        <a:p>
          <a:endParaRPr lang="en-US"/>
        </a:p>
      </dgm:t>
    </dgm:pt>
    <dgm:pt modelId="{3722BF0F-A6E5-4599-976F-10DB2C1E32C4}">
      <dgm:prSet/>
      <dgm:spPr/>
      <dgm:t>
        <a:bodyPr/>
        <a:lstStyle/>
        <a:p>
          <a:r>
            <a:rPr lang="en-US"/>
            <a:t>NG → admission</a:t>
          </a:r>
        </a:p>
      </dgm:t>
    </dgm:pt>
    <dgm:pt modelId="{A8AB55B1-6996-4BDF-8D17-934B2D9701EB}" type="parTrans" cxnId="{12020893-ED38-4F94-9432-D0BD998EC160}">
      <dgm:prSet/>
      <dgm:spPr/>
      <dgm:t>
        <a:bodyPr/>
        <a:lstStyle/>
        <a:p>
          <a:endParaRPr lang="en-US"/>
        </a:p>
      </dgm:t>
    </dgm:pt>
    <dgm:pt modelId="{D094A6E4-EB10-45CB-9524-9A9F5D85D70F}" type="sibTrans" cxnId="{12020893-ED38-4F94-9432-D0BD998EC160}">
      <dgm:prSet/>
      <dgm:spPr/>
      <dgm:t>
        <a:bodyPr/>
        <a:lstStyle/>
        <a:p>
          <a:endParaRPr lang="en-US"/>
        </a:p>
      </dgm:t>
    </dgm:pt>
    <dgm:pt modelId="{F3B00533-9573-471F-A3C1-292CFDF87C33}">
      <dgm:prSet/>
      <dgm:spPr/>
      <dgm:t>
        <a:bodyPr/>
        <a:lstStyle/>
        <a:p>
          <a:r>
            <a:rPr lang="en-US"/>
            <a:t>IV fluids</a:t>
          </a:r>
        </a:p>
      </dgm:t>
    </dgm:pt>
    <dgm:pt modelId="{2711985A-3AB7-4F36-B768-783F1F3B49DD}" type="parTrans" cxnId="{31B8308A-A6D5-431A-A376-077DE5122CA5}">
      <dgm:prSet/>
      <dgm:spPr/>
      <dgm:t>
        <a:bodyPr/>
        <a:lstStyle/>
        <a:p>
          <a:endParaRPr lang="en-US"/>
        </a:p>
      </dgm:t>
    </dgm:pt>
    <dgm:pt modelId="{AA57F676-20C0-4C2A-8382-A6B251E75602}" type="sibTrans" cxnId="{31B8308A-A6D5-431A-A376-077DE5122CA5}">
      <dgm:prSet/>
      <dgm:spPr/>
      <dgm:t>
        <a:bodyPr/>
        <a:lstStyle/>
        <a:p>
          <a:endParaRPr lang="en-US"/>
        </a:p>
      </dgm:t>
    </dgm:pt>
    <dgm:pt modelId="{670DB56E-CF94-4446-8E5D-F872F37512B5}">
      <dgm:prSet/>
      <dgm:spPr/>
      <dgm:t>
        <a:bodyPr/>
        <a:lstStyle/>
        <a:p>
          <a:r>
            <a:rPr lang="en-US"/>
            <a:t>Time and good safety net advice</a:t>
          </a:r>
        </a:p>
      </dgm:t>
    </dgm:pt>
    <dgm:pt modelId="{87E5CF3D-9EA9-4ED5-97D6-F5E88CB9C54F}" type="parTrans" cxnId="{D4DA306C-8142-48A6-BC1F-F0DCEA6E1E4D}">
      <dgm:prSet/>
      <dgm:spPr/>
      <dgm:t>
        <a:bodyPr/>
        <a:lstStyle/>
        <a:p>
          <a:endParaRPr lang="en-US"/>
        </a:p>
      </dgm:t>
    </dgm:pt>
    <dgm:pt modelId="{9D9AE0E0-0CE6-442E-9E4A-9B468CE2C7F4}" type="sibTrans" cxnId="{D4DA306C-8142-48A6-BC1F-F0DCEA6E1E4D}">
      <dgm:prSet/>
      <dgm:spPr/>
      <dgm:t>
        <a:bodyPr/>
        <a:lstStyle/>
        <a:p>
          <a:endParaRPr lang="en-US"/>
        </a:p>
      </dgm:t>
    </dgm:pt>
    <dgm:pt modelId="{BB8A7123-286E-4D87-9884-370B682F17EB}" type="pres">
      <dgm:prSet presAssocID="{8273B895-7CDF-4F3C-BB09-E03C959B922B}" presName="linear" presStyleCnt="0">
        <dgm:presLayoutVars>
          <dgm:dir/>
          <dgm:animLvl val="lvl"/>
          <dgm:resizeHandles val="exact"/>
        </dgm:presLayoutVars>
      </dgm:prSet>
      <dgm:spPr/>
    </dgm:pt>
    <dgm:pt modelId="{17C08B55-5408-4DF7-97D9-F2C492440FA7}" type="pres">
      <dgm:prSet presAssocID="{EFEB0AA3-FD2F-4A5A-A518-2D2E7B68B773}" presName="parentLin" presStyleCnt="0"/>
      <dgm:spPr/>
    </dgm:pt>
    <dgm:pt modelId="{69931D8D-3217-4EA7-A915-82D06EFA8DCB}" type="pres">
      <dgm:prSet presAssocID="{EFEB0AA3-FD2F-4A5A-A518-2D2E7B68B773}" presName="parentLeftMargin" presStyleLbl="node1" presStyleIdx="0" presStyleCnt="3"/>
      <dgm:spPr/>
    </dgm:pt>
    <dgm:pt modelId="{FB2073A0-83CD-428A-A6D3-108A3FB52A96}" type="pres">
      <dgm:prSet presAssocID="{EFEB0AA3-FD2F-4A5A-A518-2D2E7B68B7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FA9289-811A-4635-97EC-C4C5EDDA9829}" type="pres">
      <dgm:prSet presAssocID="{EFEB0AA3-FD2F-4A5A-A518-2D2E7B68B773}" presName="negativeSpace" presStyleCnt="0"/>
      <dgm:spPr/>
    </dgm:pt>
    <dgm:pt modelId="{BD6443FB-B638-4DE5-867E-0A51F3CEF017}" type="pres">
      <dgm:prSet presAssocID="{EFEB0AA3-FD2F-4A5A-A518-2D2E7B68B773}" presName="childText" presStyleLbl="conFgAcc1" presStyleIdx="0" presStyleCnt="3">
        <dgm:presLayoutVars>
          <dgm:bulletEnabled val="1"/>
        </dgm:presLayoutVars>
      </dgm:prSet>
      <dgm:spPr/>
    </dgm:pt>
    <dgm:pt modelId="{EC2FF35F-720D-4C08-8956-D3FED65B0809}" type="pres">
      <dgm:prSet presAssocID="{3455D57B-028E-422D-87C8-22FBC6EA6A73}" presName="spaceBetweenRectangles" presStyleCnt="0"/>
      <dgm:spPr/>
    </dgm:pt>
    <dgm:pt modelId="{BF94A984-E8B3-4C91-A12D-EFBE575FDE8E}" type="pres">
      <dgm:prSet presAssocID="{35E48F5F-F56F-4FB0-AD19-F6DAE906925A}" presName="parentLin" presStyleCnt="0"/>
      <dgm:spPr/>
    </dgm:pt>
    <dgm:pt modelId="{16538A74-237B-43A1-99F9-37F934AB8F14}" type="pres">
      <dgm:prSet presAssocID="{35E48F5F-F56F-4FB0-AD19-F6DAE906925A}" presName="parentLeftMargin" presStyleLbl="node1" presStyleIdx="0" presStyleCnt="3"/>
      <dgm:spPr/>
    </dgm:pt>
    <dgm:pt modelId="{2180BD9D-59A6-42E1-8C8C-53395F6E9390}" type="pres">
      <dgm:prSet presAssocID="{35E48F5F-F56F-4FB0-AD19-F6DAE90692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262C62-7CE8-4346-A9BA-964FAF9E598C}" type="pres">
      <dgm:prSet presAssocID="{35E48F5F-F56F-4FB0-AD19-F6DAE906925A}" presName="negativeSpace" presStyleCnt="0"/>
      <dgm:spPr/>
    </dgm:pt>
    <dgm:pt modelId="{4B14F1E7-0573-45A1-83AB-72D3B5A3468F}" type="pres">
      <dgm:prSet presAssocID="{35E48F5F-F56F-4FB0-AD19-F6DAE906925A}" presName="childText" presStyleLbl="conFgAcc1" presStyleIdx="1" presStyleCnt="3">
        <dgm:presLayoutVars>
          <dgm:bulletEnabled val="1"/>
        </dgm:presLayoutVars>
      </dgm:prSet>
      <dgm:spPr/>
    </dgm:pt>
    <dgm:pt modelId="{6060C153-B3E9-4276-886D-1191B98907D0}" type="pres">
      <dgm:prSet presAssocID="{3BD1BD20-6179-485F-A478-F3B140F4F07F}" presName="spaceBetweenRectangles" presStyleCnt="0"/>
      <dgm:spPr/>
    </dgm:pt>
    <dgm:pt modelId="{C15A4708-103B-4A43-A20D-5ADB4DFB6667}" type="pres">
      <dgm:prSet presAssocID="{670DB56E-CF94-4446-8E5D-F872F37512B5}" presName="parentLin" presStyleCnt="0"/>
      <dgm:spPr/>
    </dgm:pt>
    <dgm:pt modelId="{56A0C5CC-69FB-4356-815E-B768C53873D5}" type="pres">
      <dgm:prSet presAssocID="{670DB56E-CF94-4446-8E5D-F872F37512B5}" presName="parentLeftMargin" presStyleLbl="node1" presStyleIdx="1" presStyleCnt="3"/>
      <dgm:spPr/>
    </dgm:pt>
    <dgm:pt modelId="{CD58D654-ED1F-4D1C-AB52-2EFECDD68ACD}" type="pres">
      <dgm:prSet presAssocID="{670DB56E-CF94-4446-8E5D-F872F37512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FBF53E-9FC9-4D72-8221-CF21ADC39F02}" type="pres">
      <dgm:prSet presAssocID="{670DB56E-CF94-4446-8E5D-F872F37512B5}" presName="negativeSpace" presStyleCnt="0"/>
      <dgm:spPr/>
    </dgm:pt>
    <dgm:pt modelId="{40085DFC-0F07-4E83-AAE7-5552CA1BE98E}" type="pres">
      <dgm:prSet presAssocID="{670DB56E-CF94-4446-8E5D-F872F37512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9A9812-19B5-4F3A-8213-F90A67D7E47B}" type="presOf" srcId="{8273B895-7CDF-4F3C-BB09-E03C959B922B}" destId="{BB8A7123-286E-4D87-9884-370B682F17EB}" srcOrd="0" destOrd="0" presId="urn:microsoft.com/office/officeart/2005/8/layout/list1"/>
    <dgm:cxn modelId="{B7134213-D722-4286-B38C-4DC6E5C31417}" srcId="{35E48F5F-F56F-4FB0-AD19-F6DAE906925A}" destId="{72C4B223-C982-488C-86B6-4C1926C1E8F4}" srcOrd="0" destOrd="0" parTransId="{311FEBF5-9F9F-4244-B6DA-8F16DC5F9E31}" sibTransId="{9899DB47-2A0D-4DDB-A81D-17400671D437}"/>
    <dgm:cxn modelId="{A8318E29-0D35-4212-89D7-A50629617D5B}" type="presOf" srcId="{35E48F5F-F56F-4FB0-AD19-F6DAE906925A}" destId="{2180BD9D-59A6-42E1-8C8C-53395F6E9390}" srcOrd="1" destOrd="0" presId="urn:microsoft.com/office/officeart/2005/8/layout/list1"/>
    <dgm:cxn modelId="{D51F0B32-2BA0-4B0F-87DE-715A364DA8F2}" srcId="{8273B895-7CDF-4F3C-BB09-E03C959B922B}" destId="{35E48F5F-F56F-4FB0-AD19-F6DAE906925A}" srcOrd="1" destOrd="0" parTransId="{B994DD15-D09A-4BD8-A42E-A7C1F09353DA}" sibTransId="{3BD1BD20-6179-485F-A478-F3B140F4F07F}"/>
    <dgm:cxn modelId="{D4DA306C-8142-48A6-BC1F-F0DCEA6E1E4D}" srcId="{8273B895-7CDF-4F3C-BB09-E03C959B922B}" destId="{670DB56E-CF94-4446-8E5D-F872F37512B5}" srcOrd="2" destOrd="0" parTransId="{87E5CF3D-9EA9-4ED5-97D6-F5E88CB9C54F}" sibTransId="{9D9AE0E0-0CE6-442E-9E4A-9B468CE2C7F4}"/>
    <dgm:cxn modelId="{0FEE0154-FB5D-4E1B-B180-60190D632B86}" type="presOf" srcId="{726577EF-D8AB-417D-8ADF-53C2F19FB1A9}" destId="{BD6443FB-B638-4DE5-867E-0A51F3CEF017}" srcOrd="0" destOrd="0" presId="urn:microsoft.com/office/officeart/2005/8/layout/list1"/>
    <dgm:cxn modelId="{2EE97154-9E37-45BB-8569-0CA576021769}" type="presOf" srcId="{F7547C03-87C4-40BA-90B8-38114EB88951}" destId="{BD6443FB-B638-4DE5-867E-0A51F3CEF017}" srcOrd="0" destOrd="2" presId="urn:microsoft.com/office/officeart/2005/8/layout/list1"/>
    <dgm:cxn modelId="{9E424257-B861-4257-BD77-DB7C0CF6EDC3}" type="presOf" srcId="{35E48F5F-F56F-4FB0-AD19-F6DAE906925A}" destId="{16538A74-237B-43A1-99F9-37F934AB8F14}" srcOrd="0" destOrd="0" presId="urn:microsoft.com/office/officeart/2005/8/layout/list1"/>
    <dgm:cxn modelId="{CAF3F188-F4B7-4E43-863A-25A67030B39E}" type="presOf" srcId="{EFEB0AA3-FD2F-4A5A-A518-2D2E7B68B773}" destId="{FB2073A0-83CD-428A-A6D3-108A3FB52A96}" srcOrd="1" destOrd="0" presId="urn:microsoft.com/office/officeart/2005/8/layout/list1"/>
    <dgm:cxn modelId="{31B8308A-A6D5-431A-A376-077DE5122CA5}" srcId="{35E48F5F-F56F-4FB0-AD19-F6DAE906925A}" destId="{F3B00533-9573-471F-A3C1-292CFDF87C33}" srcOrd="2" destOrd="0" parTransId="{2711985A-3AB7-4F36-B768-783F1F3B49DD}" sibTransId="{AA57F676-20C0-4C2A-8382-A6B251E75602}"/>
    <dgm:cxn modelId="{8739588A-2199-4306-8E2C-8C336C2240EC}" type="presOf" srcId="{F3B00533-9573-471F-A3C1-292CFDF87C33}" destId="{4B14F1E7-0573-45A1-83AB-72D3B5A3468F}" srcOrd="0" destOrd="2" presId="urn:microsoft.com/office/officeart/2005/8/layout/list1"/>
    <dgm:cxn modelId="{5FCEBE8F-E70C-454E-AE78-64E9B467014A}" srcId="{EFEB0AA3-FD2F-4A5A-A518-2D2E7B68B773}" destId="{726577EF-D8AB-417D-8ADF-53C2F19FB1A9}" srcOrd="0" destOrd="0" parTransId="{583646CC-BD34-4FAA-82B0-D6F3F4FBFBC4}" sibTransId="{4B783934-220B-4F79-A9F8-543BB3B5FE58}"/>
    <dgm:cxn modelId="{DAE9D991-6B32-4020-8DD0-19B035CB625D}" type="presOf" srcId="{670DB56E-CF94-4446-8E5D-F872F37512B5}" destId="{CD58D654-ED1F-4D1C-AB52-2EFECDD68ACD}" srcOrd="1" destOrd="0" presId="urn:microsoft.com/office/officeart/2005/8/layout/list1"/>
    <dgm:cxn modelId="{12020893-ED38-4F94-9432-D0BD998EC160}" srcId="{35E48F5F-F56F-4FB0-AD19-F6DAE906925A}" destId="{3722BF0F-A6E5-4599-976F-10DB2C1E32C4}" srcOrd="1" destOrd="0" parTransId="{A8AB55B1-6996-4BDF-8D17-934B2D9701EB}" sibTransId="{D094A6E4-EB10-45CB-9524-9A9F5D85D70F}"/>
    <dgm:cxn modelId="{39A507B6-D7C8-464C-B52E-F6F0DF1D7773}" type="presOf" srcId="{670DB56E-CF94-4446-8E5D-F872F37512B5}" destId="{56A0C5CC-69FB-4356-815E-B768C53873D5}" srcOrd="0" destOrd="0" presId="urn:microsoft.com/office/officeart/2005/8/layout/list1"/>
    <dgm:cxn modelId="{2B2930BE-57E4-471C-AC6B-E251A839E2FE}" srcId="{EFEB0AA3-FD2F-4A5A-A518-2D2E7B68B773}" destId="{F7547C03-87C4-40BA-90B8-38114EB88951}" srcOrd="2" destOrd="0" parTransId="{E7518A03-D479-4E14-AF8C-8E1500EBE053}" sibTransId="{C843A99E-4987-4398-9AD2-B60C5F025E6B}"/>
    <dgm:cxn modelId="{66C4B6C3-5D6E-4560-B708-643668F378CC}" srcId="{8273B895-7CDF-4F3C-BB09-E03C959B922B}" destId="{EFEB0AA3-FD2F-4A5A-A518-2D2E7B68B773}" srcOrd="0" destOrd="0" parTransId="{0F3F1CF3-B4BB-41FB-AAB7-9C8FC22B8080}" sibTransId="{3455D57B-028E-422D-87C8-22FBC6EA6A73}"/>
    <dgm:cxn modelId="{B22E9BD0-C23C-4964-9D6B-64301E60D80F}" type="presOf" srcId="{3722BF0F-A6E5-4599-976F-10DB2C1E32C4}" destId="{4B14F1E7-0573-45A1-83AB-72D3B5A3468F}" srcOrd="0" destOrd="1" presId="urn:microsoft.com/office/officeart/2005/8/layout/list1"/>
    <dgm:cxn modelId="{525A80DB-253A-44AD-85A9-FCCC47C1850F}" srcId="{EFEB0AA3-FD2F-4A5A-A518-2D2E7B68B773}" destId="{B0A41AAB-47CA-452B-B4D0-6564C38737B5}" srcOrd="1" destOrd="0" parTransId="{C9A1BBCE-A349-44DC-9806-1ED51EAB167C}" sibTransId="{AC0EF363-C7BF-48C1-905A-E8934828286D}"/>
    <dgm:cxn modelId="{AF371FDE-E670-4DE6-8A19-2B81181D9591}" type="presOf" srcId="{EFEB0AA3-FD2F-4A5A-A518-2D2E7B68B773}" destId="{69931D8D-3217-4EA7-A915-82D06EFA8DCB}" srcOrd="0" destOrd="0" presId="urn:microsoft.com/office/officeart/2005/8/layout/list1"/>
    <dgm:cxn modelId="{7DD099F4-C885-4E79-9A1C-F9328565ADB1}" type="presOf" srcId="{B0A41AAB-47CA-452B-B4D0-6564C38737B5}" destId="{BD6443FB-B638-4DE5-867E-0A51F3CEF017}" srcOrd="0" destOrd="1" presId="urn:microsoft.com/office/officeart/2005/8/layout/list1"/>
    <dgm:cxn modelId="{4B89FFFC-58DF-46C5-B84F-31BEAEE07402}" type="presOf" srcId="{72C4B223-C982-488C-86B6-4C1926C1E8F4}" destId="{4B14F1E7-0573-45A1-83AB-72D3B5A3468F}" srcOrd="0" destOrd="0" presId="urn:microsoft.com/office/officeart/2005/8/layout/list1"/>
    <dgm:cxn modelId="{99742818-17D1-4137-A932-E5C1771EBAAA}" type="presParOf" srcId="{BB8A7123-286E-4D87-9884-370B682F17EB}" destId="{17C08B55-5408-4DF7-97D9-F2C492440FA7}" srcOrd="0" destOrd="0" presId="urn:microsoft.com/office/officeart/2005/8/layout/list1"/>
    <dgm:cxn modelId="{A4DCBCEE-4C58-4993-9A73-A112AC5244F8}" type="presParOf" srcId="{17C08B55-5408-4DF7-97D9-F2C492440FA7}" destId="{69931D8D-3217-4EA7-A915-82D06EFA8DCB}" srcOrd="0" destOrd="0" presId="urn:microsoft.com/office/officeart/2005/8/layout/list1"/>
    <dgm:cxn modelId="{7E105A97-A46D-48D1-8E07-630679BD2A86}" type="presParOf" srcId="{17C08B55-5408-4DF7-97D9-F2C492440FA7}" destId="{FB2073A0-83CD-428A-A6D3-108A3FB52A96}" srcOrd="1" destOrd="0" presId="urn:microsoft.com/office/officeart/2005/8/layout/list1"/>
    <dgm:cxn modelId="{5873DD30-FF91-41E2-B54B-7B07F5FA94DB}" type="presParOf" srcId="{BB8A7123-286E-4D87-9884-370B682F17EB}" destId="{97FA9289-811A-4635-97EC-C4C5EDDA9829}" srcOrd="1" destOrd="0" presId="urn:microsoft.com/office/officeart/2005/8/layout/list1"/>
    <dgm:cxn modelId="{50DBE4D4-D88E-4E1F-8290-28C68BEFDA04}" type="presParOf" srcId="{BB8A7123-286E-4D87-9884-370B682F17EB}" destId="{BD6443FB-B638-4DE5-867E-0A51F3CEF017}" srcOrd="2" destOrd="0" presId="urn:microsoft.com/office/officeart/2005/8/layout/list1"/>
    <dgm:cxn modelId="{6D5CEBC8-2B27-44F9-9DF3-778FDB6684BC}" type="presParOf" srcId="{BB8A7123-286E-4D87-9884-370B682F17EB}" destId="{EC2FF35F-720D-4C08-8956-D3FED65B0809}" srcOrd="3" destOrd="0" presId="urn:microsoft.com/office/officeart/2005/8/layout/list1"/>
    <dgm:cxn modelId="{0C5A142A-EFAA-43BF-9088-FE61352798B0}" type="presParOf" srcId="{BB8A7123-286E-4D87-9884-370B682F17EB}" destId="{BF94A984-E8B3-4C91-A12D-EFBE575FDE8E}" srcOrd="4" destOrd="0" presId="urn:microsoft.com/office/officeart/2005/8/layout/list1"/>
    <dgm:cxn modelId="{A64E8A8E-EE0E-4C78-85E4-7583851249B3}" type="presParOf" srcId="{BF94A984-E8B3-4C91-A12D-EFBE575FDE8E}" destId="{16538A74-237B-43A1-99F9-37F934AB8F14}" srcOrd="0" destOrd="0" presId="urn:microsoft.com/office/officeart/2005/8/layout/list1"/>
    <dgm:cxn modelId="{44367183-B336-4B1C-8CF7-393D57D618E2}" type="presParOf" srcId="{BF94A984-E8B3-4C91-A12D-EFBE575FDE8E}" destId="{2180BD9D-59A6-42E1-8C8C-53395F6E9390}" srcOrd="1" destOrd="0" presId="urn:microsoft.com/office/officeart/2005/8/layout/list1"/>
    <dgm:cxn modelId="{22A7B886-C4A7-4839-80E9-9B4A832A5128}" type="presParOf" srcId="{BB8A7123-286E-4D87-9884-370B682F17EB}" destId="{DA262C62-7CE8-4346-A9BA-964FAF9E598C}" srcOrd="5" destOrd="0" presId="urn:microsoft.com/office/officeart/2005/8/layout/list1"/>
    <dgm:cxn modelId="{4E2E2DF4-D0CE-4D74-9F97-3C9D7D7959F7}" type="presParOf" srcId="{BB8A7123-286E-4D87-9884-370B682F17EB}" destId="{4B14F1E7-0573-45A1-83AB-72D3B5A3468F}" srcOrd="6" destOrd="0" presId="urn:microsoft.com/office/officeart/2005/8/layout/list1"/>
    <dgm:cxn modelId="{77832FD8-CC77-47E9-972E-981E792DB5EE}" type="presParOf" srcId="{BB8A7123-286E-4D87-9884-370B682F17EB}" destId="{6060C153-B3E9-4276-886D-1191B98907D0}" srcOrd="7" destOrd="0" presId="urn:microsoft.com/office/officeart/2005/8/layout/list1"/>
    <dgm:cxn modelId="{F010E66A-F96F-45CB-A587-4D85DAE22CDB}" type="presParOf" srcId="{BB8A7123-286E-4D87-9884-370B682F17EB}" destId="{C15A4708-103B-4A43-A20D-5ADB4DFB6667}" srcOrd="8" destOrd="0" presId="urn:microsoft.com/office/officeart/2005/8/layout/list1"/>
    <dgm:cxn modelId="{E74F83A0-C29E-4C69-8092-399607E8FE5E}" type="presParOf" srcId="{C15A4708-103B-4A43-A20D-5ADB4DFB6667}" destId="{56A0C5CC-69FB-4356-815E-B768C53873D5}" srcOrd="0" destOrd="0" presId="urn:microsoft.com/office/officeart/2005/8/layout/list1"/>
    <dgm:cxn modelId="{1BA8D3E8-753A-4F87-AB6D-FED9B8C0F9C7}" type="presParOf" srcId="{C15A4708-103B-4A43-A20D-5ADB4DFB6667}" destId="{CD58D654-ED1F-4D1C-AB52-2EFECDD68ACD}" srcOrd="1" destOrd="0" presId="urn:microsoft.com/office/officeart/2005/8/layout/list1"/>
    <dgm:cxn modelId="{C9882697-A001-4335-B151-3F27A077840D}" type="presParOf" srcId="{BB8A7123-286E-4D87-9884-370B682F17EB}" destId="{AAFBF53E-9FC9-4D72-8221-CF21ADC39F02}" srcOrd="9" destOrd="0" presId="urn:microsoft.com/office/officeart/2005/8/layout/list1"/>
    <dgm:cxn modelId="{0F2A652C-5E48-4502-8000-76ACCB78851F}" type="presParOf" srcId="{BB8A7123-286E-4D87-9884-370B682F17EB}" destId="{40085DFC-0F07-4E83-AAE7-5552CA1BE9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DB73D-9166-4697-82D2-1078C0CCEE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D1DD03-4217-494E-B608-50A7D73DFEE4}">
      <dgm:prSet/>
      <dgm:spPr/>
      <dgm:t>
        <a:bodyPr/>
        <a:lstStyle/>
        <a:p>
          <a:r>
            <a:rPr lang="en-GB"/>
            <a:t>Twin </a:t>
          </a:r>
          <a:endParaRPr lang="en-US"/>
        </a:p>
      </dgm:t>
    </dgm:pt>
    <dgm:pt modelId="{C308D656-3960-4043-9235-F33499612944}" type="parTrans" cxnId="{2572FB99-6410-40A9-AC7E-371C974C7B58}">
      <dgm:prSet/>
      <dgm:spPr/>
      <dgm:t>
        <a:bodyPr/>
        <a:lstStyle/>
        <a:p>
          <a:endParaRPr lang="en-US"/>
        </a:p>
      </dgm:t>
    </dgm:pt>
    <dgm:pt modelId="{FFD2210B-F8C5-4C74-AE2F-B88D1682A044}" type="sibTrans" cxnId="{2572FB99-6410-40A9-AC7E-371C974C7B58}">
      <dgm:prSet/>
      <dgm:spPr/>
      <dgm:t>
        <a:bodyPr/>
        <a:lstStyle/>
        <a:p>
          <a:endParaRPr lang="en-US"/>
        </a:p>
      </dgm:t>
    </dgm:pt>
    <dgm:pt modelId="{1F8C5F66-9957-4FBC-9047-1175303D0EB1}">
      <dgm:prSet/>
      <dgm:spPr/>
      <dgm:t>
        <a:bodyPr/>
        <a:lstStyle/>
        <a:p>
          <a:r>
            <a:rPr lang="en-GB"/>
            <a:t>3 x presentations with ‘bronchiolitis’</a:t>
          </a:r>
          <a:endParaRPr lang="en-US"/>
        </a:p>
      </dgm:t>
    </dgm:pt>
    <dgm:pt modelId="{F751C986-FA26-49A5-9D0D-5DC1E5239340}" type="parTrans" cxnId="{80500A42-4070-4F13-BEBF-1F7F2376C9C0}">
      <dgm:prSet/>
      <dgm:spPr/>
      <dgm:t>
        <a:bodyPr/>
        <a:lstStyle/>
        <a:p>
          <a:endParaRPr lang="en-US"/>
        </a:p>
      </dgm:t>
    </dgm:pt>
    <dgm:pt modelId="{76A036EB-4F13-4D0B-9FE9-651B33324290}" type="sibTrans" cxnId="{80500A42-4070-4F13-BEBF-1F7F2376C9C0}">
      <dgm:prSet/>
      <dgm:spPr/>
      <dgm:t>
        <a:bodyPr/>
        <a:lstStyle/>
        <a:p>
          <a:endParaRPr lang="en-US"/>
        </a:p>
      </dgm:t>
    </dgm:pt>
    <dgm:pt modelId="{14F48EA5-167D-4AAE-BB6A-A44C81419B03}">
      <dgm:prSet/>
      <dgm:spPr/>
      <dgm:t>
        <a:bodyPr/>
        <a:lstStyle/>
        <a:p>
          <a:r>
            <a:rPr lang="en-GB"/>
            <a:t>CXR changes on 2 occasions</a:t>
          </a:r>
          <a:endParaRPr lang="en-US"/>
        </a:p>
      </dgm:t>
    </dgm:pt>
    <dgm:pt modelId="{B46C58B7-7BEA-4E84-A782-3705894B58BB}" type="parTrans" cxnId="{7B9079D1-6849-4DB9-94AF-7C4346F373DA}">
      <dgm:prSet/>
      <dgm:spPr/>
      <dgm:t>
        <a:bodyPr/>
        <a:lstStyle/>
        <a:p>
          <a:endParaRPr lang="en-US"/>
        </a:p>
      </dgm:t>
    </dgm:pt>
    <dgm:pt modelId="{152EE461-93BA-48D0-A3AF-B78B0D67F7E2}" type="sibTrans" cxnId="{7B9079D1-6849-4DB9-94AF-7C4346F373DA}">
      <dgm:prSet/>
      <dgm:spPr/>
      <dgm:t>
        <a:bodyPr/>
        <a:lstStyle/>
        <a:p>
          <a:endParaRPr lang="en-US"/>
        </a:p>
      </dgm:t>
    </dgm:pt>
    <dgm:pt modelId="{FE037220-42ED-4492-8828-46F40E32FCF8}">
      <dgm:prSet/>
      <dgm:spPr/>
      <dgm:t>
        <a:bodyPr/>
        <a:lstStyle/>
        <a:p>
          <a:r>
            <a:rPr lang="en-GB"/>
            <a:t>Never completely right</a:t>
          </a:r>
          <a:endParaRPr lang="en-US"/>
        </a:p>
      </dgm:t>
    </dgm:pt>
    <dgm:pt modelId="{3281AB4B-1B8F-431A-9FC8-BE39659A9D14}" type="parTrans" cxnId="{0D76EC16-06B5-4233-BF25-8A55A031C86E}">
      <dgm:prSet/>
      <dgm:spPr/>
      <dgm:t>
        <a:bodyPr/>
        <a:lstStyle/>
        <a:p>
          <a:endParaRPr lang="en-US"/>
        </a:p>
      </dgm:t>
    </dgm:pt>
    <dgm:pt modelId="{07EA15AC-E35A-435F-9D00-E17E8AE4599A}" type="sibTrans" cxnId="{0D76EC16-06B5-4233-BF25-8A55A031C86E}">
      <dgm:prSet/>
      <dgm:spPr/>
      <dgm:t>
        <a:bodyPr/>
        <a:lstStyle/>
        <a:p>
          <a:endParaRPr lang="en-US"/>
        </a:p>
      </dgm:t>
    </dgm:pt>
    <dgm:pt modelId="{BA303CE5-0935-4518-B206-07EBA52B50F4}">
      <dgm:prSet/>
      <dgm:spPr/>
      <dgm:t>
        <a:bodyPr/>
        <a:lstStyle/>
        <a:p>
          <a:r>
            <a:rPr lang="en-GB"/>
            <a:t>Mum’s concern that he wasn’t thriving like his sister</a:t>
          </a:r>
          <a:endParaRPr lang="en-US"/>
        </a:p>
      </dgm:t>
    </dgm:pt>
    <dgm:pt modelId="{20AD448F-0D60-4517-96E7-522ECC776A80}" type="parTrans" cxnId="{04025979-78CD-459F-AE0F-ADE118A7236C}">
      <dgm:prSet/>
      <dgm:spPr/>
      <dgm:t>
        <a:bodyPr/>
        <a:lstStyle/>
        <a:p>
          <a:endParaRPr lang="en-US"/>
        </a:p>
      </dgm:t>
    </dgm:pt>
    <dgm:pt modelId="{83034D93-662F-4655-9F85-815C6A8F64C2}" type="sibTrans" cxnId="{04025979-78CD-459F-AE0F-ADE118A7236C}">
      <dgm:prSet/>
      <dgm:spPr/>
      <dgm:t>
        <a:bodyPr/>
        <a:lstStyle/>
        <a:p>
          <a:endParaRPr lang="en-US"/>
        </a:p>
      </dgm:t>
    </dgm:pt>
    <dgm:pt modelId="{F052A597-0C2E-473E-93F9-9CD4C7304E08}">
      <dgm:prSet/>
      <dgm:spPr/>
      <dgm:t>
        <a:bodyPr/>
        <a:lstStyle/>
        <a:p>
          <a:r>
            <a:rPr lang="en-GB"/>
            <a:t>But normal saturations and felt well enough to be at home </a:t>
          </a:r>
          <a:endParaRPr lang="en-US"/>
        </a:p>
      </dgm:t>
    </dgm:pt>
    <dgm:pt modelId="{89F1281A-51F4-48FB-84ED-4CFC3194CF11}" type="parTrans" cxnId="{024CF9D0-5E86-43C8-86C7-3014E1F5EA44}">
      <dgm:prSet/>
      <dgm:spPr/>
      <dgm:t>
        <a:bodyPr/>
        <a:lstStyle/>
        <a:p>
          <a:endParaRPr lang="en-US"/>
        </a:p>
      </dgm:t>
    </dgm:pt>
    <dgm:pt modelId="{15510C77-B037-494B-8CA0-C33802DE86AB}" type="sibTrans" cxnId="{024CF9D0-5E86-43C8-86C7-3014E1F5EA44}">
      <dgm:prSet/>
      <dgm:spPr/>
      <dgm:t>
        <a:bodyPr/>
        <a:lstStyle/>
        <a:p>
          <a:endParaRPr lang="en-US"/>
        </a:p>
      </dgm:t>
    </dgm:pt>
    <dgm:pt modelId="{926BD636-8D1D-4992-8C42-9303476739AF}" type="pres">
      <dgm:prSet presAssocID="{4B7DB73D-9166-4697-82D2-1078C0CCEED8}" presName="vert0" presStyleCnt="0">
        <dgm:presLayoutVars>
          <dgm:dir/>
          <dgm:animOne val="branch"/>
          <dgm:animLvl val="lvl"/>
        </dgm:presLayoutVars>
      </dgm:prSet>
      <dgm:spPr/>
    </dgm:pt>
    <dgm:pt modelId="{8C6DBC35-D1BB-447E-9203-CD07C61818DA}" type="pres">
      <dgm:prSet presAssocID="{6DD1DD03-4217-494E-B608-50A7D73DFEE4}" presName="thickLine" presStyleLbl="alignNode1" presStyleIdx="0" presStyleCnt="6"/>
      <dgm:spPr/>
    </dgm:pt>
    <dgm:pt modelId="{89BEF322-24CF-4C88-AB84-6DA7DF513ED9}" type="pres">
      <dgm:prSet presAssocID="{6DD1DD03-4217-494E-B608-50A7D73DFEE4}" presName="horz1" presStyleCnt="0"/>
      <dgm:spPr/>
    </dgm:pt>
    <dgm:pt modelId="{EDF9E5A1-E1FA-445A-A6D2-22DCF13B3C15}" type="pres">
      <dgm:prSet presAssocID="{6DD1DD03-4217-494E-B608-50A7D73DFEE4}" presName="tx1" presStyleLbl="revTx" presStyleIdx="0" presStyleCnt="6"/>
      <dgm:spPr/>
    </dgm:pt>
    <dgm:pt modelId="{3CFB76E3-A293-4D46-A359-5129C183D7B5}" type="pres">
      <dgm:prSet presAssocID="{6DD1DD03-4217-494E-B608-50A7D73DFEE4}" presName="vert1" presStyleCnt="0"/>
      <dgm:spPr/>
    </dgm:pt>
    <dgm:pt modelId="{FEC1B77F-EFB6-41F3-9B31-C835F6C4C0EB}" type="pres">
      <dgm:prSet presAssocID="{1F8C5F66-9957-4FBC-9047-1175303D0EB1}" presName="thickLine" presStyleLbl="alignNode1" presStyleIdx="1" presStyleCnt="6"/>
      <dgm:spPr/>
    </dgm:pt>
    <dgm:pt modelId="{66562092-EA72-4997-BFA4-381179D0DE36}" type="pres">
      <dgm:prSet presAssocID="{1F8C5F66-9957-4FBC-9047-1175303D0EB1}" presName="horz1" presStyleCnt="0"/>
      <dgm:spPr/>
    </dgm:pt>
    <dgm:pt modelId="{6700A794-939E-46AC-BF45-09BAFED08351}" type="pres">
      <dgm:prSet presAssocID="{1F8C5F66-9957-4FBC-9047-1175303D0EB1}" presName="tx1" presStyleLbl="revTx" presStyleIdx="1" presStyleCnt="6"/>
      <dgm:spPr/>
    </dgm:pt>
    <dgm:pt modelId="{88E4CEA7-2848-4369-8925-AFDB3CC556F1}" type="pres">
      <dgm:prSet presAssocID="{1F8C5F66-9957-4FBC-9047-1175303D0EB1}" presName="vert1" presStyleCnt="0"/>
      <dgm:spPr/>
    </dgm:pt>
    <dgm:pt modelId="{5E4D38C1-05B9-4A19-A304-853527A64689}" type="pres">
      <dgm:prSet presAssocID="{14F48EA5-167D-4AAE-BB6A-A44C81419B03}" presName="thickLine" presStyleLbl="alignNode1" presStyleIdx="2" presStyleCnt="6"/>
      <dgm:spPr/>
    </dgm:pt>
    <dgm:pt modelId="{D51B5CE7-74B9-4F01-931F-EBACF03F3F58}" type="pres">
      <dgm:prSet presAssocID="{14F48EA5-167D-4AAE-BB6A-A44C81419B03}" presName="horz1" presStyleCnt="0"/>
      <dgm:spPr/>
    </dgm:pt>
    <dgm:pt modelId="{392E366A-8E45-473A-96D7-18136C0E61F7}" type="pres">
      <dgm:prSet presAssocID="{14F48EA5-167D-4AAE-BB6A-A44C81419B03}" presName="tx1" presStyleLbl="revTx" presStyleIdx="2" presStyleCnt="6"/>
      <dgm:spPr/>
    </dgm:pt>
    <dgm:pt modelId="{1FE9A2D2-F1DF-49C3-BC00-2FD053E4849E}" type="pres">
      <dgm:prSet presAssocID="{14F48EA5-167D-4AAE-BB6A-A44C81419B03}" presName="vert1" presStyleCnt="0"/>
      <dgm:spPr/>
    </dgm:pt>
    <dgm:pt modelId="{C4E25284-61C6-47CA-B08D-1774892DF38D}" type="pres">
      <dgm:prSet presAssocID="{FE037220-42ED-4492-8828-46F40E32FCF8}" presName="thickLine" presStyleLbl="alignNode1" presStyleIdx="3" presStyleCnt="6"/>
      <dgm:spPr/>
    </dgm:pt>
    <dgm:pt modelId="{FB336208-7CF4-4461-A330-3F7B93864518}" type="pres">
      <dgm:prSet presAssocID="{FE037220-42ED-4492-8828-46F40E32FCF8}" presName="horz1" presStyleCnt="0"/>
      <dgm:spPr/>
    </dgm:pt>
    <dgm:pt modelId="{60B923FD-1970-4D0C-BDFA-F943BB93E387}" type="pres">
      <dgm:prSet presAssocID="{FE037220-42ED-4492-8828-46F40E32FCF8}" presName="tx1" presStyleLbl="revTx" presStyleIdx="3" presStyleCnt="6"/>
      <dgm:spPr/>
    </dgm:pt>
    <dgm:pt modelId="{63C6A877-30DB-4386-B52C-7218F487D54D}" type="pres">
      <dgm:prSet presAssocID="{FE037220-42ED-4492-8828-46F40E32FCF8}" presName="vert1" presStyleCnt="0"/>
      <dgm:spPr/>
    </dgm:pt>
    <dgm:pt modelId="{3BCF8B30-B35C-414B-A7AA-EC5162A0DBE8}" type="pres">
      <dgm:prSet presAssocID="{BA303CE5-0935-4518-B206-07EBA52B50F4}" presName="thickLine" presStyleLbl="alignNode1" presStyleIdx="4" presStyleCnt="6"/>
      <dgm:spPr/>
    </dgm:pt>
    <dgm:pt modelId="{437CFB3C-B28E-45CE-934A-7F15ED955069}" type="pres">
      <dgm:prSet presAssocID="{BA303CE5-0935-4518-B206-07EBA52B50F4}" presName="horz1" presStyleCnt="0"/>
      <dgm:spPr/>
    </dgm:pt>
    <dgm:pt modelId="{84182156-6B3B-44CB-81D3-D8FF4773259D}" type="pres">
      <dgm:prSet presAssocID="{BA303CE5-0935-4518-B206-07EBA52B50F4}" presName="tx1" presStyleLbl="revTx" presStyleIdx="4" presStyleCnt="6"/>
      <dgm:spPr/>
    </dgm:pt>
    <dgm:pt modelId="{FE81B2C7-650D-459D-9F02-E682C62D4494}" type="pres">
      <dgm:prSet presAssocID="{BA303CE5-0935-4518-B206-07EBA52B50F4}" presName="vert1" presStyleCnt="0"/>
      <dgm:spPr/>
    </dgm:pt>
    <dgm:pt modelId="{549EB6B4-F09D-4842-9D7C-80515C47B1AF}" type="pres">
      <dgm:prSet presAssocID="{F052A597-0C2E-473E-93F9-9CD4C7304E08}" presName="thickLine" presStyleLbl="alignNode1" presStyleIdx="5" presStyleCnt="6"/>
      <dgm:spPr/>
    </dgm:pt>
    <dgm:pt modelId="{6F1D58DB-59C4-414D-A341-A1D81B9B1AED}" type="pres">
      <dgm:prSet presAssocID="{F052A597-0C2E-473E-93F9-9CD4C7304E08}" presName="horz1" presStyleCnt="0"/>
      <dgm:spPr/>
    </dgm:pt>
    <dgm:pt modelId="{A47473F4-FD77-4B30-A054-94751BEEF7A5}" type="pres">
      <dgm:prSet presAssocID="{F052A597-0C2E-473E-93F9-9CD4C7304E08}" presName="tx1" presStyleLbl="revTx" presStyleIdx="5" presStyleCnt="6"/>
      <dgm:spPr/>
    </dgm:pt>
    <dgm:pt modelId="{1B5758C4-AB8A-490C-9E43-C21C4B9AAA88}" type="pres">
      <dgm:prSet presAssocID="{F052A597-0C2E-473E-93F9-9CD4C7304E08}" presName="vert1" presStyleCnt="0"/>
      <dgm:spPr/>
    </dgm:pt>
  </dgm:ptLst>
  <dgm:cxnLst>
    <dgm:cxn modelId="{065EE510-79FA-4C9B-87D6-C3D176DC8023}" type="presOf" srcId="{FE037220-42ED-4492-8828-46F40E32FCF8}" destId="{60B923FD-1970-4D0C-BDFA-F943BB93E387}" srcOrd="0" destOrd="0" presId="urn:microsoft.com/office/officeart/2008/layout/LinedList"/>
    <dgm:cxn modelId="{0D76EC16-06B5-4233-BF25-8A55A031C86E}" srcId="{4B7DB73D-9166-4697-82D2-1078C0CCEED8}" destId="{FE037220-42ED-4492-8828-46F40E32FCF8}" srcOrd="3" destOrd="0" parTransId="{3281AB4B-1B8F-431A-9FC8-BE39659A9D14}" sibTransId="{07EA15AC-E35A-435F-9D00-E17E8AE4599A}"/>
    <dgm:cxn modelId="{80500A42-4070-4F13-BEBF-1F7F2376C9C0}" srcId="{4B7DB73D-9166-4697-82D2-1078C0CCEED8}" destId="{1F8C5F66-9957-4FBC-9047-1175303D0EB1}" srcOrd="1" destOrd="0" parTransId="{F751C986-FA26-49A5-9D0D-5DC1E5239340}" sibTransId="{76A036EB-4F13-4D0B-9FE9-651B33324290}"/>
    <dgm:cxn modelId="{10AB8F49-35F6-430B-8511-D186B19583C2}" type="presOf" srcId="{6DD1DD03-4217-494E-B608-50A7D73DFEE4}" destId="{EDF9E5A1-E1FA-445A-A6D2-22DCF13B3C15}" srcOrd="0" destOrd="0" presId="urn:microsoft.com/office/officeart/2008/layout/LinedList"/>
    <dgm:cxn modelId="{888D5776-5F9C-4FE3-B7A4-FBCBE2CC6F18}" type="presOf" srcId="{1F8C5F66-9957-4FBC-9047-1175303D0EB1}" destId="{6700A794-939E-46AC-BF45-09BAFED08351}" srcOrd="0" destOrd="0" presId="urn:microsoft.com/office/officeart/2008/layout/LinedList"/>
    <dgm:cxn modelId="{A9C68F58-61B0-44EA-8505-9DC3DE125829}" type="presOf" srcId="{BA303CE5-0935-4518-B206-07EBA52B50F4}" destId="{84182156-6B3B-44CB-81D3-D8FF4773259D}" srcOrd="0" destOrd="0" presId="urn:microsoft.com/office/officeart/2008/layout/LinedList"/>
    <dgm:cxn modelId="{04025979-78CD-459F-AE0F-ADE118A7236C}" srcId="{4B7DB73D-9166-4697-82D2-1078C0CCEED8}" destId="{BA303CE5-0935-4518-B206-07EBA52B50F4}" srcOrd="4" destOrd="0" parTransId="{20AD448F-0D60-4517-96E7-522ECC776A80}" sibTransId="{83034D93-662F-4655-9F85-815C6A8F64C2}"/>
    <dgm:cxn modelId="{B0CE0D8F-79CA-476E-B3B4-A7FC8EBB521C}" type="presOf" srcId="{4B7DB73D-9166-4697-82D2-1078C0CCEED8}" destId="{926BD636-8D1D-4992-8C42-9303476739AF}" srcOrd="0" destOrd="0" presId="urn:microsoft.com/office/officeart/2008/layout/LinedList"/>
    <dgm:cxn modelId="{2572FB99-6410-40A9-AC7E-371C974C7B58}" srcId="{4B7DB73D-9166-4697-82D2-1078C0CCEED8}" destId="{6DD1DD03-4217-494E-B608-50A7D73DFEE4}" srcOrd="0" destOrd="0" parTransId="{C308D656-3960-4043-9235-F33499612944}" sibTransId="{FFD2210B-F8C5-4C74-AE2F-B88D1682A044}"/>
    <dgm:cxn modelId="{024CF9D0-5E86-43C8-86C7-3014E1F5EA44}" srcId="{4B7DB73D-9166-4697-82D2-1078C0CCEED8}" destId="{F052A597-0C2E-473E-93F9-9CD4C7304E08}" srcOrd="5" destOrd="0" parTransId="{89F1281A-51F4-48FB-84ED-4CFC3194CF11}" sibTransId="{15510C77-B037-494B-8CA0-C33802DE86AB}"/>
    <dgm:cxn modelId="{7B9079D1-6849-4DB9-94AF-7C4346F373DA}" srcId="{4B7DB73D-9166-4697-82D2-1078C0CCEED8}" destId="{14F48EA5-167D-4AAE-BB6A-A44C81419B03}" srcOrd="2" destOrd="0" parTransId="{B46C58B7-7BEA-4E84-A782-3705894B58BB}" sibTransId="{152EE461-93BA-48D0-A3AF-B78B0D67F7E2}"/>
    <dgm:cxn modelId="{E4D88ADF-8454-48FA-BBB6-6B0C74F54C6E}" type="presOf" srcId="{F052A597-0C2E-473E-93F9-9CD4C7304E08}" destId="{A47473F4-FD77-4B30-A054-94751BEEF7A5}" srcOrd="0" destOrd="0" presId="urn:microsoft.com/office/officeart/2008/layout/LinedList"/>
    <dgm:cxn modelId="{7DC490FF-B84E-4655-A7C6-B874406A5B14}" type="presOf" srcId="{14F48EA5-167D-4AAE-BB6A-A44C81419B03}" destId="{392E366A-8E45-473A-96D7-18136C0E61F7}" srcOrd="0" destOrd="0" presId="urn:microsoft.com/office/officeart/2008/layout/LinedList"/>
    <dgm:cxn modelId="{F98A78DA-DF93-4AF0-ACDA-BD481CEE5602}" type="presParOf" srcId="{926BD636-8D1D-4992-8C42-9303476739AF}" destId="{8C6DBC35-D1BB-447E-9203-CD07C61818DA}" srcOrd="0" destOrd="0" presId="urn:microsoft.com/office/officeart/2008/layout/LinedList"/>
    <dgm:cxn modelId="{179AC39A-7CBD-4214-8044-5670BD6AD218}" type="presParOf" srcId="{926BD636-8D1D-4992-8C42-9303476739AF}" destId="{89BEF322-24CF-4C88-AB84-6DA7DF513ED9}" srcOrd="1" destOrd="0" presId="urn:microsoft.com/office/officeart/2008/layout/LinedList"/>
    <dgm:cxn modelId="{8317B817-D416-4D52-B298-7E70CDD56004}" type="presParOf" srcId="{89BEF322-24CF-4C88-AB84-6DA7DF513ED9}" destId="{EDF9E5A1-E1FA-445A-A6D2-22DCF13B3C15}" srcOrd="0" destOrd="0" presId="urn:microsoft.com/office/officeart/2008/layout/LinedList"/>
    <dgm:cxn modelId="{2469A52F-D9D3-45E6-AC22-D66EAF7B925E}" type="presParOf" srcId="{89BEF322-24CF-4C88-AB84-6DA7DF513ED9}" destId="{3CFB76E3-A293-4D46-A359-5129C183D7B5}" srcOrd="1" destOrd="0" presId="urn:microsoft.com/office/officeart/2008/layout/LinedList"/>
    <dgm:cxn modelId="{8D2AB46E-F6F4-42AB-9BB7-5D122D74EF6F}" type="presParOf" srcId="{926BD636-8D1D-4992-8C42-9303476739AF}" destId="{FEC1B77F-EFB6-41F3-9B31-C835F6C4C0EB}" srcOrd="2" destOrd="0" presId="urn:microsoft.com/office/officeart/2008/layout/LinedList"/>
    <dgm:cxn modelId="{4DF8BA24-DCCF-4281-9479-59304D814FC1}" type="presParOf" srcId="{926BD636-8D1D-4992-8C42-9303476739AF}" destId="{66562092-EA72-4997-BFA4-381179D0DE36}" srcOrd="3" destOrd="0" presId="urn:microsoft.com/office/officeart/2008/layout/LinedList"/>
    <dgm:cxn modelId="{40CEDA56-B78E-451D-AD6F-E3622D931793}" type="presParOf" srcId="{66562092-EA72-4997-BFA4-381179D0DE36}" destId="{6700A794-939E-46AC-BF45-09BAFED08351}" srcOrd="0" destOrd="0" presId="urn:microsoft.com/office/officeart/2008/layout/LinedList"/>
    <dgm:cxn modelId="{DBC365E8-C5C9-4838-87A6-BF0344655F0D}" type="presParOf" srcId="{66562092-EA72-4997-BFA4-381179D0DE36}" destId="{88E4CEA7-2848-4369-8925-AFDB3CC556F1}" srcOrd="1" destOrd="0" presId="urn:microsoft.com/office/officeart/2008/layout/LinedList"/>
    <dgm:cxn modelId="{73CC89F3-8523-444C-8A0A-10EF9115B656}" type="presParOf" srcId="{926BD636-8D1D-4992-8C42-9303476739AF}" destId="{5E4D38C1-05B9-4A19-A304-853527A64689}" srcOrd="4" destOrd="0" presId="urn:microsoft.com/office/officeart/2008/layout/LinedList"/>
    <dgm:cxn modelId="{D1AB6D77-DECE-4920-95E4-52A0D4DED944}" type="presParOf" srcId="{926BD636-8D1D-4992-8C42-9303476739AF}" destId="{D51B5CE7-74B9-4F01-931F-EBACF03F3F58}" srcOrd="5" destOrd="0" presId="urn:microsoft.com/office/officeart/2008/layout/LinedList"/>
    <dgm:cxn modelId="{9DD3066B-C216-44C0-848D-F6238D27684A}" type="presParOf" srcId="{D51B5CE7-74B9-4F01-931F-EBACF03F3F58}" destId="{392E366A-8E45-473A-96D7-18136C0E61F7}" srcOrd="0" destOrd="0" presId="urn:microsoft.com/office/officeart/2008/layout/LinedList"/>
    <dgm:cxn modelId="{48F1ACB4-B8B1-450D-A480-FA17F93C87BB}" type="presParOf" srcId="{D51B5CE7-74B9-4F01-931F-EBACF03F3F58}" destId="{1FE9A2D2-F1DF-49C3-BC00-2FD053E4849E}" srcOrd="1" destOrd="0" presId="urn:microsoft.com/office/officeart/2008/layout/LinedList"/>
    <dgm:cxn modelId="{B82DD7A7-4155-4689-8D74-1179D4D71192}" type="presParOf" srcId="{926BD636-8D1D-4992-8C42-9303476739AF}" destId="{C4E25284-61C6-47CA-B08D-1774892DF38D}" srcOrd="6" destOrd="0" presId="urn:microsoft.com/office/officeart/2008/layout/LinedList"/>
    <dgm:cxn modelId="{C1F8FFE0-BBDF-4703-91E3-431244B4BD89}" type="presParOf" srcId="{926BD636-8D1D-4992-8C42-9303476739AF}" destId="{FB336208-7CF4-4461-A330-3F7B93864518}" srcOrd="7" destOrd="0" presId="urn:microsoft.com/office/officeart/2008/layout/LinedList"/>
    <dgm:cxn modelId="{6E87CCB2-E6B7-4CE5-BB4E-44502CA37462}" type="presParOf" srcId="{FB336208-7CF4-4461-A330-3F7B93864518}" destId="{60B923FD-1970-4D0C-BDFA-F943BB93E387}" srcOrd="0" destOrd="0" presId="urn:microsoft.com/office/officeart/2008/layout/LinedList"/>
    <dgm:cxn modelId="{63D8F7ED-E34C-4219-A8BF-E115628F885C}" type="presParOf" srcId="{FB336208-7CF4-4461-A330-3F7B93864518}" destId="{63C6A877-30DB-4386-B52C-7218F487D54D}" srcOrd="1" destOrd="0" presId="urn:microsoft.com/office/officeart/2008/layout/LinedList"/>
    <dgm:cxn modelId="{6AC8DB5C-715B-4F7C-A0CC-76E6474019D9}" type="presParOf" srcId="{926BD636-8D1D-4992-8C42-9303476739AF}" destId="{3BCF8B30-B35C-414B-A7AA-EC5162A0DBE8}" srcOrd="8" destOrd="0" presId="urn:microsoft.com/office/officeart/2008/layout/LinedList"/>
    <dgm:cxn modelId="{B04C3E8C-7888-4089-B2AF-CE3CA6792AC2}" type="presParOf" srcId="{926BD636-8D1D-4992-8C42-9303476739AF}" destId="{437CFB3C-B28E-45CE-934A-7F15ED955069}" srcOrd="9" destOrd="0" presId="urn:microsoft.com/office/officeart/2008/layout/LinedList"/>
    <dgm:cxn modelId="{4747A6F6-5CA2-4996-824C-0CA30C902A27}" type="presParOf" srcId="{437CFB3C-B28E-45CE-934A-7F15ED955069}" destId="{84182156-6B3B-44CB-81D3-D8FF4773259D}" srcOrd="0" destOrd="0" presId="urn:microsoft.com/office/officeart/2008/layout/LinedList"/>
    <dgm:cxn modelId="{E4617113-AA67-43CA-A739-CE68DB49FCF2}" type="presParOf" srcId="{437CFB3C-B28E-45CE-934A-7F15ED955069}" destId="{FE81B2C7-650D-459D-9F02-E682C62D4494}" srcOrd="1" destOrd="0" presId="urn:microsoft.com/office/officeart/2008/layout/LinedList"/>
    <dgm:cxn modelId="{522EF5F1-9DAC-4A6B-A505-2ECAB2441750}" type="presParOf" srcId="{926BD636-8D1D-4992-8C42-9303476739AF}" destId="{549EB6B4-F09D-4842-9D7C-80515C47B1AF}" srcOrd="10" destOrd="0" presId="urn:microsoft.com/office/officeart/2008/layout/LinedList"/>
    <dgm:cxn modelId="{8CC00115-B567-48C3-A504-574CEB3FECA3}" type="presParOf" srcId="{926BD636-8D1D-4992-8C42-9303476739AF}" destId="{6F1D58DB-59C4-414D-A341-A1D81B9B1AED}" srcOrd="11" destOrd="0" presId="urn:microsoft.com/office/officeart/2008/layout/LinedList"/>
    <dgm:cxn modelId="{57E2393F-0CB5-4311-A86E-B87185D61554}" type="presParOf" srcId="{6F1D58DB-59C4-414D-A341-A1D81B9B1AED}" destId="{A47473F4-FD77-4B30-A054-94751BEEF7A5}" srcOrd="0" destOrd="0" presId="urn:microsoft.com/office/officeart/2008/layout/LinedList"/>
    <dgm:cxn modelId="{33A7C308-91D3-4613-B0F0-54F0856F0F61}" type="presParOf" srcId="{6F1D58DB-59C4-414D-A341-A1D81B9B1AED}" destId="{1B5758C4-AB8A-490C-9E43-C21C4B9AAA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69B57-9432-3547-BDC8-169C398DFDE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3B4569A3-CE24-DC41-A6CD-57FB76734A89}">
      <dgm:prSet phldrT="[Text]"/>
      <dgm:spPr/>
      <dgm:t>
        <a:bodyPr/>
        <a:lstStyle/>
        <a:p>
          <a:r>
            <a:rPr lang="en-GB" dirty="0"/>
            <a:t>CMPA</a:t>
          </a:r>
        </a:p>
      </dgm:t>
    </dgm:pt>
    <dgm:pt modelId="{A193A919-191A-0044-A25C-D25D4E448577}" type="parTrans" cxnId="{4285C83A-1E55-4F4F-A65D-5E3D5F9E8E75}">
      <dgm:prSet/>
      <dgm:spPr/>
      <dgm:t>
        <a:bodyPr/>
        <a:lstStyle/>
        <a:p>
          <a:endParaRPr lang="en-GB"/>
        </a:p>
      </dgm:t>
    </dgm:pt>
    <dgm:pt modelId="{E59B06CA-54D5-3F43-9530-126F6F49E6DD}" type="sibTrans" cxnId="{4285C83A-1E55-4F4F-A65D-5E3D5F9E8E75}">
      <dgm:prSet/>
      <dgm:spPr/>
      <dgm:t>
        <a:bodyPr/>
        <a:lstStyle/>
        <a:p>
          <a:endParaRPr lang="en-GB"/>
        </a:p>
      </dgm:t>
    </dgm:pt>
    <dgm:pt modelId="{9F4BA739-2C98-F14C-A3CC-4289C63A441C}">
      <dgm:prSet phldrT="[Text]"/>
      <dgm:spPr/>
      <dgm:t>
        <a:bodyPr/>
        <a:lstStyle/>
        <a:p>
          <a:r>
            <a:rPr lang="en-GB" dirty="0"/>
            <a:t>GORD</a:t>
          </a:r>
        </a:p>
      </dgm:t>
    </dgm:pt>
    <dgm:pt modelId="{6D9F9077-8C20-8C4A-A8A1-C811C83A9A71}" type="parTrans" cxnId="{333AA1D0-CA65-AA4B-8E30-DC86C1A28801}">
      <dgm:prSet/>
      <dgm:spPr/>
      <dgm:t>
        <a:bodyPr/>
        <a:lstStyle/>
        <a:p>
          <a:endParaRPr lang="en-GB"/>
        </a:p>
      </dgm:t>
    </dgm:pt>
    <dgm:pt modelId="{B89A07BB-F57A-CF4C-A341-2513008C7DDB}" type="sibTrans" cxnId="{333AA1D0-CA65-AA4B-8E30-DC86C1A28801}">
      <dgm:prSet/>
      <dgm:spPr/>
      <dgm:t>
        <a:bodyPr/>
        <a:lstStyle/>
        <a:p>
          <a:endParaRPr lang="en-GB"/>
        </a:p>
      </dgm:t>
    </dgm:pt>
    <dgm:pt modelId="{C2DEECD1-DD5C-D64B-ABF8-AEA896F168F9}">
      <dgm:prSet phldrT="[Text]"/>
      <dgm:spPr/>
      <dgm:t>
        <a:bodyPr/>
        <a:lstStyle/>
        <a:p>
          <a:r>
            <a:rPr lang="en-GB" dirty="0"/>
            <a:t>Weight </a:t>
          </a:r>
        </a:p>
      </dgm:t>
    </dgm:pt>
    <dgm:pt modelId="{271DCC37-5D13-4342-8E1E-57D66578F259}" type="parTrans" cxnId="{872C43DA-0462-6243-A033-F855E421120B}">
      <dgm:prSet/>
      <dgm:spPr/>
      <dgm:t>
        <a:bodyPr/>
        <a:lstStyle/>
        <a:p>
          <a:endParaRPr lang="en-GB"/>
        </a:p>
      </dgm:t>
    </dgm:pt>
    <dgm:pt modelId="{8411211E-086F-594B-B126-351E05238A3E}" type="sibTrans" cxnId="{872C43DA-0462-6243-A033-F855E421120B}">
      <dgm:prSet/>
      <dgm:spPr/>
      <dgm:t>
        <a:bodyPr/>
        <a:lstStyle/>
        <a:p>
          <a:endParaRPr lang="en-GB"/>
        </a:p>
      </dgm:t>
    </dgm:pt>
    <dgm:pt modelId="{02CB02AC-5A4A-334F-A743-4DD7039B0B0A}" type="pres">
      <dgm:prSet presAssocID="{BB669B57-9432-3547-BDC8-169C398DFDE1}" presName="compositeShape" presStyleCnt="0">
        <dgm:presLayoutVars>
          <dgm:chMax val="7"/>
          <dgm:dir/>
          <dgm:resizeHandles val="exact"/>
        </dgm:presLayoutVars>
      </dgm:prSet>
      <dgm:spPr/>
    </dgm:pt>
    <dgm:pt modelId="{6FD15071-4C40-4246-B8A6-1A85AC798BC1}" type="pres">
      <dgm:prSet presAssocID="{3B4569A3-CE24-DC41-A6CD-57FB76734A89}" presName="circ1" presStyleLbl="vennNode1" presStyleIdx="0" presStyleCnt="3"/>
      <dgm:spPr/>
    </dgm:pt>
    <dgm:pt modelId="{FE7B940A-72B9-F74F-A59A-46B01144A54D}" type="pres">
      <dgm:prSet presAssocID="{3B4569A3-CE24-DC41-A6CD-57FB76734A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5B5342-CC46-DB44-B1DD-4B8FE894AF04}" type="pres">
      <dgm:prSet presAssocID="{9F4BA739-2C98-F14C-A3CC-4289C63A441C}" presName="circ2" presStyleLbl="vennNode1" presStyleIdx="1" presStyleCnt="3"/>
      <dgm:spPr/>
    </dgm:pt>
    <dgm:pt modelId="{731C4831-CA22-F642-A2E2-7921A3989C98}" type="pres">
      <dgm:prSet presAssocID="{9F4BA739-2C98-F14C-A3CC-4289C63A44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5D2F0C-797F-CF40-952D-098A3083AA7A}" type="pres">
      <dgm:prSet presAssocID="{C2DEECD1-DD5C-D64B-ABF8-AEA896F168F9}" presName="circ3" presStyleLbl="vennNode1" presStyleIdx="2" presStyleCnt="3"/>
      <dgm:spPr/>
    </dgm:pt>
    <dgm:pt modelId="{BB8E8641-842F-0342-A0B7-B0E6D52F5FD3}" type="pres">
      <dgm:prSet presAssocID="{C2DEECD1-DD5C-D64B-ABF8-AEA896F168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461D508-6F53-914D-9153-77C2841733F0}" type="presOf" srcId="{C2DEECD1-DD5C-D64B-ABF8-AEA896F168F9}" destId="{DA5D2F0C-797F-CF40-952D-098A3083AA7A}" srcOrd="0" destOrd="0" presId="urn:microsoft.com/office/officeart/2005/8/layout/venn1"/>
    <dgm:cxn modelId="{BD75EF17-E752-EF4C-85DA-01A75EC9E1B3}" type="presOf" srcId="{C2DEECD1-DD5C-D64B-ABF8-AEA896F168F9}" destId="{BB8E8641-842F-0342-A0B7-B0E6D52F5FD3}" srcOrd="1" destOrd="0" presId="urn:microsoft.com/office/officeart/2005/8/layout/venn1"/>
    <dgm:cxn modelId="{4285C83A-1E55-4F4F-A65D-5E3D5F9E8E75}" srcId="{BB669B57-9432-3547-BDC8-169C398DFDE1}" destId="{3B4569A3-CE24-DC41-A6CD-57FB76734A89}" srcOrd="0" destOrd="0" parTransId="{A193A919-191A-0044-A25C-D25D4E448577}" sibTransId="{E59B06CA-54D5-3F43-9530-126F6F49E6DD}"/>
    <dgm:cxn modelId="{3E2CB84C-48F0-F749-B33A-20AAB1041804}" type="presOf" srcId="{3B4569A3-CE24-DC41-A6CD-57FB76734A89}" destId="{FE7B940A-72B9-F74F-A59A-46B01144A54D}" srcOrd="1" destOrd="0" presId="urn:microsoft.com/office/officeart/2005/8/layout/venn1"/>
    <dgm:cxn modelId="{4B712750-53C1-1A48-8CB3-3DC5C4E8F6ED}" type="presOf" srcId="{BB669B57-9432-3547-BDC8-169C398DFDE1}" destId="{02CB02AC-5A4A-334F-A743-4DD7039B0B0A}" srcOrd="0" destOrd="0" presId="urn:microsoft.com/office/officeart/2005/8/layout/venn1"/>
    <dgm:cxn modelId="{DD8C3E84-CD63-AD4D-8A16-B2F2B8D6D431}" type="presOf" srcId="{9F4BA739-2C98-F14C-A3CC-4289C63A441C}" destId="{731C4831-CA22-F642-A2E2-7921A3989C98}" srcOrd="1" destOrd="0" presId="urn:microsoft.com/office/officeart/2005/8/layout/venn1"/>
    <dgm:cxn modelId="{7CF0BBA8-0EE9-374A-A45E-F221160C8E72}" type="presOf" srcId="{9F4BA739-2C98-F14C-A3CC-4289C63A441C}" destId="{E45B5342-CC46-DB44-B1DD-4B8FE894AF04}" srcOrd="0" destOrd="0" presId="urn:microsoft.com/office/officeart/2005/8/layout/venn1"/>
    <dgm:cxn modelId="{333AA1D0-CA65-AA4B-8E30-DC86C1A28801}" srcId="{BB669B57-9432-3547-BDC8-169C398DFDE1}" destId="{9F4BA739-2C98-F14C-A3CC-4289C63A441C}" srcOrd="1" destOrd="0" parTransId="{6D9F9077-8C20-8C4A-A8A1-C811C83A9A71}" sibTransId="{B89A07BB-F57A-CF4C-A341-2513008C7DDB}"/>
    <dgm:cxn modelId="{872C43DA-0462-6243-A033-F855E421120B}" srcId="{BB669B57-9432-3547-BDC8-169C398DFDE1}" destId="{C2DEECD1-DD5C-D64B-ABF8-AEA896F168F9}" srcOrd="2" destOrd="0" parTransId="{271DCC37-5D13-4342-8E1E-57D66578F259}" sibTransId="{8411211E-086F-594B-B126-351E05238A3E}"/>
    <dgm:cxn modelId="{C9AB73F9-4B2C-BE44-80F8-7394EF33FE0D}" type="presOf" srcId="{3B4569A3-CE24-DC41-A6CD-57FB76734A89}" destId="{6FD15071-4C40-4246-B8A6-1A85AC798BC1}" srcOrd="0" destOrd="0" presId="urn:microsoft.com/office/officeart/2005/8/layout/venn1"/>
    <dgm:cxn modelId="{4D2E965C-1FF5-5540-87DF-0A62D2E9EA5C}" type="presParOf" srcId="{02CB02AC-5A4A-334F-A743-4DD7039B0B0A}" destId="{6FD15071-4C40-4246-B8A6-1A85AC798BC1}" srcOrd="0" destOrd="0" presId="urn:microsoft.com/office/officeart/2005/8/layout/venn1"/>
    <dgm:cxn modelId="{AD4A71DE-A125-924D-AD4F-A29902C6982A}" type="presParOf" srcId="{02CB02AC-5A4A-334F-A743-4DD7039B0B0A}" destId="{FE7B940A-72B9-F74F-A59A-46B01144A54D}" srcOrd="1" destOrd="0" presId="urn:microsoft.com/office/officeart/2005/8/layout/venn1"/>
    <dgm:cxn modelId="{318676B9-FA91-3745-A7C3-5F64326739BB}" type="presParOf" srcId="{02CB02AC-5A4A-334F-A743-4DD7039B0B0A}" destId="{E45B5342-CC46-DB44-B1DD-4B8FE894AF04}" srcOrd="2" destOrd="0" presId="urn:microsoft.com/office/officeart/2005/8/layout/venn1"/>
    <dgm:cxn modelId="{C6AFE156-7E91-AF41-8B76-3DA6D747CA60}" type="presParOf" srcId="{02CB02AC-5A4A-334F-A743-4DD7039B0B0A}" destId="{731C4831-CA22-F642-A2E2-7921A3989C98}" srcOrd="3" destOrd="0" presId="urn:microsoft.com/office/officeart/2005/8/layout/venn1"/>
    <dgm:cxn modelId="{D0BB8368-CBD1-3549-BD6D-1048D2B08C2F}" type="presParOf" srcId="{02CB02AC-5A4A-334F-A743-4DD7039B0B0A}" destId="{DA5D2F0C-797F-CF40-952D-098A3083AA7A}" srcOrd="4" destOrd="0" presId="urn:microsoft.com/office/officeart/2005/8/layout/venn1"/>
    <dgm:cxn modelId="{2A58757D-570E-5F46-AE81-335D8E77028F}" type="presParOf" srcId="{02CB02AC-5A4A-334F-A743-4DD7039B0B0A}" destId="{BB8E8641-842F-0342-A0B7-B0E6D52F5F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443FB-B638-4DE5-867E-0A51F3CEF017}">
      <dsp:nvSpPr>
        <dsp:cNvPr id="0" name=""/>
        <dsp:cNvSpPr/>
      </dsp:nvSpPr>
      <dsp:spPr>
        <a:xfrm>
          <a:off x="0" y="445530"/>
          <a:ext cx="6900512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Oxygen → admission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High Flow 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PICU</a:t>
          </a:r>
        </a:p>
      </dsp:txBody>
      <dsp:txXfrm>
        <a:off x="0" y="445530"/>
        <a:ext cx="6900512" cy="1738800"/>
      </dsp:txXfrm>
    </dsp:sp>
    <dsp:sp modelId="{FB2073A0-83CD-428A-A6D3-108A3FB52A96}">
      <dsp:nvSpPr>
        <dsp:cNvPr id="0" name=""/>
        <dsp:cNvSpPr/>
      </dsp:nvSpPr>
      <dsp:spPr>
        <a:xfrm>
          <a:off x="345025" y="106050"/>
          <a:ext cx="483035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Respiratory Support</a:t>
          </a:r>
        </a:p>
      </dsp:txBody>
      <dsp:txXfrm>
        <a:off x="378169" y="139194"/>
        <a:ext cx="4764070" cy="612672"/>
      </dsp:txXfrm>
    </dsp:sp>
    <dsp:sp modelId="{4B14F1E7-0573-45A1-83AB-72D3B5A3468F}">
      <dsp:nvSpPr>
        <dsp:cNvPr id="0" name=""/>
        <dsp:cNvSpPr/>
      </dsp:nvSpPr>
      <dsp:spPr>
        <a:xfrm>
          <a:off x="0" y="2648010"/>
          <a:ext cx="6900512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Little and often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NG → admission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IV fluids</a:t>
          </a:r>
        </a:p>
      </dsp:txBody>
      <dsp:txXfrm>
        <a:off x="0" y="2648010"/>
        <a:ext cx="6900512" cy="1738800"/>
      </dsp:txXfrm>
    </dsp:sp>
    <dsp:sp modelId="{2180BD9D-59A6-42E1-8C8C-53395F6E9390}">
      <dsp:nvSpPr>
        <dsp:cNvPr id="0" name=""/>
        <dsp:cNvSpPr/>
      </dsp:nvSpPr>
      <dsp:spPr>
        <a:xfrm>
          <a:off x="345025" y="2308530"/>
          <a:ext cx="4830358" cy="67896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Feeding Support</a:t>
          </a:r>
        </a:p>
      </dsp:txBody>
      <dsp:txXfrm>
        <a:off x="378169" y="2341674"/>
        <a:ext cx="4764070" cy="612672"/>
      </dsp:txXfrm>
    </dsp:sp>
    <dsp:sp modelId="{40085DFC-0F07-4E83-AAE7-5552CA1BE98E}">
      <dsp:nvSpPr>
        <dsp:cNvPr id="0" name=""/>
        <dsp:cNvSpPr/>
      </dsp:nvSpPr>
      <dsp:spPr>
        <a:xfrm>
          <a:off x="0" y="4850490"/>
          <a:ext cx="69005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8D654-ED1F-4D1C-AB52-2EFECDD68ACD}">
      <dsp:nvSpPr>
        <dsp:cNvPr id="0" name=""/>
        <dsp:cNvSpPr/>
      </dsp:nvSpPr>
      <dsp:spPr>
        <a:xfrm>
          <a:off x="345025" y="4511010"/>
          <a:ext cx="4830358" cy="6789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Time and good safety net advice</a:t>
          </a:r>
        </a:p>
      </dsp:txBody>
      <dsp:txXfrm>
        <a:off x="378169" y="4544154"/>
        <a:ext cx="4764070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DBC35-D1BB-447E-9203-CD07C61818DA}">
      <dsp:nvSpPr>
        <dsp:cNvPr id="0" name=""/>
        <dsp:cNvSpPr/>
      </dsp:nvSpPr>
      <dsp:spPr>
        <a:xfrm>
          <a:off x="0" y="212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9E5A1-E1FA-445A-A6D2-22DCF13B3C15}">
      <dsp:nvSpPr>
        <dsp:cNvPr id="0" name=""/>
        <dsp:cNvSpPr/>
      </dsp:nvSpPr>
      <dsp:spPr>
        <a:xfrm>
          <a:off x="0" y="2124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Twin </a:t>
          </a:r>
          <a:endParaRPr lang="en-US" sz="2000" kern="1200"/>
        </a:p>
      </dsp:txBody>
      <dsp:txXfrm>
        <a:off x="0" y="2124"/>
        <a:ext cx="5181600" cy="724514"/>
      </dsp:txXfrm>
    </dsp:sp>
    <dsp:sp modelId="{FEC1B77F-EFB6-41F3-9B31-C835F6C4C0EB}">
      <dsp:nvSpPr>
        <dsp:cNvPr id="0" name=""/>
        <dsp:cNvSpPr/>
      </dsp:nvSpPr>
      <dsp:spPr>
        <a:xfrm>
          <a:off x="0" y="72663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0A794-939E-46AC-BF45-09BAFED08351}">
      <dsp:nvSpPr>
        <dsp:cNvPr id="0" name=""/>
        <dsp:cNvSpPr/>
      </dsp:nvSpPr>
      <dsp:spPr>
        <a:xfrm>
          <a:off x="0" y="726639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3 x presentations with ‘bronchiolitis’</a:t>
          </a:r>
          <a:endParaRPr lang="en-US" sz="2000" kern="1200"/>
        </a:p>
      </dsp:txBody>
      <dsp:txXfrm>
        <a:off x="0" y="726639"/>
        <a:ext cx="5181600" cy="724514"/>
      </dsp:txXfrm>
    </dsp:sp>
    <dsp:sp modelId="{5E4D38C1-05B9-4A19-A304-853527A64689}">
      <dsp:nvSpPr>
        <dsp:cNvPr id="0" name=""/>
        <dsp:cNvSpPr/>
      </dsp:nvSpPr>
      <dsp:spPr>
        <a:xfrm>
          <a:off x="0" y="145115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E366A-8E45-473A-96D7-18136C0E61F7}">
      <dsp:nvSpPr>
        <dsp:cNvPr id="0" name=""/>
        <dsp:cNvSpPr/>
      </dsp:nvSpPr>
      <dsp:spPr>
        <a:xfrm>
          <a:off x="0" y="1451154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CXR changes on 2 occasions</a:t>
          </a:r>
          <a:endParaRPr lang="en-US" sz="2000" kern="1200"/>
        </a:p>
      </dsp:txBody>
      <dsp:txXfrm>
        <a:off x="0" y="1451154"/>
        <a:ext cx="5181600" cy="724514"/>
      </dsp:txXfrm>
    </dsp:sp>
    <dsp:sp modelId="{C4E25284-61C6-47CA-B08D-1774892DF38D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923FD-1970-4D0C-BDFA-F943BB93E387}">
      <dsp:nvSpPr>
        <dsp:cNvPr id="0" name=""/>
        <dsp:cNvSpPr/>
      </dsp:nvSpPr>
      <dsp:spPr>
        <a:xfrm>
          <a:off x="0" y="2175669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Never completely right</a:t>
          </a:r>
          <a:endParaRPr lang="en-US" sz="2000" kern="1200"/>
        </a:p>
      </dsp:txBody>
      <dsp:txXfrm>
        <a:off x="0" y="2175669"/>
        <a:ext cx="5181600" cy="724514"/>
      </dsp:txXfrm>
    </dsp:sp>
    <dsp:sp modelId="{3BCF8B30-B35C-414B-A7AA-EC5162A0DBE8}">
      <dsp:nvSpPr>
        <dsp:cNvPr id="0" name=""/>
        <dsp:cNvSpPr/>
      </dsp:nvSpPr>
      <dsp:spPr>
        <a:xfrm>
          <a:off x="0" y="290018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82156-6B3B-44CB-81D3-D8FF4773259D}">
      <dsp:nvSpPr>
        <dsp:cNvPr id="0" name=""/>
        <dsp:cNvSpPr/>
      </dsp:nvSpPr>
      <dsp:spPr>
        <a:xfrm>
          <a:off x="0" y="2900183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Mum’s concern that he wasn’t thriving like his sister</a:t>
          </a:r>
          <a:endParaRPr lang="en-US" sz="2000" kern="1200"/>
        </a:p>
      </dsp:txBody>
      <dsp:txXfrm>
        <a:off x="0" y="2900183"/>
        <a:ext cx="5181600" cy="724514"/>
      </dsp:txXfrm>
    </dsp:sp>
    <dsp:sp modelId="{549EB6B4-F09D-4842-9D7C-80515C47B1AF}">
      <dsp:nvSpPr>
        <dsp:cNvPr id="0" name=""/>
        <dsp:cNvSpPr/>
      </dsp:nvSpPr>
      <dsp:spPr>
        <a:xfrm>
          <a:off x="0" y="362469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473F4-FD77-4B30-A054-94751BEEF7A5}">
      <dsp:nvSpPr>
        <dsp:cNvPr id="0" name=""/>
        <dsp:cNvSpPr/>
      </dsp:nvSpPr>
      <dsp:spPr>
        <a:xfrm>
          <a:off x="0" y="3624698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But normal saturations and felt well enough to be at home </a:t>
          </a:r>
          <a:endParaRPr lang="en-US" sz="2000" kern="1200"/>
        </a:p>
      </dsp:txBody>
      <dsp:txXfrm>
        <a:off x="0" y="3624698"/>
        <a:ext cx="5181600" cy="72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5071-4C40-4246-B8A6-1A85AC798BC1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CMPA</a:t>
          </a:r>
        </a:p>
      </dsp:txBody>
      <dsp:txXfrm>
        <a:off x="4300505" y="511282"/>
        <a:ext cx="1914588" cy="1174861"/>
      </dsp:txXfrm>
    </dsp:sp>
    <dsp:sp modelId="{E45B5342-CC46-DB44-B1DD-4B8FE894AF04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GORD</a:t>
          </a:r>
        </a:p>
      </dsp:txBody>
      <dsp:txXfrm>
        <a:off x="5692933" y="2360600"/>
        <a:ext cx="1566481" cy="1435941"/>
      </dsp:txXfrm>
    </dsp:sp>
    <dsp:sp modelId="{DA5D2F0C-797F-CF40-952D-098A3083AA7A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Weight </a:t>
          </a:r>
        </a:p>
      </dsp:txBody>
      <dsp:txXfrm>
        <a:off x="325618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1620-19DE-4A33-A58C-49B7349374D0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9C86-19EB-42C4-B8B6-DF16FE2A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4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B0C60-B41B-4FEB-BF95-D861BA7831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52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34" charset="0"/>
              <a:buChar char="ü"/>
            </a:pPr>
            <a:r>
              <a:rPr lang="en-GB" sz="1400" b="0" i="1" dirty="0">
                <a:latin typeface="+mn-lt"/>
                <a:ea typeface="+mn-lt"/>
                <a:cs typeface="+mn-lt"/>
              </a:rPr>
              <a:t>Deliver the CYP Transformation &amp; Integration programme </a:t>
            </a:r>
            <a:r>
              <a:rPr lang="en-GB" sz="1050" i="1" dirty="0">
                <a:latin typeface="+mn-lt"/>
                <a:cs typeface="Arial"/>
              </a:rPr>
              <a:t>(NHSE)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Asthma, Epilepsy, Transition and Diabetes focus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i="1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Mental Health Champions and Paediatric Early Warning (PEW)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2 CEW Clinic pilots established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13 schools accredited </a:t>
            </a: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as Beat Asthma Friendly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Healthier Together - over 7,000 children registered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VCSE partnership model to embed initiatives into our most underserved communities – over </a:t>
            </a:r>
            <a:r>
              <a:rPr lang="en-GB" sz="1100" i="1" dirty="0">
                <a:solidFill>
                  <a:schemeClr val="tx1"/>
                </a:solidFill>
                <a:latin typeface="+mn-lt"/>
                <a:cs typeface="Arial"/>
              </a:rPr>
              <a:t>43</a:t>
            </a: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 organisations involved (and 58 Education settings)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Asthma - Primary Care to Secondary Care and Secondary Care to Tertiary Care pathway downloaded 2918 times &amp; L1 and L2 </a:t>
            </a:r>
            <a:r>
              <a:rPr lang="en-GB" sz="1100" b="0" i="1" dirty="0" err="1">
                <a:solidFill>
                  <a:schemeClr val="tx1"/>
                </a:solidFill>
                <a:latin typeface="+mn-lt"/>
                <a:cs typeface="Arial"/>
              </a:rPr>
              <a:t>Elearning</a:t>
            </a: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 for Health Asthma Training accessed by 1261 people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34" charset="0"/>
              <a:buChar char="ü"/>
            </a:pPr>
            <a:r>
              <a:rPr lang="en-GB" sz="1400" b="0" i="1" dirty="0">
                <a:latin typeface="+mn-lt"/>
                <a:cs typeface="Arial"/>
              </a:rPr>
              <a:t>NENC specific CYP Core20 Toolkit developed and launched </a:t>
            </a:r>
            <a:r>
              <a:rPr lang="en-GB" sz="900" b="0" i="1" dirty="0">
                <a:latin typeface="+mn-lt"/>
                <a:cs typeface="Arial"/>
              </a:rPr>
              <a:t>(NHSE H&amp;F)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i="1" dirty="0">
                <a:solidFill>
                  <a:schemeClr val="tx1"/>
                </a:solidFill>
                <a:latin typeface="+mn-lt"/>
                <a:cs typeface="Arial"/>
              </a:rPr>
              <a:t>Work with Healthier and Fairer delivering the national framework oversight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i="1" dirty="0">
                <a:solidFill>
                  <a:schemeClr val="tx1"/>
                </a:solidFill>
                <a:latin typeface="+mn-lt"/>
                <a:cs typeface="Arial"/>
              </a:rPr>
              <a:t>Asylum seeking health work focus</a:t>
            </a:r>
          </a:p>
          <a:p>
            <a:pPr>
              <a:buFont typeface="Wingdings" pitchFamily="34" charset="0"/>
              <a:buChar char="ü"/>
            </a:pPr>
            <a:r>
              <a:rPr lang="en-GB" sz="1400" b="0" i="1" dirty="0">
                <a:latin typeface="+mn-lt"/>
                <a:cs typeface="Arial"/>
              </a:rPr>
              <a:t>Delivered the Tackling Inequalities in Children Programme </a:t>
            </a:r>
            <a:r>
              <a:rPr lang="en-GB" sz="1050" b="0" i="1" dirty="0">
                <a:latin typeface="+mn-lt"/>
                <a:cs typeface="Arial"/>
              </a:rPr>
              <a:t>(NHS Charities Together)</a:t>
            </a:r>
            <a:endParaRPr lang="en-GB" sz="1400" b="0" i="1" dirty="0">
              <a:latin typeface="+mn-lt"/>
              <a:cs typeface="Arial"/>
            </a:endParaRP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Over 500 trained in Youth MH First Aid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Over 1000 children been part of STAR initiative</a:t>
            </a:r>
          </a:p>
          <a:p>
            <a:pPr lvl="1">
              <a:buFont typeface="Wingdings" pitchFamily="34" charset="0"/>
              <a:buChar char="ü"/>
            </a:pPr>
            <a:r>
              <a:rPr lang="en-GB" sz="1100" b="0" i="1" dirty="0">
                <a:solidFill>
                  <a:schemeClr val="tx1"/>
                </a:solidFill>
                <a:latin typeface="+mn-lt"/>
                <a:cs typeface="Arial"/>
              </a:rPr>
              <a:t>Supported Poverty Proofing in 8 settings including dental and oral health</a:t>
            </a:r>
          </a:p>
          <a:p>
            <a:pPr>
              <a:buFont typeface="Wingdings" pitchFamily="34" charset="0"/>
              <a:buChar char="ü"/>
            </a:pPr>
            <a:r>
              <a:rPr lang="en-GB" sz="1000" b="0" i="1" dirty="0">
                <a:latin typeface="+mn-lt"/>
                <a:cs typeface="Arial"/>
              </a:rPr>
              <a:t>Delivered a Sustainability Resource on Child Health</a:t>
            </a:r>
          </a:p>
          <a:p>
            <a:pPr>
              <a:buFont typeface="Wingdings" pitchFamily="34" charset="0"/>
              <a:buChar char="ü"/>
            </a:pPr>
            <a:r>
              <a:rPr lang="en-GB" sz="1000" b="0" i="1" dirty="0">
                <a:latin typeface="+mn-lt"/>
                <a:cs typeface="Arial"/>
              </a:rPr>
              <a:t>Delivered an Interactive film </a:t>
            </a:r>
            <a:r>
              <a:rPr lang="en-GB" sz="1000" i="1" dirty="0">
                <a:latin typeface="+mn-lt"/>
                <a:cs typeface="Arial"/>
              </a:rPr>
              <a:t>on MH and Young Parents</a:t>
            </a:r>
            <a:br>
              <a:rPr lang="en-GB" b="0" i="1" dirty="0">
                <a:solidFill>
                  <a:srgbClr val="779B2B"/>
                </a:solidFill>
                <a:latin typeface="+mn-lt"/>
                <a:cs typeface="Arial"/>
              </a:rPr>
            </a:br>
            <a:endParaRPr lang="en-GB" b="0" i="1" dirty="0">
              <a:solidFill>
                <a:srgbClr val="779B2B"/>
              </a:solidFill>
              <a:latin typeface="+mn-lt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B0C60-B41B-4FEB-BF95-D861BA7831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2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Reassure/empower parents</a:t>
            </a:r>
          </a:p>
          <a:p>
            <a:r>
              <a:rPr lang="en-GB" dirty="0"/>
              <a:t>Reduce unnecessary PED attendance and encourage prompt attendance of sick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46F56-BA8C-4310-991C-362B094C6B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2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Palivizumab 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humanised monoclonal antibody 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provides a form of passive immunisation, providing short-term protection against Respiratory Syncytial Virus (RSV). </a:t>
            </a:r>
          </a:p>
          <a:p>
            <a:pPr lvl="1"/>
            <a:r>
              <a:rPr lang="en-GB" b="0" dirty="0">
                <a:solidFill>
                  <a:srgbClr val="000000"/>
                </a:solidFill>
                <a:latin typeface="Montserrat" panose="00000500000000000000" pitchFamily="2" charset="0"/>
              </a:rPr>
              <a:t>Given once a month during ‘RSV season’</a:t>
            </a:r>
            <a:endParaRPr lang="en-GB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lvl="1"/>
            <a:endParaRPr lang="en-GB" b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GB" dirty="0"/>
              <a:t>Indications. </a:t>
            </a:r>
          </a:p>
          <a:p>
            <a:pPr lvl="1"/>
            <a:r>
              <a:rPr lang="en-GB" dirty="0"/>
              <a:t>High Risk due to Bronchopulmonary dysplasia (BPD) – (also known as chronic lung disease) </a:t>
            </a:r>
          </a:p>
          <a:p>
            <a:pPr lvl="2"/>
            <a:r>
              <a:rPr lang="en-GB" dirty="0"/>
              <a:t>Pre-term infants who have moderate or severe BPD. </a:t>
            </a:r>
          </a:p>
          <a:p>
            <a:pPr lvl="2"/>
            <a:r>
              <a:rPr lang="en-GB" dirty="0"/>
              <a:t>Infants with respiratory diseases who remain in oxygen may include those with conditions including: </a:t>
            </a:r>
          </a:p>
          <a:p>
            <a:pPr marL="1828754" lvl="3" indent="0">
              <a:buNone/>
            </a:pPr>
            <a:r>
              <a:rPr lang="en-GB" dirty="0"/>
              <a:t>● pulmonary hypoplasia due to congenital diaphragmatic hernia </a:t>
            </a:r>
          </a:p>
          <a:p>
            <a:pPr marL="1828754" lvl="3" indent="0">
              <a:buNone/>
            </a:pPr>
            <a:r>
              <a:rPr lang="en-GB" dirty="0"/>
              <a:t>● other congenital lung abnormalities </a:t>
            </a:r>
          </a:p>
          <a:p>
            <a:pPr marL="1828754" lvl="3" indent="0">
              <a:buNone/>
            </a:pPr>
            <a:r>
              <a:rPr lang="en-GB" dirty="0"/>
              <a:t>● interstitial lung disease and including those receiving long term ventilation</a:t>
            </a:r>
          </a:p>
          <a:p>
            <a:pPr lvl="1"/>
            <a:r>
              <a:rPr lang="en-GB" dirty="0"/>
              <a:t>High Risk due to Congenital Heart Disease (CHD)</a:t>
            </a:r>
          </a:p>
          <a:p>
            <a:pPr lvl="2"/>
            <a:r>
              <a:rPr lang="en-GB" dirty="0"/>
              <a:t>Preterm infants with haemodynamically significant, </a:t>
            </a:r>
            <a:r>
              <a:rPr lang="en-GB" dirty="0" err="1"/>
              <a:t>acyanotic</a:t>
            </a:r>
            <a:r>
              <a:rPr lang="en-GB" dirty="0"/>
              <a:t> CHD Cyanotic or </a:t>
            </a:r>
            <a:r>
              <a:rPr lang="en-GB" dirty="0" err="1"/>
              <a:t>acyanotic</a:t>
            </a:r>
            <a:r>
              <a:rPr lang="en-GB" dirty="0"/>
              <a:t> CHD plus significant co-morbidities particularly if multiple organ systems are involved. </a:t>
            </a:r>
          </a:p>
          <a:p>
            <a:pPr lvl="1"/>
            <a:r>
              <a:rPr lang="en-GB" dirty="0"/>
              <a:t>Children less than 24 months of age with Severe Combined Immunodeficiency Syndrome (SCID)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49C86-19EB-42C4-B8B6-DF16FE2A0F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Features: Long history, no coryza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49C86-19EB-42C4-B8B6-DF16FE2A0F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3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maternal concern and clear growth faltering warrant a bit more thinking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49C86-19EB-42C4-B8B6-DF16FE2A0F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0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445C-99C5-765F-BE07-328F30F0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3064E-E419-1C26-669B-30C3D7839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A5476-DDB3-E31E-E650-82803C5E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FC9CA-E7AA-EED1-A1EA-AFB860CD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CDF79-4B17-C272-0F18-581A1F8E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7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9026-D2D1-B121-D5EA-08927509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2E15F-3390-05EB-627E-097182B36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B1AA-F9F1-BAF6-C78D-E5588298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E10B-44A8-17CD-6F76-36C34C16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2B265-331E-6D8A-9236-380A7F95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5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F7D1D-7499-C3BC-65EE-D37437AAD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C3D81-C9C1-66E2-232A-813D472B0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C960-CE8F-1D16-C0A5-866E89C1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20CF-F185-3384-8132-00299AE0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1B86-B05E-2881-0785-2862681E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FCB5-9A0C-AD34-D6A1-6904C6D0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26C5-3F7C-74D2-F53B-EB2E12D8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A499C-F627-B4BD-2F08-2E3E70F3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9258-D7BA-88AB-E646-D6590160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0EB98-1DA4-F406-68A5-68AC61EC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9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5541-6EB3-2B75-6551-6A6D3D8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FE135-1E2D-74AC-8581-6EE7BCE7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4E27-A72F-6DFC-9BB7-1AFCD2ED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96EC3-212C-F617-33A7-A4B066CF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5B3C-3844-34AD-5990-0662D86B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5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21EA-EF39-449C-B1D2-DB5C8F7E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4A3C-798C-42B4-6EB3-6BC14F3B8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83F4F-3ECF-79A6-57DC-EB9C63352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655A5-4A65-7A21-10CF-BB3AFC8F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AAF4-B0DA-A76A-3B79-D5BCF8A8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4CCE8-FC33-D400-C1A3-B857B2F1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E54C-992B-77B1-CF8E-5A8E63B9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313-4886-47D4-072D-E1345F4CC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E2D55-C59E-A6EF-BA86-F3CD6B192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10EDF-3C9D-E78D-1434-B9E6BBDB3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8AADD-ACA0-D6F7-9833-979731383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369DC-A6BB-E433-049F-B6D4DF35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C4AE6-4116-4BE3-C7D5-528481F0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C2734-7267-D5C1-8F40-9CB89117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B681-4EF8-9F14-73F8-3B8FCB48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386F5-7D57-C652-32C5-DED3A898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B7D7B-03E0-3ACA-624A-4E376F27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6E43D-00F5-7170-4C48-4052AE6C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3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EF2A5-AFE5-3905-376E-766947DD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AB442-0D32-AF47-61ED-D77243B2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84DEC-CE7C-5912-BAF1-503FE453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5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D603-C5B5-92D1-064C-36B20B17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787E-6513-D29F-DB57-8EB8007B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354BD-962C-0773-D904-3AA4BFD33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5F014-5ECE-9916-F2D4-DD161713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A3A8-A36C-1172-46A4-92DD22C0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160EF-41FE-F1F5-5A61-94202391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E3-0241-DFC4-5E1E-44D487CA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1D683-2879-C659-28DF-1B225547F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AEAE1-8493-DFFA-5B8F-1BF89620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8CC1B-28E3-6F92-5966-CF19D047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9FF88-CE82-613D-C8B0-B969DA48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C5E1E-FC4D-93E4-1E7C-BD2AF645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0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A6D8-C385-D64B-3C8E-E0E2BDF1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A9B5A-C769-BF32-496C-44F2B314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20DE0-292E-097C-2A21-B704C12C4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3CB40-5569-4536-BE89-E708BD8E2B8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1F94-B953-70EB-7EC9-E27E0F3B0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4705-2CBF-48F5-5722-6DBE8B15D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1A95B-9B1C-4281-B698-A583B80C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1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enc-healthiertogether.nhs.uk/parentscarers/worried-your-child-unwell/bronchiolit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enc-healthiertogether.nhs.uk/parentscarers/worried-your-child-unwell/fever-high-temperatur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C073-2FFE-D76A-672A-854806B59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312" y="3527123"/>
            <a:ext cx="6960197" cy="19988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0" dirty="0"/>
              <a:t>Healthier Together NENC </a:t>
            </a:r>
            <a:br>
              <a:rPr lang="en-GB" sz="4000" b="0" dirty="0"/>
            </a:br>
            <a:r>
              <a:rPr lang="en-GB" sz="4000" b="0" dirty="0"/>
              <a:t>Age &lt; 1 years</a:t>
            </a:r>
            <a:br>
              <a:rPr lang="en-GB" sz="4000" b="0" dirty="0"/>
            </a:br>
            <a:br>
              <a:rPr lang="en-GB" sz="3600" b="0" dirty="0"/>
            </a:br>
            <a:r>
              <a:rPr lang="en-GB" sz="2700" b="0" dirty="0"/>
              <a:t>Alex Battersby</a:t>
            </a:r>
            <a:br>
              <a:rPr lang="en-GB" sz="2700" b="0" dirty="0"/>
            </a:br>
            <a:r>
              <a:rPr lang="en-GB" sz="2700" b="0" dirty="0"/>
              <a:t>Healthier Together Clinical Lead</a:t>
            </a:r>
            <a:endParaRPr lang="en-GB" sz="3600" b="0" dirty="0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BCF8E4-B028-09B5-4277-8ACD2907B0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353" y="5751158"/>
            <a:ext cx="1562100" cy="504825"/>
          </a:xfrm>
          <a:prstGeom prst="rect">
            <a:avLst/>
          </a:prstGeom>
        </p:spPr>
      </p:pic>
      <p:pic>
        <p:nvPicPr>
          <p:cNvPr id="6" name="Picture 5" descr="A black background with text and green and yellow flowers&#10;&#10;Description automatically generated">
            <a:extLst>
              <a:ext uri="{FF2B5EF4-FFF2-40B4-BE49-F238E27FC236}">
                <a16:creationId xmlns:a16="http://schemas.microsoft.com/office/drawing/2014/main" id="{1738130E-319A-2EA4-FFF0-7DCC2B1C6A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421" y="254805"/>
            <a:ext cx="1488033" cy="928299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BAB83C2-EBEE-A0DC-E5DE-ACF22776C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651" y="253287"/>
            <a:ext cx="1288867" cy="704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2F0D5-2E81-DB23-539B-7455A618D7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742" y="1477533"/>
            <a:ext cx="559051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4" name="Picture 10" descr="Funny Runny Nose Health Humor by Boriana Giormova | Funny art, Buy art ...">
            <a:extLst>
              <a:ext uri="{FF2B5EF4-FFF2-40B4-BE49-F238E27FC236}">
                <a16:creationId xmlns:a16="http://schemas.microsoft.com/office/drawing/2014/main" id="{7CA1534E-BE95-46F9-3707-F1D58C61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941" b="2"/>
          <a:stretch/>
        </p:blipFill>
        <p:spPr bwMode="auto">
          <a:xfrm>
            <a:off x="196731" y="170453"/>
            <a:ext cx="3794884" cy="6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mas 2015: Ten cosy fireside pubs in London – The Upcoming">
            <a:extLst>
              <a:ext uri="{FF2B5EF4-FFF2-40B4-BE49-F238E27FC236}">
                <a16:creationId xmlns:a16="http://schemas.microsoft.com/office/drawing/2014/main" id="{13EF89DF-5774-1E5A-1A96-58C685F8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19797" b="1"/>
          <a:stretch/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osty | Winter scenery, Winter snow wallpaper, Winter pictures">
            <a:extLst>
              <a:ext uri="{FF2B5EF4-FFF2-40B4-BE49-F238E27FC236}">
                <a16:creationId xmlns:a16="http://schemas.microsoft.com/office/drawing/2014/main" id="{93F75C7C-ABC6-7666-4F07-DEB3C400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4" b="4"/>
          <a:stretch/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 Types of Hot Chocolate Recipe - Luke Coutinho">
            <a:extLst>
              <a:ext uri="{FF2B5EF4-FFF2-40B4-BE49-F238E27FC236}">
                <a16:creationId xmlns:a16="http://schemas.microsoft.com/office/drawing/2014/main" id="{CF7A8F7A-200E-CD77-810B-1AC040EA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r="27766" b="3"/>
          <a:stretch/>
        </p:blipFill>
        <p:spPr bwMode="auto">
          <a:xfrm>
            <a:off x="4184141" y="3512234"/>
            <a:ext cx="3826711" cy="3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nky Wool Knit Beanie Bobble Hat Men Ladies Warm Winter Slouch Baggy ...">
            <a:extLst>
              <a:ext uri="{FF2B5EF4-FFF2-40B4-BE49-F238E27FC236}">
                <a16:creationId xmlns:a16="http://schemas.microsoft.com/office/drawing/2014/main" id="{E21302F4-34F2-8464-927F-16C8C16B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2" b="11763"/>
          <a:stretch/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96B184-BA8D-1990-E8D6-E9F011216E97}"/>
              </a:ext>
            </a:extLst>
          </p:cNvPr>
          <p:cNvSpPr txBox="1"/>
          <p:nvPr/>
        </p:nvSpPr>
        <p:spPr>
          <a:xfrm>
            <a:off x="3376587" y="2921168"/>
            <a:ext cx="581933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/>
              <a:t>BRONCHIOLITIS</a:t>
            </a:r>
          </a:p>
        </p:txBody>
      </p:sp>
    </p:spTree>
    <p:extLst>
      <p:ext uri="{BB962C8B-B14F-4D97-AF65-F5344CB8AC3E}">
        <p14:creationId xmlns:p14="http://schemas.microsoft.com/office/powerpoint/2010/main" val="12576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F165-CFB2-46E1-95C4-6A0B313A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5" y="5409240"/>
            <a:ext cx="9410700" cy="1025921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Healthier Together | NHS | Bronchiolitis (nenc-healthiertogether.nhs.uk)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9B7AF-5030-4753-A7DD-E6B16650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77" y="260648"/>
            <a:ext cx="5983491" cy="1977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FF014-600E-47CB-94E8-65F81CF29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168" y="1316766"/>
            <a:ext cx="5952661" cy="276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68CA7-6552-4581-8456-15F9D3CC2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26" y="2889285"/>
            <a:ext cx="6229981" cy="23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E28C-A4C2-42DA-9480-C503092E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4977-6C2A-41F1-A995-D709A14E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90028-B4BF-4930-8B17-D62839A0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8A2DE-D5BF-45D2-950D-EEDCAD01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Treatment</a:t>
            </a:r>
            <a:endParaRPr lang="en-GB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78B82A-CD00-519B-4D0F-0C886D161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3225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14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0E638-C7B4-A43E-A34D-E890D64F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What doesn’t work?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Cartoon Medication Images - Free ...">
            <a:extLst>
              <a:ext uri="{FF2B5EF4-FFF2-40B4-BE49-F238E27FC236}">
                <a16:creationId xmlns:a16="http://schemas.microsoft.com/office/drawing/2014/main" id="{0D94740C-8C77-7A56-44BB-600BD267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CA34-364D-3FE8-2641-D3EC16E6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Bronchodilators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Steroids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Antibiotics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Hypertonic saline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64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30087-06FB-DC4C-C9FE-C2230591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Prevention </a:t>
            </a:r>
          </a:p>
        </p:txBody>
      </p:sp>
      <p:sp>
        <p:nvSpPr>
          <p:cNvPr id="10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55FC-FEC0-E5E9-B631-EDC0E6B29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Palivizumab </a:t>
            </a:r>
          </a:p>
          <a:p>
            <a:pPr lvl="1"/>
            <a:r>
              <a:rPr lang="en-US" sz="2200" b="0" i="0" dirty="0">
                <a:effectLst/>
              </a:rPr>
              <a:t>For high risk babies with strict criteria</a:t>
            </a:r>
          </a:p>
          <a:p>
            <a:pPr lvl="1"/>
            <a:endParaRPr lang="en-US" sz="2200" dirty="0"/>
          </a:p>
          <a:p>
            <a:pPr lvl="1"/>
            <a:endParaRPr lang="en-US" sz="2200" b="0" i="0" dirty="0">
              <a:effectLst/>
            </a:endParaRPr>
          </a:p>
          <a:p>
            <a:r>
              <a:rPr lang="en-US" sz="2200" b="0" dirty="0"/>
              <a:t>Pregnancy</a:t>
            </a:r>
          </a:p>
          <a:p>
            <a:pPr lvl="1"/>
            <a:r>
              <a:rPr lang="en-US" sz="2200" dirty="0"/>
              <a:t>28 weeks and onwards</a:t>
            </a:r>
          </a:p>
          <a:p>
            <a:pPr lvl="1"/>
            <a:r>
              <a:rPr lang="en-US" sz="2200" b="0" dirty="0"/>
              <a:t>Protects for first 6 months</a:t>
            </a:r>
          </a:p>
        </p:txBody>
      </p:sp>
      <p:pic>
        <p:nvPicPr>
          <p:cNvPr id="1026" name="Picture 2" descr="Free Vector | Cartoon vaccination ...">
            <a:extLst>
              <a:ext uri="{FF2B5EF4-FFF2-40B4-BE49-F238E27FC236}">
                <a16:creationId xmlns:a16="http://schemas.microsoft.com/office/drawing/2014/main" id="{5AD30E33-B0E5-1D85-C876-CF7F866F20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A360-94DC-4A07-86F9-A1668220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what if it’s not bronchiolitis???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9D06E3-04DB-4F2D-9AC3-FCEB1186F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106" y="1967442"/>
            <a:ext cx="4781787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0028-0221-6324-2B8D-35EF012A3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A697-8FB7-E686-6540-4EFBB15B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</a:t>
            </a:r>
          </a:p>
        </p:txBody>
      </p:sp>
      <p:pic>
        <p:nvPicPr>
          <p:cNvPr id="2050" name="Picture 2" descr="Cartoon Baby Having Flu Illness Virus ...">
            <a:extLst>
              <a:ext uri="{FF2B5EF4-FFF2-40B4-BE49-F238E27FC236}">
                <a16:creationId xmlns:a16="http://schemas.microsoft.com/office/drawing/2014/main" id="{33FF8F26-B9C1-456E-EBB6-2DCEF5FB96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767439"/>
            <a:ext cx="4777381" cy="515337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041B97-C1B9-5C23-C98B-24B52B61C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3 days of runny nose and cough </a:t>
            </a:r>
          </a:p>
          <a:p>
            <a:r>
              <a:rPr lang="en-US" dirty="0"/>
              <a:t>Always seem to be breathing fast</a:t>
            </a:r>
          </a:p>
          <a:p>
            <a:r>
              <a:rPr lang="en-US" dirty="0"/>
              <a:t>Poor feeding, 5 ounces since this morning</a:t>
            </a:r>
          </a:p>
          <a:p>
            <a:r>
              <a:rPr lang="en-US" dirty="0"/>
              <a:t>Breathless when feeding for a while</a:t>
            </a:r>
          </a:p>
          <a:p>
            <a:r>
              <a:rPr lang="en-US" dirty="0" err="1"/>
              <a:t>Noisey</a:t>
            </a:r>
            <a:r>
              <a:rPr lang="en-US" dirty="0"/>
              <a:t> breathing</a:t>
            </a:r>
          </a:p>
          <a:p>
            <a:br>
              <a:rPr lang="en-US" sz="700" dirty="0"/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17083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340246-2147-9192-F6A8-B4761D51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1: Always seems breathless……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5308EC-CA73-9F1B-86D1-1CBF71DE4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2125" t="25500" r="42913" b="15001"/>
          <a:stretch/>
        </p:blipFill>
        <p:spPr>
          <a:xfrm>
            <a:off x="703182" y="1206846"/>
            <a:ext cx="4777381" cy="42745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E7063-4A1C-AE96-DEF3-B9212A135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Seen in ED and diagnosed with LRTI +/- laryngomalacia</a:t>
            </a:r>
          </a:p>
          <a:p>
            <a:endParaRPr lang="en-US" sz="1800"/>
          </a:p>
          <a:p>
            <a:r>
              <a:rPr lang="en-US" sz="1800"/>
              <a:t>Represented with worsening respiratory distress</a:t>
            </a:r>
          </a:p>
          <a:p>
            <a:endParaRPr lang="en-US" sz="1800"/>
          </a:p>
          <a:p>
            <a:r>
              <a:rPr lang="en-US" sz="1800"/>
              <a:t>Significant intercostal and subcostal recession </a:t>
            </a:r>
          </a:p>
          <a:p>
            <a:endParaRPr lang="en-US" sz="1800"/>
          </a:p>
          <a:p>
            <a:r>
              <a:rPr lang="en-US" sz="1800"/>
              <a:t>History was over 2-3 months more breathless with feeds</a:t>
            </a:r>
          </a:p>
          <a:p>
            <a:endParaRPr lang="en-US" sz="1800"/>
          </a:p>
          <a:p>
            <a:r>
              <a:rPr lang="en-US" sz="1800"/>
              <a:t>No wheeze</a:t>
            </a:r>
          </a:p>
        </p:txBody>
      </p:sp>
    </p:spTree>
    <p:extLst>
      <p:ext uri="{BB962C8B-B14F-4D97-AF65-F5344CB8AC3E}">
        <p14:creationId xmlns:p14="http://schemas.microsoft.com/office/powerpoint/2010/main" val="24718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03AB9-3A25-D00D-9490-C96DB264A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5C10-AAD6-0A58-34FA-A72F0247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</a:t>
            </a:r>
          </a:p>
        </p:txBody>
      </p:sp>
      <p:pic>
        <p:nvPicPr>
          <p:cNvPr id="2050" name="Picture 2" descr="Cartoon Baby Having Flu Illness Virus ...">
            <a:extLst>
              <a:ext uri="{FF2B5EF4-FFF2-40B4-BE49-F238E27FC236}">
                <a16:creationId xmlns:a16="http://schemas.microsoft.com/office/drawing/2014/main" id="{00A0FDDE-D668-C272-18A0-A29A4DC951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767439"/>
            <a:ext cx="4777381" cy="515337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6E054-996C-1B07-44F4-FEE59B438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3 days of runny nose and cough </a:t>
            </a:r>
          </a:p>
          <a:p>
            <a:r>
              <a:rPr lang="en-US" dirty="0"/>
              <a:t>1-2 days breathing faster</a:t>
            </a:r>
          </a:p>
          <a:p>
            <a:r>
              <a:rPr lang="en-US" dirty="0"/>
              <a:t>Poor feeding, 5 ounces since this morning</a:t>
            </a:r>
          </a:p>
          <a:p>
            <a:r>
              <a:rPr lang="en-US" dirty="0"/>
              <a:t>Multiple episodes of bronchiolitis</a:t>
            </a:r>
          </a:p>
          <a:p>
            <a:r>
              <a:rPr lang="en-US" dirty="0"/>
              <a:t>Poor weight gain </a:t>
            </a:r>
          </a:p>
          <a:p>
            <a:br>
              <a:rPr lang="en-US" sz="700" dirty="0"/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65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B8D5E9-8849-5B0C-BC03-92CBF105D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5663" y="1795299"/>
            <a:ext cx="8337988" cy="3901965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GB" sz="4500" b="1" dirty="0">
                <a:solidFill>
                  <a:srgbClr val="20AB45"/>
                </a:solidFill>
              </a:rPr>
              <a:t>Delivery Areas</a:t>
            </a:r>
          </a:p>
          <a:p>
            <a:endParaRPr lang="en-GB" sz="3500" dirty="0">
              <a:ea typeface="+mn-lt"/>
            </a:endParaRPr>
          </a:p>
          <a:p>
            <a:r>
              <a:rPr lang="en-GB" sz="3500" b="1" dirty="0">
                <a:ea typeface="+mn-lt"/>
              </a:rPr>
              <a:t>- CYP Transformation programme, Integration and CEW pilots </a:t>
            </a:r>
            <a:r>
              <a:rPr lang="en-GB" sz="3500" dirty="0"/>
              <a:t>(NHSE)</a:t>
            </a:r>
          </a:p>
          <a:p>
            <a:pPr lvl="1"/>
            <a:r>
              <a:rPr lang="en-GB" sz="3500" dirty="0">
                <a:solidFill>
                  <a:schemeClr val="tx1"/>
                </a:solidFill>
                <a:ea typeface="+mn-lt"/>
              </a:rPr>
              <a:t>- Asthma, Epilepsy, Transition and Diabetes focus &amp; Mental Health Champions and</a:t>
            </a:r>
          </a:p>
          <a:p>
            <a:pPr lvl="1"/>
            <a:r>
              <a:rPr lang="en-GB" sz="3500" dirty="0">
                <a:solidFill>
                  <a:schemeClr val="tx1"/>
                </a:solidFill>
                <a:ea typeface="+mn-lt"/>
              </a:rPr>
              <a:t> Paediatric Early Warning (PEW)</a:t>
            </a:r>
          </a:p>
          <a:p>
            <a:pPr lvl="1"/>
            <a:r>
              <a:rPr lang="en-GB" sz="3500" dirty="0">
                <a:solidFill>
                  <a:schemeClr val="tx1"/>
                </a:solidFill>
                <a:ea typeface="+mn-lt"/>
              </a:rPr>
              <a:t>- 2 Clinics for Excessive Weight pilots established</a:t>
            </a:r>
          </a:p>
          <a:p>
            <a:pPr lvl="1"/>
            <a:r>
              <a:rPr lang="en-GB" sz="3500" dirty="0">
                <a:solidFill>
                  <a:schemeClr val="tx1"/>
                </a:solidFill>
                <a:ea typeface="+mn-lt"/>
              </a:rPr>
              <a:t>- Integration Centre 3-year pilot – supportive environment to test and learn</a:t>
            </a:r>
          </a:p>
          <a:p>
            <a:pPr lvl="1"/>
            <a:endParaRPr lang="en-GB" sz="3500" dirty="0">
              <a:solidFill>
                <a:schemeClr val="tx1"/>
              </a:solidFill>
              <a:ea typeface="+mn-lt"/>
            </a:endParaRPr>
          </a:p>
          <a:p>
            <a:r>
              <a:rPr lang="en-GB" sz="3500" dirty="0"/>
              <a:t>- Delivered the </a:t>
            </a:r>
            <a:r>
              <a:rPr lang="en-GB" sz="3500" b="1" dirty="0"/>
              <a:t>Tackling Inequalities in Children </a:t>
            </a:r>
            <a:r>
              <a:rPr lang="en-GB" sz="3500" dirty="0"/>
              <a:t>Programme (NHS Charities Together)</a:t>
            </a:r>
          </a:p>
          <a:p>
            <a:pPr lvl="1"/>
            <a:r>
              <a:rPr lang="en-GB" sz="3500" dirty="0">
                <a:solidFill>
                  <a:schemeClr val="tx1"/>
                </a:solidFill>
              </a:rPr>
              <a:t>- Youth MH First Aid, Poverty Proofing, South Tees </a:t>
            </a:r>
            <a:r>
              <a:rPr lang="en-GB" sz="3500" dirty="0" err="1">
                <a:solidFill>
                  <a:schemeClr val="tx1"/>
                </a:solidFill>
              </a:rPr>
              <a:t>ARts</a:t>
            </a:r>
            <a:r>
              <a:rPr lang="en-GB" sz="3500" dirty="0">
                <a:solidFill>
                  <a:schemeClr val="tx1"/>
                </a:solidFill>
              </a:rPr>
              <a:t> (STAR), Digital Apprenticeship</a:t>
            </a:r>
          </a:p>
          <a:p>
            <a:pPr lvl="1"/>
            <a:endParaRPr lang="en-GB" sz="3500" dirty="0">
              <a:solidFill>
                <a:schemeClr val="tx1"/>
              </a:solidFill>
            </a:endParaRPr>
          </a:p>
          <a:p>
            <a:r>
              <a:rPr lang="en-GB" sz="3500" dirty="0"/>
              <a:t>- NENC specific </a:t>
            </a:r>
            <a:r>
              <a:rPr lang="en-GB" sz="3500" b="1" dirty="0"/>
              <a:t>CYP Core20PLUS5 </a:t>
            </a:r>
            <a:r>
              <a:rPr lang="en-GB" sz="3500" dirty="0"/>
              <a:t>Toolkit developed and launched (NHSE &amp; H&amp;F)</a:t>
            </a:r>
          </a:p>
          <a:p>
            <a:pPr lvl="1"/>
            <a:r>
              <a:rPr lang="en-GB" sz="3500" dirty="0">
                <a:solidFill>
                  <a:schemeClr val="tx1"/>
                </a:solidFill>
              </a:rPr>
              <a:t>- Work with Healthier and Fairer delivering the national framework oversight</a:t>
            </a:r>
          </a:p>
          <a:p>
            <a:pPr lvl="1"/>
            <a:r>
              <a:rPr lang="en-GB" sz="3500" dirty="0">
                <a:solidFill>
                  <a:schemeClr val="tx1"/>
                </a:solidFill>
              </a:rPr>
              <a:t>- Asylum seeking health work focus</a:t>
            </a:r>
          </a:p>
          <a:p>
            <a:pPr lvl="1"/>
            <a:endParaRPr lang="en-GB" sz="3500" dirty="0">
              <a:solidFill>
                <a:schemeClr val="tx1"/>
              </a:solidFill>
            </a:endParaRPr>
          </a:p>
          <a:p>
            <a:r>
              <a:rPr lang="en-GB" sz="3500" dirty="0"/>
              <a:t>- Developed a </a:t>
            </a:r>
            <a:r>
              <a:rPr lang="en-GB" sz="3500" b="1" dirty="0"/>
              <a:t>Sustainability Resource </a:t>
            </a:r>
            <a:r>
              <a:rPr lang="en-GB" sz="3500" dirty="0"/>
              <a:t>on Child Health</a:t>
            </a:r>
          </a:p>
          <a:p>
            <a:r>
              <a:rPr lang="en-GB" sz="3500" dirty="0"/>
              <a:t>- Delivered an </a:t>
            </a:r>
            <a:r>
              <a:rPr lang="en-GB" sz="3500" b="1" dirty="0"/>
              <a:t>Interactive film </a:t>
            </a:r>
            <a:r>
              <a:rPr lang="en-GB" sz="3500" dirty="0"/>
              <a:t>on Mental Health and Young Parents</a:t>
            </a:r>
            <a:br>
              <a:rPr lang="en-GB" sz="2900" dirty="0">
                <a:solidFill>
                  <a:srgbClr val="779B2B"/>
                </a:solidFill>
                <a:latin typeface="+mn-lt"/>
                <a:cs typeface="Arial"/>
              </a:rPr>
            </a:br>
            <a:endParaRPr lang="en-GB" b="0" dirty="0">
              <a:solidFill>
                <a:srgbClr val="779B2B"/>
              </a:solidFill>
              <a:latin typeface="+mn-lt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455B2-E452-D4F5-9C7F-1AC1514B080B}"/>
              </a:ext>
            </a:extLst>
          </p:cNvPr>
          <p:cNvSpPr txBox="1">
            <a:spLocks/>
          </p:cNvSpPr>
          <p:nvPr/>
        </p:nvSpPr>
        <p:spPr>
          <a:xfrm>
            <a:off x="1697050" y="1087557"/>
            <a:ext cx="5447359" cy="48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20AB45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Network delivery and reach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1783FF-FDFE-19BE-6C95-D98EB7704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105" y="4438965"/>
            <a:ext cx="2190732" cy="1561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820699-1BA6-EBA7-6A5E-488E5BF48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192" y="867064"/>
            <a:ext cx="2042647" cy="1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7937-F0B6-8D80-AFBA-B440397C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2: Not like his twin…….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8D15C9E6-439E-EC54-DF89-F4638DD7D3F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DDBD285D-6CE8-84D0-1113-D9F843DF3B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56274" r="52436" b="8109"/>
          <a:stretch/>
        </p:blipFill>
        <p:spPr bwMode="auto">
          <a:xfrm>
            <a:off x="6172200" y="2477346"/>
            <a:ext cx="5181600" cy="30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8D98D909-492C-7C50-7593-1A408255BF01}"/>
              </a:ext>
            </a:extLst>
          </p:cNvPr>
          <p:cNvSpPr/>
          <p:nvPr/>
        </p:nvSpPr>
        <p:spPr>
          <a:xfrm flipV="1">
            <a:off x="8063096" y="4230632"/>
            <a:ext cx="337192" cy="30479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5-Point Star 8">
            <a:extLst>
              <a:ext uri="{FF2B5EF4-FFF2-40B4-BE49-F238E27FC236}">
                <a16:creationId xmlns:a16="http://schemas.microsoft.com/office/drawing/2014/main" id="{CC2E9305-9525-4CAB-E261-D419140CF27A}"/>
              </a:ext>
            </a:extLst>
          </p:cNvPr>
          <p:cNvSpPr/>
          <p:nvPr/>
        </p:nvSpPr>
        <p:spPr>
          <a:xfrm flipV="1">
            <a:off x="8892512" y="4230632"/>
            <a:ext cx="337192" cy="30479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0C6E0CA6-66C8-F5CF-50C6-E19540B377C6}"/>
              </a:ext>
            </a:extLst>
          </p:cNvPr>
          <p:cNvSpPr/>
          <p:nvPr/>
        </p:nvSpPr>
        <p:spPr>
          <a:xfrm flipH="1">
            <a:off x="9382104" y="4230632"/>
            <a:ext cx="429432" cy="488506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6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7541" y="1700808"/>
          <a:ext cx="9025003" cy="209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96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00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Bronchiolitis Admission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Bronchiolitis Admission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sz="1600" dirty="0" err="1"/>
                        <a:t>Hb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sz="1600" dirty="0"/>
                        <a:t>Plat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sz="1600" dirty="0" err="1"/>
                        <a:t>Neut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sz="1600" dirty="0"/>
                        <a:t>Lymph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03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49" y="377177"/>
            <a:ext cx="9410700" cy="574516"/>
          </a:xfrm>
        </p:spPr>
        <p:txBody>
          <a:bodyPr>
            <a:normAutofit fontScale="90000"/>
          </a:bodyPr>
          <a:lstStyle/>
          <a:p>
            <a:r>
              <a:rPr lang="en-GB" dirty="0"/>
              <a:t>Red flags for Primary Immune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340770"/>
            <a:ext cx="8064896" cy="41044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Eight or more new ear infections within 1 year</a:t>
            </a:r>
          </a:p>
          <a:p>
            <a:r>
              <a:rPr lang="en-US" dirty="0"/>
              <a:t>Two or more serious infections within 1 year</a:t>
            </a:r>
          </a:p>
          <a:p>
            <a:r>
              <a:rPr lang="en-US" dirty="0"/>
              <a:t>Two or more months on antibiotics with little effect</a:t>
            </a:r>
          </a:p>
          <a:p>
            <a:r>
              <a:rPr lang="en-US" dirty="0"/>
              <a:t>Two or more episodes of pneumonia within 1 year</a:t>
            </a:r>
          </a:p>
          <a:p>
            <a:r>
              <a:rPr lang="en-US" dirty="0">
                <a:solidFill>
                  <a:srgbClr val="FF0000"/>
                </a:solidFill>
              </a:rPr>
              <a:t>Failure of an infant to gain weight or grow normally</a:t>
            </a:r>
          </a:p>
          <a:p>
            <a:r>
              <a:rPr lang="en-US" dirty="0"/>
              <a:t>Recurrent deep skin or organ abscesses</a:t>
            </a:r>
          </a:p>
          <a:p>
            <a:r>
              <a:rPr lang="en-US" dirty="0">
                <a:solidFill>
                  <a:srgbClr val="FF0000"/>
                </a:solidFill>
              </a:rPr>
              <a:t>Need for intravenous antibiotics to clear infections</a:t>
            </a:r>
          </a:p>
          <a:p>
            <a:r>
              <a:rPr lang="en-US" dirty="0"/>
              <a:t>Persistent thrush in mouth or fungal infection on skin</a:t>
            </a:r>
          </a:p>
          <a:p>
            <a:r>
              <a:rPr lang="en-US" dirty="0"/>
              <a:t>Two or more deep seated infections e.g. sepsis, meningitis </a:t>
            </a:r>
          </a:p>
          <a:p>
            <a:r>
              <a:rPr lang="en-US" dirty="0">
                <a:solidFill>
                  <a:srgbClr val="FF0000"/>
                </a:solidFill>
              </a:rPr>
              <a:t>A family history of PID 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52384" y="5106670"/>
            <a:ext cx="249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Arkwright/Gennery 2011</a:t>
            </a:r>
          </a:p>
        </p:txBody>
      </p:sp>
    </p:spTree>
    <p:extLst>
      <p:ext uri="{BB962C8B-B14F-4D97-AF65-F5344CB8AC3E}">
        <p14:creationId xmlns:p14="http://schemas.microsoft.com/office/powerpoint/2010/main" val="3052658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9" name="Arc 205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A9549-8DE1-9A28-DE4C-B95C49E8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Differential</a:t>
            </a: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Baby Cartoon Vectors, Clipart ...">
            <a:extLst>
              <a:ext uri="{FF2B5EF4-FFF2-40B4-BE49-F238E27FC236}">
                <a16:creationId xmlns:a16="http://schemas.microsoft.com/office/drawing/2014/main" id="{11911D4C-BDA4-C2D7-1AF9-29538D4F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528473"/>
            <a:ext cx="4777381" cy="563130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F4A7AAA6-6FC6-C3B3-1A39-BA820555E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Cardiac</a:t>
            </a:r>
          </a:p>
          <a:p>
            <a:endParaRPr lang="en-US" dirty="0"/>
          </a:p>
          <a:p>
            <a:r>
              <a:rPr lang="en-US" dirty="0"/>
              <a:t>Immune Deficiency</a:t>
            </a:r>
          </a:p>
          <a:p>
            <a:endParaRPr lang="en-US" dirty="0"/>
          </a:p>
          <a:p>
            <a:r>
              <a:rPr lang="en-US" dirty="0"/>
              <a:t>Other Respiratory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6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669D-3299-4403-BD76-7C30BD48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3C39-AD1A-4EE4-A501-BEB064DA6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</a:t>
            </a:r>
          </a:p>
          <a:p>
            <a:pPr lvl="1"/>
            <a:r>
              <a:rPr lang="en-US" dirty="0"/>
              <a:t>History – longer duration, feeding, absence of coryza</a:t>
            </a:r>
          </a:p>
          <a:p>
            <a:pPr lvl="1"/>
            <a:r>
              <a:rPr lang="en-US" dirty="0"/>
              <a:t>Examination – murmurs, liver, </a:t>
            </a:r>
            <a:r>
              <a:rPr lang="en-US" dirty="0" err="1"/>
              <a:t>femorals</a:t>
            </a:r>
            <a:r>
              <a:rPr lang="en-US" dirty="0"/>
              <a:t>, absence of snot</a:t>
            </a:r>
          </a:p>
          <a:p>
            <a:r>
              <a:rPr lang="en-US" dirty="0"/>
              <a:t>Immunodeficiency</a:t>
            </a:r>
          </a:p>
          <a:p>
            <a:pPr lvl="1"/>
            <a:r>
              <a:rPr lang="en-US" dirty="0"/>
              <a:t>History – not typical course, no recovery, faltering growth, other features, family history</a:t>
            </a:r>
          </a:p>
          <a:p>
            <a:pPr lvl="1"/>
            <a:r>
              <a:rPr lang="en-US" dirty="0"/>
              <a:t>Exam – growth, skin, prolonged course</a:t>
            </a:r>
          </a:p>
          <a:p>
            <a:r>
              <a:rPr lang="en-US" dirty="0"/>
              <a:t>Respiratory</a:t>
            </a:r>
          </a:p>
          <a:p>
            <a:pPr lvl="1"/>
            <a:r>
              <a:rPr lang="en-US" dirty="0"/>
              <a:t>History – not typical time pattern</a:t>
            </a:r>
          </a:p>
          <a:p>
            <a:pPr lvl="1"/>
            <a:r>
              <a:rPr lang="en-US" dirty="0"/>
              <a:t>Exam – not crackles/wheeze, persistent unilateral signs</a:t>
            </a:r>
          </a:p>
        </p:txBody>
      </p:sp>
    </p:spTree>
    <p:extLst>
      <p:ext uri="{BB962C8B-B14F-4D97-AF65-F5344CB8AC3E}">
        <p14:creationId xmlns:p14="http://schemas.microsoft.com/office/powerpoint/2010/main" val="84636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5234-69C4-4808-849C-AF039623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1C609-7A01-483A-AB8D-D704F03F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67" dirty="0"/>
              <a:t>Discharge with advice</a:t>
            </a:r>
          </a:p>
          <a:p>
            <a:r>
              <a:rPr lang="en-GB" sz="1867" dirty="0">
                <a:hlinkClick r:id="rId2"/>
              </a:rPr>
              <a:t>https://www.nenc-healthiertogether.nhs.uk/parentscarers/worried-your-child-unwell/fever-high-temperature</a:t>
            </a:r>
            <a:endParaRPr lang="en-GB" sz="1867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4DF49-6CEF-489F-BDFE-11573516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99" y="2852937"/>
            <a:ext cx="7536160" cy="3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8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46EFA-255B-34C3-78F1-42237C5F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Diarrhoea and Vomiting</a:t>
            </a:r>
          </a:p>
        </p:txBody>
      </p:sp>
      <p:sp>
        <p:nvSpPr>
          <p:cNvPr id="410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34 Barf Cartoon Royalty-Free Images ...">
            <a:extLst>
              <a:ext uri="{FF2B5EF4-FFF2-40B4-BE49-F238E27FC236}">
                <a16:creationId xmlns:a16="http://schemas.microsoft.com/office/drawing/2014/main" id="{35CF4A0A-921E-18A7-1A5C-E75E84442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r="1" b="16479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3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2C1C-65B0-D556-F42B-99EDA623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B8A8-0B9E-BEEA-F828-8912C9A9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Alternative diagnosis</a:t>
            </a:r>
          </a:p>
          <a:p>
            <a:endParaRPr lang="en-GB" dirty="0"/>
          </a:p>
          <a:p>
            <a:r>
              <a:rPr lang="en-GB" dirty="0"/>
              <a:t>Systemically unwell</a:t>
            </a:r>
          </a:p>
          <a:p>
            <a:endParaRPr lang="en-GB" dirty="0"/>
          </a:p>
          <a:p>
            <a:r>
              <a:rPr lang="en-GB" dirty="0"/>
              <a:t>Bilious vomiting</a:t>
            </a:r>
          </a:p>
          <a:p>
            <a:endParaRPr lang="en-GB" dirty="0"/>
          </a:p>
          <a:p>
            <a:r>
              <a:rPr lang="en-GB" dirty="0"/>
              <a:t>High Fever</a:t>
            </a:r>
          </a:p>
        </p:txBody>
      </p:sp>
    </p:spTree>
    <p:extLst>
      <p:ext uri="{BB962C8B-B14F-4D97-AF65-F5344CB8AC3E}">
        <p14:creationId xmlns:p14="http://schemas.microsoft.com/office/powerpoint/2010/main" val="273604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ulticolored chart with text&#10;&#10;AI-generated content may be incorrect.">
            <a:extLst>
              <a:ext uri="{FF2B5EF4-FFF2-40B4-BE49-F238E27FC236}">
                <a16:creationId xmlns:a16="http://schemas.microsoft.com/office/drawing/2014/main" id="{50DB22B5-B374-F69B-F965-56A13423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47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4DD7F-C579-BE45-3FD4-A14F2F49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28" y="1715204"/>
            <a:ext cx="9859751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5F68-AF32-E166-1735-B5E2050B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B92ED-D6A0-7CDF-8C74-FA63E5CCE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Common conditions/presentations in pre-school children</a:t>
            </a:r>
          </a:p>
          <a:p>
            <a:pPr algn="l">
              <a:buFont typeface="+mj-lt"/>
              <a:buAutoNum type="arabicPeriod"/>
            </a:pPr>
            <a:endParaRPr lang="en-GB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 flags for common presentations</a:t>
            </a:r>
          </a:p>
          <a:p>
            <a:pPr algn="l">
              <a:buFont typeface="+mj-lt"/>
              <a:buAutoNum type="arabicPeriod"/>
            </a:pPr>
            <a:endParaRPr lang="en-GB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to refer on</a:t>
            </a:r>
          </a:p>
          <a:p>
            <a:pPr algn="l">
              <a:buFont typeface="+mj-lt"/>
              <a:buAutoNum type="arabicPeriod"/>
            </a:pPr>
            <a:endParaRPr lang="en-GB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the Healthier Together website and mobile app can support professionals and parents with this</a:t>
            </a:r>
          </a:p>
          <a:p>
            <a:pPr algn="l">
              <a:buFont typeface="+mj-lt"/>
              <a:buAutoNum type="arabicPeriod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Q and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55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358D5-5D58-E719-5C0B-03FA57F8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66" y="257604"/>
            <a:ext cx="9493893" cy="65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8BA3-A985-FD5C-C046-011A6459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0DD1DE-A157-E091-853A-EEEBAD928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2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8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7F352-1FA5-838B-C36A-6458E74A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E212-5C52-B85A-7AE3-A9AF8C47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Case Study</a:t>
            </a:r>
          </a:p>
        </p:txBody>
      </p:sp>
      <p:pic>
        <p:nvPicPr>
          <p:cNvPr id="2050" name="Picture 2" descr="Baby Cartoon Vectors, Clipart ...">
            <a:extLst>
              <a:ext uri="{FF2B5EF4-FFF2-40B4-BE49-F238E27FC236}">
                <a16:creationId xmlns:a16="http://schemas.microsoft.com/office/drawing/2014/main" id="{011A3AD9-0B2D-8935-103E-1E05144C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528473"/>
            <a:ext cx="4777381" cy="563130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E2338E27-3BC5-0C2D-8915-7EE4E807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Bottle fed baby </a:t>
            </a:r>
          </a:p>
          <a:p>
            <a:r>
              <a:rPr lang="en-US" dirty="0"/>
              <a:t>Unsettled baby</a:t>
            </a:r>
          </a:p>
          <a:p>
            <a:r>
              <a:rPr lang="en-US" dirty="0"/>
              <a:t>‘</a:t>
            </a:r>
            <a:r>
              <a:rPr lang="en-US" dirty="0" err="1"/>
              <a:t>Diarrhoea</a:t>
            </a:r>
            <a:r>
              <a:rPr lang="en-US" dirty="0"/>
              <a:t>’, mucous stools, some blood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Skin – non specific rash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90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rips of candy">
            <a:extLst>
              <a:ext uri="{FF2B5EF4-FFF2-40B4-BE49-F238E27FC236}">
                <a16:creationId xmlns:a16="http://schemas.microsoft.com/office/drawing/2014/main" id="{DB940043-D1FA-9BEA-4E92-0DEE78F7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103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6DA9B-2667-5D4D-3E7B-7C5834C6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Cow’s Milk Protein Allergy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097EE-668F-A399-583A-AA746B9C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Red Flags</a:t>
            </a:r>
          </a:p>
          <a:p>
            <a:pPr lvl="1"/>
            <a:r>
              <a:rPr lang="en-US" sz="2000" dirty="0"/>
              <a:t>Immediate reaction suggestive of </a:t>
            </a:r>
            <a:r>
              <a:rPr lang="en-US" sz="2000" dirty="0" err="1"/>
              <a:t>IgE</a:t>
            </a:r>
            <a:endParaRPr lang="en-US" sz="2000" dirty="0"/>
          </a:p>
          <a:p>
            <a:pPr lvl="1"/>
            <a:r>
              <a:rPr lang="en-US" sz="2000" dirty="0"/>
              <a:t>Faltering growth</a:t>
            </a:r>
          </a:p>
          <a:p>
            <a:pPr lvl="1"/>
            <a:r>
              <a:rPr lang="en-US" sz="2000" dirty="0"/>
              <a:t>Ongoing blood in stool  </a:t>
            </a:r>
          </a:p>
          <a:p>
            <a:pPr lvl="1"/>
            <a:r>
              <a:rPr lang="en-US" sz="2000" dirty="0"/>
              <a:t>Severe atopic </a:t>
            </a:r>
            <a:r>
              <a:rPr lang="en-US" sz="2000" dirty="0" err="1"/>
              <a:t>Dermatitits</a:t>
            </a:r>
            <a:endParaRPr lang="en-US" sz="2000" dirty="0"/>
          </a:p>
          <a:p>
            <a:pPr lvl="1"/>
            <a:r>
              <a:rPr lang="en-US" sz="2000" dirty="0"/>
              <a:t>FPIES</a:t>
            </a:r>
          </a:p>
          <a:p>
            <a:pPr lvl="2"/>
            <a:r>
              <a:rPr lang="en-US" dirty="0"/>
              <a:t>Profuse vomiting with collapse</a:t>
            </a:r>
          </a:p>
          <a:p>
            <a:pPr lvl="2"/>
            <a:r>
              <a:rPr lang="en-US" dirty="0"/>
              <a:t>Collapse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091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5238F7-E3AE-2D8C-0678-17F98407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00" y="232916"/>
            <a:ext cx="6620799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3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64EC9-AC17-5964-D708-FBB2E185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7" y="504417"/>
            <a:ext cx="10002646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2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3B417-F99E-393C-94CF-B9934ABB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Information for Parents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7E86D-B8F1-653F-4C21-55D22FDA6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319" y="2083506"/>
            <a:ext cx="4398171" cy="1913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80734-FE68-8ACB-E9B2-5D510EBF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354" y="4200840"/>
            <a:ext cx="5344271" cy="2453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FBFFD-47F9-F80C-7B8D-BD690C1E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291" y="1665935"/>
            <a:ext cx="5168034" cy="27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67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F8C33-5A89-4234-E86C-657499CE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13" y="638089"/>
            <a:ext cx="5878284" cy="147680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Gastro-Oesophageal Reflux</a:t>
            </a:r>
          </a:p>
        </p:txBody>
      </p:sp>
      <p:pic>
        <p:nvPicPr>
          <p:cNvPr id="2050" name="Picture 2" descr="Baby Vomit: Over 671 Royalty-Free ...">
            <a:extLst>
              <a:ext uri="{FF2B5EF4-FFF2-40B4-BE49-F238E27FC236}">
                <a16:creationId xmlns:a16="http://schemas.microsoft.com/office/drawing/2014/main" id="{E023C53D-3AD0-02F8-9D24-141BFC7E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379" y="640080"/>
            <a:ext cx="528808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D1F1C4F4-0202-31C3-A08C-CE5DD866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741" y="2631644"/>
            <a:ext cx="4818888" cy="3550789"/>
          </a:xfrm>
        </p:spPr>
        <p:txBody>
          <a:bodyPr anchor="t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sz="2400" dirty="0">
                <a:effectLst/>
              </a:rPr>
              <a:t>Red Flags</a:t>
            </a:r>
          </a:p>
          <a:p>
            <a:pPr lvl="2"/>
            <a:r>
              <a:rPr lang="en-GB" dirty="0">
                <a:effectLst/>
              </a:rPr>
              <a:t>Bile-stained vomit </a:t>
            </a:r>
          </a:p>
          <a:p>
            <a:pPr lvl="2"/>
            <a:r>
              <a:rPr lang="en-GB" dirty="0">
                <a:effectLst/>
              </a:rPr>
              <a:t>Frequent forceful (projectile) </a:t>
            </a:r>
          </a:p>
          <a:p>
            <a:pPr lvl="2"/>
            <a:r>
              <a:rPr lang="en-GB" dirty="0">
                <a:effectLst/>
              </a:rPr>
              <a:t>Blood in vomit or stool (red or brown) </a:t>
            </a:r>
          </a:p>
          <a:p>
            <a:pPr lvl="2"/>
            <a:r>
              <a:rPr lang="en-GB" dirty="0">
                <a:effectLst/>
              </a:rPr>
              <a:t>Faltering growth </a:t>
            </a:r>
          </a:p>
          <a:p>
            <a:pPr lvl="2"/>
            <a:r>
              <a:rPr lang="en-GB" dirty="0">
                <a:effectLst/>
              </a:rPr>
              <a:t>Abdominal distention/chronic </a:t>
            </a:r>
          </a:p>
          <a:p>
            <a:pPr lvl="2"/>
            <a:r>
              <a:rPr lang="en-GB" dirty="0">
                <a:effectLst/>
              </a:rPr>
              <a:t>Unwell child/fever/altered responsiveness </a:t>
            </a:r>
          </a:p>
          <a:p>
            <a:pPr lvl="2"/>
            <a:r>
              <a:rPr lang="en-GB" dirty="0">
                <a:effectLst/>
              </a:rPr>
              <a:t>Bulging fontanelle/rapidly </a:t>
            </a:r>
            <a:r>
              <a:rPr lang="en-GB" dirty="0"/>
              <a:t> </a:t>
            </a:r>
            <a:r>
              <a:rPr lang="en-GB" dirty="0">
                <a:effectLst/>
              </a:rPr>
              <a:t>increasing head circumference </a:t>
            </a:r>
            <a:endParaRPr lang="en-GB" dirty="0"/>
          </a:p>
          <a:p>
            <a:pPr lvl="2"/>
            <a:r>
              <a:rPr lang="en-GB" dirty="0">
                <a:effectLst/>
              </a:rPr>
              <a:t>Late onset (after 6 months)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0491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2E00B-76B0-950F-946B-AA93975D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16" y="594917"/>
            <a:ext cx="6754168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9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rying Baby Stock Illustrations – 5,341 ...">
            <a:extLst>
              <a:ext uri="{FF2B5EF4-FFF2-40B4-BE49-F238E27FC236}">
                <a16:creationId xmlns:a16="http://schemas.microsoft.com/office/drawing/2014/main" id="{840D98F7-E576-2966-AD31-D10EAF1F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708" y="931058"/>
            <a:ext cx="3718520" cy="49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4" name="Right Triangle 104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E70E7-B42B-F9FC-76EC-3DC4569AE7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Unsettled Baby </a:t>
            </a:r>
          </a:p>
        </p:txBody>
      </p:sp>
    </p:spTree>
    <p:extLst>
      <p:ext uri="{BB962C8B-B14F-4D97-AF65-F5344CB8AC3E}">
        <p14:creationId xmlns:p14="http://schemas.microsoft.com/office/powerpoint/2010/main" val="251575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aby Cartoon Images - Free Download on ...">
            <a:extLst>
              <a:ext uri="{FF2B5EF4-FFF2-40B4-BE49-F238E27FC236}">
                <a16:creationId xmlns:a16="http://schemas.microsoft.com/office/drawing/2014/main" id="{275421E1-67B0-4F0A-98DA-89504452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723" y="1289713"/>
            <a:ext cx="4473628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830AA-9091-B4E0-DC88-A045196D1E6F}"/>
              </a:ext>
            </a:extLst>
          </p:cNvPr>
          <p:cNvSpPr txBox="1"/>
          <p:nvPr/>
        </p:nvSpPr>
        <p:spPr>
          <a:xfrm>
            <a:off x="731520" y="858128"/>
            <a:ext cx="262919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Breathing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5445F-ACEB-1C0E-58EA-3C672954790C}"/>
              </a:ext>
            </a:extLst>
          </p:cNvPr>
          <p:cNvSpPr txBox="1"/>
          <p:nvPr/>
        </p:nvSpPr>
        <p:spPr>
          <a:xfrm>
            <a:off x="934910" y="2972698"/>
            <a:ext cx="2629197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Feeding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A922F-5182-1E8F-1B4D-DC98A5DA94B9}"/>
              </a:ext>
            </a:extLst>
          </p:cNvPr>
          <p:cNvSpPr txBox="1"/>
          <p:nvPr/>
        </p:nvSpPr>
        <p:spPr>
          <a:xfrm>
            <a:off x="8139744" y="858128"/>
            <a:ext cx="262919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Staying Healthy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2E239-F4ED-4340-883A-3432505F1C8D}"/>
              </a:ext>
            </a:extLst>
          </p:cNvPr>
          <p:cNvSpPr txBox="1"/>
          <p:nvPr/>
        </p:nvSpPr>
        <p:spPr>
          <a:xfrm>
            <a:off x="8992788" y="4204990"/>
            <a:ext cx="262919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Vomiting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5D3CD-5608-B6C1-D67B-A8C59226FFCD}"/>
              </a:ext>
            </a:extLst>
          </p:cNvPr>
          <p:cNvSpPr txBox="1"/>
          <p:nvPr/>
        </p:nvSpPr>
        <p:spPr>
          <a:xfrm>
            <a:off x="1177534" y="5087268"/>
            <a:ext cx="262919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Crying</a:t>
            </a:r>
          </a:p>
        </p:txBody>
      </p:sp>
    </p:spTree>
    <p:extLst>
      <p:ext uri="{BB962C8B-B14F-4D97-AF65-F5344CB8AC3E}">
        <p14:creationId xmlns:p14="http://schemas.microsoft.com/office/powerpoint/2010/main" val="650551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50A05-7FB5-1849-497A-8F321997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364" y="213864"/>
            <a:ext cx="516327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2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flag with black text&#10;&#10;AI-generated content may be incorrect.">
            <a:extLst>
              <a:ext uri="{FF2B5EF4-FFF2-40B4-BE49-F238E27FC236}">
                <a16:creationId xmlns:a16="http://schemas.microsoft.com/office/drawing/2014/main" id="{FFB6E81E-05DB-441F-1510-ED2B1261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04" y="918546"/>
            <a:ext cx="4583626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94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B0300-411A-3800-601F-C5437C86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5417555" y="1114425"/>
            <a:ext cx="2985665" cy="462915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29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Flu shot / Vaccination for babies ...">
            <a:extLst>
              <a:ext uri="{FF2B5EF4-FFF2-40B4-BE49-F238E27FC236}">
                <a16:creationId xmlns:a16="http://schemas.microsoft.com/office/drawing/2014/main" id="{C33E7202-F31B-C7C8-3DF4-99547AAC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928" y="1243206"/>
            <a:ext cx="2783793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A5EF2-6719-0D08-885E-64808CD7D893}"/>
              </a:ext>
            </a:extLst>
          </p:cNvPr>
          <p:cNvSpPr txBox="1"/>
          <p:nvPr/>
        </p:nvSpPr>
        <p:spPr>
          <a:xfrm>
            <a:off x="498947" y="889263"/>
            <a:ext cx="3716794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Staying Healthy</a:t>
            </a:r>
          </a:p>
        </p:txBody>
      </p:sp>
    </p:spTree>
    <p:extLst>
      <p:ext uri="{BB962C8B-B14F-4D97-AF65-F5344CB8AC3E}">
        <p14:creationId xmlns:p14="http://schemas.microsoft.com/office/powerpoint/2010/main" val="1786253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2CF6E-64C4-A5D9-BD16-A1F00AE8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2" y="643467"/>
            <a:ext cx="822297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9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830AA-9091-B4E0-DC88-A045196D1E6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pic>
        <p:nvPicPr>
          <p:cNvPr id="1026" name="Picture 2" descr="Baby Cartoon Images - Free Download on ...">
            <a:extLst>
              <a:ext uri="{FF2B5EF4-FFF2-40B4-BE49-F238E27FC236}">
                <a16:creationId xmlns:a16="http://schemas.microsoft.com/office/drawing/2014/main" id="{275421E1-67B0-4F0A-98DA-89504452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064" y="643466"/>
            <a:ext cx="611520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6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F800-F1A8-2244-9EEA-EE3C9AB1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1CBE-EDB9-F2EF-88E7-73BD3F4BB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</a:t>
            </a:r>
          </a:p>
          <a:p>
            <a:pPr lvl="1"/>
            <a:r>
              <a:rPr lang="en-GB" dirty="0"/>
              <a:t>Bronchiolitis</a:t>
            </a:r>
          </a:p>
          <a:p>
            <a:pPr lvl="1"/>
            <a:r>
              <a:rPr lang="en-GB" dirty="0"/>
              <a:t>Diarrhoea and Vomiting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Chronic</a:t>
            </a:r>
          </a:p>
          <a:p>
            <a:pPr lvl="1"/>
            <a:r>
              <a:rPr lang="en-GB" dirty="0"/>
              <a:t>CMPA</a:t>
            </a:r>
          </a:p>
          <a:p>
            <a:pPr lvl="1"/>
            <a:r>
              <a:rPr lang="en-GB" dirty="0"/>
              <a:t>GORD</a:t>
            </a:r>
          </a:p>
          <a:p>
            <a:pPr lvl="1"/>
            <a:r>
              <a:rPr lang="en-GB" dirty="0"/>
              <a:t>The Unsettled Baby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1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9CF91-9B61-C20F-BEA0-A2790EDA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971" y="290797"/>
            <a:ext cx="8444059" cy="935627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Healthier Together Website and Mobile App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9160BDF-E440-3F7D-12CE-E231FC436B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398" y="1411818"/>
            <a:ext cx="4210088" cy="4935536"/>
          </a:xfrm>
          <a:prstGeom prst="rect">
            <a:avLst/>
          </a:prstGeom>
          <a:effectLst>
            <a:glow rad="63500">
              <a:srgbClr val="629DD1">
                <a:satMod val="175000"/>
                <a:alpha val="40000"/>
              </a:srgb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8BAE5-E91D-FCF9-BB6E-DEADE0B32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494" y="2850777"/>
            <a:ext cx="4641821" cy="2420878"/>
          </a:xfrm>
          <a:prstGeom prst="rect">
            <a:avLst/>
          </a:prstGeom>
          <a:effectLst>
            <a:glow rad="63500">
              <a:srgbClr val="0071BB">
                <a:alpha val="40000"/>
              </a:srgbClr>
            </a:glow>
            <a:outerShdw blurRad="50800" dist="50800" dir="5400000" algn="ctr" rotWithShape="0">
              <a:srgbClr val="0071BB"/>
            </a:outerShdw>
            <a:softEdge rad="127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A555D4-6E38-17DF-A565-028B6F746830}"/>
              </a:ext>
            </a:extLst>
          </p:cNvPr>
          <p:cNvSpPr txBox="1"/>
          <p:nvPr/>
        </p:nvSpPr>
        <p:spPr>
          <a:xfrm>
            <a:off x="5970493" y="1388980"/>
            <a:ext cx="4641822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alibri" panose="020F0502020204030204"/>
              </a:rPr>
              <a:t>Valued by both professionals and families alike as a platform to share information consistently across the whole healthcare system</a:t>
            </a:r>
            <a:endParaRPr lang="en-GB" kern="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025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27F5A4-EAAA-B5BF-84C1-1F65884CD8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059" y="1342770"/>
            <a:ext cx="3795032" cy="4724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FA145-9FE6-6F2D-83EC-B8036915D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206" y="1359243"/>
            <a:ext cx="3874440" cy="48232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4A080F-7333-1EE2-6DEE-24E92E6C19B4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00404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2BB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Traffic light system</a:t>
            </a:r>
          </a:p>
        </p:txBody>
      </p:sp>
    </p:spTree>
    <p:extLst>
      <p:ext uri="{BB962C8B-B14F-4D97-AF65-F5344CB8AC3E}">
        <p14:creationId xmlns:p14="http://schemas.microsoft.com/office/powerpoint/2010/main" val="351295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28DA44-3BFE-1130-C186-0CE7CBC78A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92" y="1239617"/>
            <a:ext cx="5640139" cy="514325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E9198-9CE7-2BCB-BA33-9338C57DA01E}"/>
              </a:ext>
            </a:extLst>
          </p:cNvPr>
          <p:cNvSpPr txBox="1">
            <a:spLocks/>
          </p:cNvSpPr>
          <p:nvPr/>
        </p:nvSpPr>
        <p:spPr>
          <a:xfrm>
            <a:off x="7367869" y="1642893"/>
            <a:ext cx="3164541" cy="339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Arial" panose="020B0604020202020204"/>
              </a:rPr>
              <a:t>Professional resources </a:t>
            </a:r>
          </a:p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Arial" panose="020B0604020202020204"/>
              </a:rPr>
              <a:t>Community resources </a:t>
            </a:r>
          </a:p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Arial" panose="020B0604020202020204"/>
              </a:rPr>
              <a:t>Webinars</a:t>
            </a:r>
          </a:p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Arial" panose="020B0604020202020204"/>
              </a:rPr>
              <a:t>Referral Pathways 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D9A787-1C2C-ED2C-7FD6-DEAE30B3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19" y="87306"/>
            <a:ext cx="8152130" cy="93562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Professional Resources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8CB451-7E17-12B1-EE08-A415035F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43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2DCB4-989F-4982-B483-80E3ED2F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Cartoon Baby Having Flu Illness Virus ...">
            <a:extLst>
              <a:ext uri="{FF2B5EF4-FFF2-40B4-BE49-F238E27FC236}">
                <a16:creationId xmlns:a16="http://schemas.microsoft.com/office/drawing/2014/main" id="{F4248307-30B3-DA54-3B38-998F20C4AA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767439"/>
            <a:ext cx="4777381" cy="515337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4CFA4-5ACF-9A17-86A0-2BF708BC4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3 days of runny nose and cough </a:t>
            </a:r>
          </a:p>
          <a:p>
            <a:r>
              <a:rPr lang="en-US" dirty="0"/>
              <a:t>1 day worsening breathing</a:t>
            </a:r>
          </a:p>
          <a:p>
            <a:r>
              <a:rPr lang="en-US" dirty="0"/>
              <a:t>Breathing faster than normal</a:t>
            </a:r>
          </a:p>
          <a:p>
            <a:r>
              <a:rPr lang="en-US" dirty="0"/>
              <a:t>Poor feeding, 5 ounces since this morning</a:t>
            </a:r>
          </a:p>
          <a:p>
            <a:r>
              <a:rPr lang="en-US" dirty="0"/>
              <a:t>No vomiting, reduced wet nappies</a:t>
            </a:r>
          </a:p>
          <a:p>
            <a:r>
              <a:rPr lang="en-US" dirty="0"/>
              <a:t>?temp at home</a:t>
            </a:r>
          </a:p>
          <a:p>
            <a:pPr marL="0"/>
            <a:br>
              <a:rPr lang="en-US" sz="700" dirty="0"/>
            </a:b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6040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1205</Words>
  <Application>Microsoft Office PowerPoint</Application>
  <PresentationFormat>Widescreen</PresentationFormat>
  <Paragraphs>254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Healthier Together NENC  Age &lt; 1 years  Alex Battersby Healthier Together Clinical Lead</vt:lpstr>
      <vt:lpstr>PowerPoint Presentation</vt:lpstr>
      <vt:lpstr>Outline</vt:lpstr>
      <vt:lpstr>PowerPoint Presentation</vt:lpstr>
      <vt:lpstr>Conditions</vt:lpstr>
      <vt:lpstr>Healthier Together Website and Mobile App</vt:lpstr>
      <vt:lpstr>PowerPoint Presentation</vt:lpstr>
      <vt:lpstr> Professional Resources </vt:lpstr>
      <vt:lpstr>Case Study </vt:lpstr>
      <vt:lpstr>PowerPoint Presentation</vt:lpstr>
      <vt:lpstr>Healthier Together | NHS | Bronchiolitis (nenc-healthiertogether.nhs.uk)</vt:lpstr>
      <vt:lpstr>PowerPoint Presentation</vt:lpstr>
      <vt:lpstr>Treatment</vt:lpstr>
      <vt:lpstr>What doesn’t work?</vt:lpstr>
      <vt:lpstr>Prevention </vt:lpstr>
      <vt:lpstr>But what if it’s not bronchiolitis???</vt:lpstr>
      <vt:lpstr>Case Study </vt:lpstr>
      <vt:lpstr>Case 1: Always seems breathless……</vt:lpstr>
      <vt:lpstr>Case Study </vt:lpstr>
      <vt:lpstr>Case 2: Not like his twin…….</vt:lpstr>
      <vt:lpstr>PowerPoint Presentation</vt:lpstr>
      <vt:lpstr>Red flags for Primary Immune Deficiency</vt:lpstr>
      <vt:lpstr>Differential</vt:lpstr>
      <vt:lpstr>Differential</vt:lpstr>
      <vt:lpstr>Outcome</vt:lpstr>
      <vt:lpstr>Diarrhoea and Vomiting</vt:lpstr>
      <vt:lpstr>Red Flags</vt:lpstr>
      <vt:lpstr>PowerPoint Presentation</vt:lpstr>
      <vt:lpstr>PowerPoint Presentation</vt:lpstr>
      <vt:lpstr>PowerPoint Presentation</vt:lpstr>
      <vt:lpstr>Feeding</vt:lpstr>
      <vt:lpstr>Case Study</vt:lpstr>
      <vt:lpstr>Cow’s Milk Protein Allergy </vt:lpstr>
      <vt:lpstr>PowerPoint Presentation</vt:lpstr>
      <vt:lpstr>PowerPoint Presentation</vt:lpstr>
      <vt:lpstr>Information for Parents</vt:lpstr>
      <vt:lpstr>Gastro-Oesophageal Reflux</vt:lpstr>
      <vt:lpstr>PowerPoint Presentation</vt:lpstr>
      <vt:lpstr>Unsettled Baby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Upon Tyne Hospital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Healthier Together NENC  Age &lt; 1 years  Alex Battersby Healthier Together Clinical Lead</dc:title>
  <dc:creator>BATTERSBY, Alexandra (THE NEWCASTLE UPON TYNE HOSPITALS NHS FOUNDATION TRUST)</dc:creator>
  <cp:lastModifiedBy>BATTERSBY, Alexandra (THE NEWCASTLE UPON TYNE HOSPITALS NHS FOUNDATION TRUST)</cp:lastModifiedBy>
  <cp:revision>7</cp:revision>
  <cp:lastPrinted>2025-03-05T10:46:27Z</cp:lastPrinted>
  <dcterms:created xsi:type="dcterms:W3CDTF">2025-01-28T15:02:29Z</dcterms:created>
  <dcterms:modified xsi:type="dcterms:W3CDTF">2025-03-24T14:57:15Z</dcterms:modified>
</cp:coreProperties>
</file>