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75" r:id="rId3"/>
    <p:sldMasterId id="2147483677" r:id="rId4"/>
    <p:sldMasterId id="2147483689" r:id="rId5"/>
    <p:sldMasterId id="2147483701" r:id="rId6"/>
  </p:sldMasterIdLst>
  <p:notesMasterIdLst>
    <p:notesMasterId r:id="rId48"/>
  </p:notesMasterIdLst>
  <p:sldIdLst>
    <p:sldId id="294" r:id="rId7"/>
    <p:sldId id="2145708076" r:id="rId8"/>
    <p:sldId id="295" r:id="rId9"/>
    <p:sldId id="2145706429" r:id="rId10"/>
    <p:sldId id="313" r:id="rId11"/>
    <p:sldId id="267" r:id="rId12"/>
    <p:sldId id="2145708075" r:id="rId13"/>
    <p:sldId id="2145708073" r:id="rId14"/>
    <p:sldId id="2145708077" r:id="rId15"/>
    <p:sldId id="261" r:id="rId16"/>
    <p:sldId id="276" r:id="rId17"/>
    <p:sldId id="2145706432" r:id="rId18"/>
    <p:sldId id="292" r:id="rId19"/>
    <p:sldId id="256" r:id="rId20"/>
    <p:sldId id="257" r:id="rId21"/>
    <p:sldId id="441" r:id="rId22"/>
    <p:sldId id="258" r:id="rId23"/>
    <p:sldId id="2145706433" r:id="rId24"/>
    <p:sldId id="2145706434" r:id="rId25"/>
    <p:sldId id="2145708072" r:id="rId26"/>
    <p:sldId id="2145706435" r:id="rId27"/>
    <p:sldId id="2145708071" r:id="rId28"/>
    <p:sldId id="285" r:id="rId29"/>
    <p:sldId id="266" r:id="rId30"/>
    <p:sldId id="269" r:id="rId31"/>
    <p:sldId id="270" r:id="rId32"/>
    <p:sldId id="271" r:id="rId33"/>
    <p:sldId id="284" r:id="rId34"/>
    <p:sldId id="286" r:id="rId35"/>
    <p:sldId id="272" r:id="rId36"/>
    <p:sldId id="273" r:id="rId37"/>
    <p:sldId id="274" r:id="rId38"/>
    <p:sldId id="275" r:id="rId39"/>
    <p:sldId id="277" r:id="rId40"/>
    <p:sldId id="278" r:id="rId41"/>
    <p:sldId id="279" r:id="rId42"/>
    <p:sldId id="280" r:id="rId43"/>
    <p:sldId id="287" r:id="rId44"/>
    <p:sldId id="288" r:id="rId45"/>
    <p:sldId id="282" r:id="rId46"/>
    <p:sldId id="289" r:id="rId47"/>
  </p:sldIdLst>
  <p:sldSz cx="9144000" cy="5143500" type="screen16x9"/>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61A5"/>
    <a:srgbClr val="FFD444"/>
    <a:srgbClr val="ACC311"/>
    <a:srgbClr val="20AB45"/>
    <a:srgbClr val="EA7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9953" autoAdjust="0"/>
  </p:normalViewPr>
  <p:slideViewPr>
    <p:cSldViewPr snapToGrid="0">
      <p:cViewPr varScale="1">
        <p:scale>
          <a:sx n="65" d="100"/>
          <a:sy n="65" d="100"/>
        </p:scale>
        <p:origin x="10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F420D501-8545-437C-A005-F5C7A70B0E6A}" type="datetimeFigureOut">
              <a:rPr lang="en-GB" smtClean="0"/>
              <a:t>15/11/2024</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7D770308-BD97-4898-95C6-46DF34BD5ABF}" type="slidenum">
              <a:rPr lang="en-GB" smtClean="0"/>
              <a:t>‹#›</a:t>
            </a:fld>
            <a:endParaRPr lang="en-GB"/>
          </a:p>
        </p:txBody>
      </p:sp>
    </p:spTree>
    <p:extLst>
      <p:ext uri="{BB962C8B-B14F-4D97-AF65-F5344CB8AC3E}">
        <p14:creationId xmlns:p14="http://schemas.microsoft.com/office/powerpoint/2010/main" val="241714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ADD LD NETWORK LOGO</a:t>
            </a:r>
          </a:p>
          <a:p>
            <a:endParaRPr lang="en-GB" dirty="0"/>
          </a:p>
          <a:p>
            <a:r>
              <a:rPr lang="en-GB" dirty="0"/>
              <a:t>Hello everybody</a:t>
            </a:r>
          </a:p>
          <a:p>
            <a:endParaRPr lang="en-GB" dirty="0"/>
          </a:p>
          <a:p>
            <a:r>
              <a:rPr lang="en-GB" dirty="0"/>
              <a:t>It gives me great pleasure to welcome you to our jointly developed Webinar about paediatric epilepsy for colleagues from Primary Care.</a:t>
            </a:r>
          </a:p>
          <a:p>
            <a:r>
              <a:rPr lang="en-GB" dirty="0"/>
              <a:t>Thank you so much for joining us at this session. </a:t>
            </a:r>
            <a:r>
              <a:rPr lang="en-GB" dirty="0" err="1"/>
              <a:t>Im</a:t>
            </a:r>
            <a:r>
              <a:rPr lang="en-GB" dirty="0"/>
              <a:t> going to lead off straight away because we have got an exciting and full agenda.</a:t>
            </a:r>
          </a:p>
          <a:p>
            <a:endParaRPr lang="en-GB" dirty="0"/>
          </a:p>
          <a:p>
            <a:r>
              <a:rPr lang="en-GB" dirty="0"/>
              <a:t>Colleagues may continue to join us</a:t>
            </a:r>
          </a:p>
          <a:p>
            <a:endParaRPr lang="en-GB" dirty="0"/>
          </a:p>
          <a:p>
            <a:r>
              <a:rPr lang="en-GB" dirty="0"/>
              <a:t>Just to advise that this session will be recorded to enable us to make this available on healthier together following the event </a:t>
            </a:r>
          </a:p>
          <a:p>
            <a:endParaRPr lang="en-GB" dirty="0"/>
          </a:p>
          <a:p>
            <a:r>
              <a:rPr lang="en-GB" dirty="0"/>
              <a:t>A few points of housekeeping if I may:</a:t>
            </a:r>
          </a:p>
          <a:p>
            <a:endParaRPr lang="en-GB" dirty="0"/>
          </a:p>
          <a:p>
            <a:r>
              <a:rPr lang="en-GB" dirty="0"/>
              <a:t>Please can participants stay on mute throughout the session unless you are actively taking part in discussion, we are a sizeable group this evening and this will help with bandwidth</a:t>
            </a:r>
          </a:p>
          <a:p>
            <a:endParaRPr lang="en-GB" dirty="0"/>
          </a:p>
          <a:p>
            <a:r>
              <a:rPr lang="en-GB" dirty="0"/>
              <a:t>Can we ask that participants do not attempt to take control or move the slides along, speakers will move through the slides as they  work through the content. We will of course share the slides and resources widely following the event and will collate the questions that have been asked and responses that have been given for wider sharing.</a:t>
            </a:r>
          </a:p>
          <a:p>
            <a:endParaRPr lang="en-GB" dirty="0"/>
          </a:p>
          <a:p>
            <a:r>
              <a:rPr lang="en-GB" dirty="0"/>
              <a:t>Please can we ask participants to introduce themselves in the chat and identify the Practice/PCN and geography that they represent so that we can get an understanding of reach for the session.</a:t>
            </a:r>
          </a:p>
          <a:p>
            <a:endParaRPr lang="en-GB" dirty="0"/>
          </a:p>
          <a:p>
            <a:r>
              <a:rPr lang="en-GB" dirty="0"/>
              <a:t>Do feel free to use the chat facility throughout or raise your hand during the opportunity for questions/discussion at the end of the session. Please note that we will be sharing this recording and details of the discussions so just a polite reminder to participants about confidentiality when discussing practical application</a:t>
            </a:r>
          </a:p>
          <a:p>
            <a:endParaRPr lang="en-GB" dirty="0"/>
          </a:p>
          <a:p>
            <a:r>
              <a:rPr lang="en-GB" dirty="0"/>
              <a:t>Expert colleagues will be responding to the chat facility throughout.</a:t>
            </a:r>
          </a:p>
          <a:p>
            <a:endParaRPr lang="en-GB" dirty="0"/>
          </a:p>
          <a:p>
            <a:r>
              <a:rPr lang="en-GB" dirty="0"/>
              <a:t>By way of introduction then, my name is Louise Dauncey and I am CHWN Network Delivery Manager and my main role and responsibility is to lead delivery of the CYP Transformation programme here in the North East and North Cumbria. </a:t>
            </a:r>
          </a:p>
          <a:p>
            <a:endParaRPr lang="en-GB" dirty="0"/>
          </a:p>
          <a:p>
            <a:r>
              <a:rPr lang="en-GB" dirty="0" err="1"/>
              <a:t>Im</a:t>
            </a:r>
            <a:r>
              <a:rPr lang="en-GB" dirty="0"/>
              <a:t> here on behalf of the Child Health and Wellbeing Network and the NENC ICS Epilepsy Leadership Group and I am delighted to be here alongside my colleague Emma Cheetham from the NENC Learning Disability Network, who will provide a brief introduction shortly. </a:t>
            </a:r>
          </a:p>
          <a:p>
            <a:endParaRPr lang="en-GB" dirty="0"/>
          </a:p>
          <a:p>
            <a:r>
              <a:rPr lang="en-GB" dirty="0"/>
              <a:t>NEXT Slide</a:t>
            </a:r>
          </a:p>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1</a:t>
            </a:fld>
            <a:endParaRPr lang="en-GB"/>
          </a:p>
        </p:txBody>
      </p:sp>
    </p:spTree>
    <p:extLst>
      <p:ext uri="{BB962C8B-B14F-4D97-AF65-F5344CB8AC3E}">
        <p14:creationId xmlns:p14="http://schemas.microsoft.com/office/powerpoint/2010/main" val="1011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like these definitions as they capture the entirety of the breadth of seizure presentations, and there are 60 different types of seizures.</a:t>
            </a:r>
          </a:p>
        </p:txBody>
      </p:sp>
      <p:sp>
        <p:nvSpPr>
          <p:cNvPr id="4" name="Slide Number Placeholder 3"/>
          <p:cNvSpPr>
            <a:spLocks noGrp="1"/>
          </p:cNvSpPr>
          <p:nvPr>
            <p:ph type="sldNum" sz="quarter" idx="5"/>
          </p:nvPr>
        </p:nvSpPr>
        <p:spPr/>
        <p:txBody>
          <a:bodyPr/>
          <a:lstStyle/>
          <a:p>
            <a:pPr defTabSz="483123">
              <a:defRPr/>
            </a:pPr>
            <a:fld id="{DD4DB935-5A3F-42EC-A724-217867D66096}" type="slidenum">
              <a:rPr lang="en-GB">
                <a:solidFill>
                  <a:prstClr val="black"/>
                </a:solidFill>
                <a:latin typeface="Aptos" panose="02110004020202020204"/>
              </a:rPr>
              <a:pPr defTabSz="483123">
                <a:defRPr/>
              </a:pPr>
              <a:t>18</a:t>
            </a:fld>
            <a:endParaRPr lang="en-GB">
              <a:solidFill>
                <a:prstClr val="black"/>
              </a:solidFill>
              <a:latin typeface="Aptos" panose="02110004020202020204"/>
            </a:endParaRPr>
          </a:p>
        </p:txBody>
      </p:sp>
    </p:spTree>
    <p:extLst>
      <p:ext uri="{BB962C8B-B14F-4D97-AF65-F5344CB8AC3E}">
        <p14:creationId xmlns:p14="http://schemas.microsoft.com/office/powerpoint/2010/main" val="357477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Epileptic seizures are categorised by where in the brain they start, and can be described as ‘focal’, ‘generalised’ or, for seizures with inadequate information or an inability to place elsewhere, ‘unknown’</a:t>
            </a:r>
          </a:p>
        </p:txBody>
      </p:sp>
      <p:sp>
        <p:nvSpPr>
          <p:cNvPr id="4" name="Slide Number Placeholder 3"/>
          <p:cNvSpPr>
            <a:spLocks noGrp="1"/>
          </p:cNvSpPr>
          <p:nvPr>
            <p:ph type="sldNum" sz="quarter" idx="5"/>
          </p:nvPr>
        </p:nvSpPr>
        <p:spPr/>
        <p:txBody>
          <a:bodyPr/>
          <a:lstStyle/>
          <a:p>
            <a:pPr defTabSz="483123">
              <a:defRPr/>
            </a:pPr>
            <a:fld id="{DD4DB935-5A3F-42EC-A724-217867D66096}" type="slidenum">
              <a:rPr lang="en-GB">
                <a:solidFill>
                  <a:prstClr val="black"/>
                </a:solidFill>
                <a:latin typeface="Aptos" panose="02110004020202020204"/>
              </a:rPr>
              <a:pPr defTabSz="483123">
                <a:defRPr/>
              </a:pPr>
              <a:t>19</a:t>
            </a:fld>
            <a:endParaRPr lang="en-GB">
              <a:solidFill>
                <a:prstClr val="black"/>
              </a:solidFill>
              <a:latin typeface="Aptos" panose="02110004020202020204"/>
            </a:endParaRPr>
          </a:p>
        </p:txBody>
      </p:sp>
    </p:spTree>
    <p:extLst>
      <p:ext uri="{BB962C8B-B14F-4D97-AF65-F5344CB8AC3E}">
        <p14:creationId xmlns:p14="http://schemas.microsoft.com/office/powerpoint/2010/main" val="94232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solidFill>
            <a:srgbClr val="FFFFFF"/>
          </a:solidFill>
          <a:ln/>
        </p:spPr>
      </p:sp>
      <p:sp>
        <p:nvSpPr>
          <p:cNvPr id="24578" name="Notes Placeholder 2"/>
          <p:cNvSpPr>
            <a:spLocks noGrp="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GB" dirty="0"/>
              <a:t>Focal seizures are seizure that start in one lobe of the brain.</a:t>
            </a:r>
          </a:p>
          <a:p>
            <a:r>
              <a:rPr lang="en-GB" dirty="0"/>
              <a:t>Because each part of the brain is responsible for a different function, how the seizure presents will depend upon which part of the brain it starts in.</a:t>
            </a:r>
          </a:p>
          <a:p>
            <a:r>
              <a:rPr lang="en-GB" dirty="0"/>
              <a:t>For example, the occipital lobe at the back of the brain, is responsible for vision therefore if you have a focal seizure in that area, you may see f</a:t>
            </a:r>
            <a:r>
              <a:rPr lang="en-GB" b="0" i="0" dirty="0">
                <a:solidFill>
                  <a:srgbClr val="313131"/>
                </a:solidFill>
                <a:effectLst/>
                <a:latin typeface="GT-Walsheim-Regular"/>
              </a:rPr>
              <a:t>lashing lights, colours or simple patterns, and you could have temporary loss of vision</a:t>
            </a:r>
          </a:p>
          <a:p>
            <a:r>
              <a:rPr lang="en-GB" sz="1300" dirty="0">
                <a:solidFill>
                  <a:srgbClr val="313131"/>
                </a:solidFill>
                <a:latin typeface="GT-Walsheim-Regular"/>
                <a:cs typeface="Arial" panose="020B0604020202020204" pitchFamily="34" charset="0"/>
              </a:rPr>
              <a:t>M</a:t>
            </a:r>
            <a:r>
              <a:rPr lang="en-GB" sz="1300" dirty="0">
                <a:latin typeface="Arial" panose="020B0604020202020204" pitchFamily="34" charset="0"/>
                <a:cs typeface="Arial" panose="020B0604020202020204" pitchFamily="34" charset="0"/>
              </a:rPr>
              <a:t>otor features are prominent with frontal lobe seizures, so you may see a Fencing posture, Pelvic thrusting, kicking, pedalling, Head and eye deviation, but there can also be Screaming, swearing, or laughing</a:t>
            </a:r>
          </a:p>
          <a:p>
            <a:r>
              <a:rPr lang="en-GB" sz="1300" dirty="0">
                <a:latin typeface="Arial" panose="020B0604020202020204" pitchFamily="34" charset="0"/>
                <a:cs typeface="Arial" panose="020B0604020202020204" pitchFamily="34" charset="0"/>
              </a:rPr>
              <a:t>Parietal lobe seizures involve sensation: and this could be Paraesthesia or numbness, and less commonly, Pain and thermal perception change.</a:t>
            </a:r>
          </a:p>
          <a:p>
            <a:r>
              <a:rPr lang="en-GB" sz="1300" dirty="0">
                <a:latin typeface="Arial" panose="020B0604020202020204" pitchFamily="34" charset="0"/>
                <a:cs typeface="Arial" panose="020B0604020202020204" pitchFamily="34" charset="0"/>
              </a:rPr>
              <a:t>And temporal lobe seizures, which are the most commonly-seen focal seizures, can involve symptoms like déjà vu, auditory or olfactory hallucinations, a churning or rising feeling in the stomach, or repeated swallowing or chewing.</a:t>
            </a:r>
          </a:p>
          <a:p>
            <a:endParaRPr lang="en-GB" sz="1300" dirty="0">
              <a:latin typeface="Arial" panose="020B0604020202020204" pitchFamily="34" charset="0"/>
              <a:cs typeface="Arial" panose="020B0604020202020204" pitchFamily="34" charset="0"/>
            </a:endParaRPr>
          </a:p>
          <a:p>
            <a:r>
              <a:rPr lang="en-GB" dirty="0"/>
              <a:t>We try to ‘say what we see’ with seizures therefore focal seizures are either described as ‘Focal aware’ seizures, where there is no change in the person’s awareness; or ‘Focal impaired awareness’ seizures where, as the name suggests, there is a change in the person’s level of awareness. </a:t>
            </a:r>
            <a:r>
              <a:rPr lang="en-GB" b="0" i="0" dirty="0">
                <a:solidFill>
                  <a:srgbClr val="5D5D5D"/>
                </a:solidFill>
                <a:effectLst/>
                <a:latin typeface="Roboto" panose="02000000000000000000" pitchFamily="2" charset="0"/>
              </a:rPr>
              <a:t>They might be able to hear you, but not fully understand what you say or they may not be able to respond to you. They may not react as they would normally.</a:t>
            </a:r>
            <a:endParaRPr lang="en-GB" dirty="0"/>
          </a:p>
          <a:p>
            <a:endParaRPr lang="en-GB" dirty="0"/>
          </a:p>
          <a:p>
            <a:r>
              <a:rPr lang="en-GB" b="0" i="0" dirty="0">
                <a:solidFill>
                  <a:srgbClr val="313131"/>
                </a:solidFill>
                <a:effectLst/>
                <a:latin typeface="GT-Walsheim-Regular"/>
              </a:rPr>
              <a:t>We also describe focal seizures as motor or non-motor seizures:</a:t>
            </a:r>
          </a:p>
          <a:p>
            <a:r>
              <a:rPr lang="en-GB" b="0" i="0" dirty="0">
                <a:solidFill>
                  <a:srgbClr val="313131"/>
                </a:solidFill>
                <a:effectLst/>
                <a:latin typeface="GT-Walsheim-Regular"/>
              </a:rPr>
              <a:t>Motor seizures, as the name suggests, are seizures involving movements such as jerking or repeated movements, like lip-smacking, swallowing or picking movements. </a:t>
            </a:r>
          </a:p>
          <a:p>
            <a:r>
              <a:rPr lang="en-GB" b="0" i="0" dirty="0">
                <a:solidFill>
                  <a:srgbClr val="313131"/>
                </a:solidFill>
                <a:effectLst/>
                <a:latin typeface="GT-Walsheim-Regular"/>
              </a:rPr>
              <a:t>Focal non-motor seizures are when the main symptoms don’t involve muscles. They can include things like changes in emotions, thinking and sensations; and examples of this would be:</a:t>
            </a:r>
          </a:p>
          <a:p>
            <a:pPr algn="l" fontAlgn="base">
              <a:buFont typeface="Arial" panose="020B0604020202020204" pitchFamily="34" charset="0"/>
              <a:buChar char="•"/>
            </a:pPr>
            <a:r>
              <a:rPr lang="en-GB" b="0" i="0" dirty="0">
                <a:solidFill>
                  <a:srgbClr val="5D5D5D"/>
                </a:solidFill>
                <a:effectLst/>
                <a:latin typeface="inherit"/>
              </a:rPr>
              <a:t>Experiencing </a:t>
            </a:r>
            <a:r>
              <a:rPr lang="en-GB" b="0" i="0" dirty="0" err="1">
                <a:solidFill>
                  <a:srgbClr val="5D5D5D"/>
                </a:solidFill>
                <a:effectLst/>
                <a:latin typeface="inherit"/>
              </a:rPr>
              <a:t>deja</a:t>
            </a:r>
            <a:r>
              <a:rPr lang="en-GB" b="0" i="0" dirty="0">
                <a:solidFill>
                  <a:srgbClr val="5D5D5D"/>
                </a:solidFill>
                <a:effectLst/>
                <a:latin typeface="inherit"/>
              </a:rPr>
              <a:t> vu or jamais vu (which is </a:t>
            </a:r>
            <a:r>
              <a:rPr lang="en-GB" b="0" i="0" dirty="0">
                <a:solidFill>
                  <a:srgbClr val="5F6368"/>
                </a:solidFill>
                <a:effectLst/>
                <a:latin typeface="Arial" panose="020B0604020202020204" pitchFamily="34" charset="0"/>
              </a:rPr>
              <a:t>when the person having the seizure doesn’t recognise something or someone that should be familiar to them).</a:t>
            </a:r>
            <a:endParaRPr lang="en-GB" b="0" i="0" dirty="0">
              <a:solidFill>
                <a:srgbClr val="5D5D5D"/>
              </a:solidFill>
              <a:effectLst/>
              <a:latin typeface="inherit"/>
            </a:endParaRPr>
          </a:p>
          <a:p>
            <a:pPr algn="l" fontAlgn="base">
              <a:buFont typeface="Arial" panose="020B0604020202020204" pitchFamily="34" charset="0"/>
              <a:buChar char="•"/>
            </a:pPr>
            <a:r>
              <a:rPr lang="en-GB" b="0" i="0" dirty="0">
                <a:solidFill>
                  <a:srgbClr val="5D5D5D"/>
                </a:solidFill>
                <a:effectLst/>
                <a:latin typeface="inherit"/>
              </a:rPr>
              <a:t>a sudden intense feeling of panic, fear or joy</a:t>
            </a:r>
          </a:p>
          <a:p>
            <a:pPr algn="l" fontAlgn="base">
              <a:buFont typeface="Arial" panose="020B0604020202020204" pitchFamily="34" charset="0"/>
              <a:buChar char="•"/>
            </a:pPr>
            <a:r>
              <a:rPr lang="en-GB" b="0" i="0" dirty="0">
                <a:solidFill>
                  <a:srgbClr val="5D5D5D"/>
                </a:solidFill>
                <a:effectLst/>
                <a:latin typeface="inherit"/>
              </a:rPr>
              <a:t>a feeling of numbness or tingling</a:t>
            </a:r>
          </a:p>
          <a:p>
            <a:pPr algn="l" fontAlgn="base">
              <a:buFont typeface="Arial" panose="020B0604020202020204" pitchFamily="34" charset="0"/>
              <a:buNone/>
            </a:pPr>
            <a:r>
              <a:rPr lang="en-GB" b="0" i="0" dirty="0">
                <a:solidFill>
                  <a:srgbClr val="5D5D5D"/>
                </a:solidFill>
                <a:effectLst/>
                <a:latin typeface="inherit"/>
              </a:rPr>
              <a:t>And as I said before, what happens will depend upon which area of which lobe of the brain the seizure has occurred in.</a:t>
            </a:r>
          </a:p>
          <a:p>
            <a:pPr eaLnBrk="1" hangingPunct="1"/>
            <a:endParaRPr lang="en-US" dirty="0">
              <a:ea typeface="ＭＳ Ｐゴシック" charset="0"/>
              <a:cs typeface="ＭＳ Ｐゴシック" charset="0"/>
            </a:endParaRPr>
          </a:p>
        </p:txBody>
      </p:sp>
      <p:sp>
        <p:nvSpPr>
          <p:cNvPr id="24579" name="Slide Number Placeholder 3"/>
          <p:cNvSpPr txBox="1">
            <a:spLocks noGrp="1"/>
          </p:cNvSpPr>
          <p:nvPr/>
        </p:nvSpPr>
        <p:spPr bwMode="auto">
          <a:xfrm>
            <a:off x="3901698" y="9519054"/>
            <a:ext cx="2984871" cy="50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25" tIns="48312" rIns="96625" bIns="48312" anchor="b"/>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defTabSz="966246" eaLnBrk="1" hangingPunct="1">
              <a:defRPr/>
            </a:pPr>
            <a:fld id="{46AFA66D-7932-914A-B0D2-E3E892D871BB}" type="slidenum">
              <a:rPr lang="en-US" sz="1300">
                <a:solidFill>
                  <a:prstClr val="black"/>
                </a:solidFill>
              </a:rPr>
              <a:pPr algn="r" defTabSz="966246" eaLnBrk="1" hangingPunct="1">
                <a:defRPr/>
              </a:pPr>
              <a:t>20</a:t>
            </a:fld>
            <a:endParaRPr lang="en-US" sz="1300">
              <a:solidFill>
                <a:prstClr val="black"/>
              </a:solidFill>
            </a:endParaRPr>
          </a:p>
        </p:txBody>
      </p:sp>
    </p:spTree>
    <p:extLst>
      <p:ext uri="{BB962C8B-B14F-4D97-AF65-F5344CB8AC3E}">
        <p14:creationId xmlns:p14="http://schemas.microsoft.com/office/powerpoint/2010/main" val="335264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someone has a focal seizure, and the seizure activity does not remain confined to the lobe in which it starts but spreads to bilateral cerebral networks, this is known as a focal to bilateral tonic </a:t>
            </a:r>
            <a:r>
              <a:rPr lang="en-GB" dirty="0" err="1"/>
              <a:t>clonic</a:t>
            </a:r>
            <a:r>
              <a:rPr lang="en-GB" dirty="0"/>
              <a:t> seizure.</a:t>
            </a:r>
          </a:p>
          <a:p>
            <a:r>
              <a:rPr lang="en-GB" b="0" i="0" dirty="0">
                <a:solidFill>
                  <a:srgbClr val="333333"/>
                </a:solidFill>
                <a:effectLst/>
                <a:latin typeface="Helvetica Neue"/>
              </a:rPr>
              <a:t>Sometimes the spread in brain networks may be so rapid that no preceding focal seizure type is identified, and the child can be admitted with what is thought to be a generalised seizure but has actually been a seizure with focal onset, and this requires careful history-taking as the type of epilepsy may influence which medications are used and which should be avoided, as some antiseizure medications can exacerbate some types of seizures.</a:t>
            </a:r>
            <a:endParaRPr lang="en-GB" dirty="0"/>
          </a:p>
        </p:txBody>
      </p:sp>
      <p:sp>
        <p:nvSpPr>
          <p:cNvPr id="4" name="Slide Number Placeholder 3"/>
          <p:cNvSpPr>
            <a:spLocks noGrp="1"/>
          </p:cNvSpPr>
          <p:nvPr>
            <p:ph type="sldNum" sz="quarter" idx="5"/>
          </p:nvPr>
        </p:nvSpPr>
        <p:spPr/>
        <p:txBody>
          <a:bodyPr/>
          <a:lstStyle/>
          <a:p>
            <a:pPr defTabSz="483123">
              <a:defRPr/>
            </a:pPr>
            <a:fld id="{DD4DB935-5A3F-42EC-A724-217867D66096}" type="slidenum">
              <a:rPr lang="en-GB">
                <a:solidFill>
                  <a:prstClr val="black"/>
                </a:solidFill>
                <a:latin typeface="Aptos" panose="02110004020202020204"/>
              </a:rPr>
              <a:pPr defTabSz="483123">
                <a:defRPr/>
              </a:pPr>
              <a:t>21</a:t>
            </a:fld>
            <a:endParaRPr lang="en-GB">
              <a:solidFill>
                <a:prstClr val="black"/>
              </a:solidFill>
              <a:latin typeface="Aptos" panose="02110004020202020204"/>
            </a:endParaRPr>
          </a:p>
        </p:txBody>
      </p:sp>
    </p:spTree>
    <p:extLst>
      <p:ext uri="{BB962C8B-B14F-4D97-AF65-F5344CB8AC3E}">
        <p14:creationId xmlns:p14="http://schemas.microsoft.com/office/powerpoint/2010/main" val="33373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solidFill>
            <a:srgbClr val="FFFFFF"/>
          </a:solidFill>
          <a:ln/>
        </p:spPr>
      </p:sp>
      <p:sp>
        <p:nvSpPr>
          <p:cNvPr id="32770" name="Notes Placeholder 2"/>
          <p:cNvSpPr>
            <a:spLocks noGrp="1"/>
          </p:cNvSpPr>
          <p:nvPr>
            <p:ph type="body" idx="1"/>
          </p:nvPr>
        </p:nvSpPr>
        <p:spPr>
          <a:solidFill>
            <a:srgbClr val="FFFFFF"/>
          </a:solidFill>
          <a:ln>
            <a:solidFill>
              <a:srgbClr val="000000"/>
            </a:solidFill>
          </a:ln>
        </p:spPr>
        <p:txBody>
          <a:bodyPr/>
          <a:lstStyle/>
          <a:p>
            <a:r>
              <a:rPr lang="en-GB" sz="1300" dirty="0">
                <a:cs typeface="Arial" panose="020B0604020202020204" pitchFamily="34" charset="0"/>
              </a:rPr>
              <a:t>Generalised seizures affect both cerebral hemispheres and consciousness is always lost, albeit briefly for some seizures. </a:t>
            </a:r>
          </a:p>
          <a:p>
            <a:r>
              <a:rPr lang="en-GB" sz="1300" dirty="0">
                <a:solidFill>
                  <a:srgbClr val="5D5D5D"/>
                </a:solidFill>
                <a:cs typeface="Arial" panose="020B0604020202020204" pitchFamily="34" charset="0"/>
              </a:rPr>
              <a:t>The generalised seizures are tonic, atonic, myoclonic, tonic </a:t>
            </a:r>
            <a:r>
              <a:rPr lang="en-GB" sz="1300" dirty="0" err="1">
                <a:solidFill>
                  <a:srgbClr val="5D5D5D"/>
                </a:solidFill>
                <a:cs typeface="Arial" panose="020B0604020202020204" pitchFamily="34" charset="0"/>
              </a:rPr>
              <a:t>clonic</a:t>
            </a:r>
            <a:r>
              <a:rPr lang="en-GB" sz="1300" dirty="0">
                <a:solidFill>
                  <a:srgbClr val="5D5D5D"/>
                </a:solidFill>
                <a:cs typeface="Arial" panose="020B0604020202020204" pitchFamily="34" charset="0"/>
              </a:rPr>
              <a:t> and absence seizures and a</a:t>
            </a:r>
            <a:r>
              <a:rPr lang="en-GB" sz="1300" dirty="0">
                <a:solidFill>
                  <a:srgbClr val="5D5D5D"/>
                </a:solidFill>
              </a:rPr>
              <a:t>gain, we try to ‘say what we see’ so: </a:t>
            </a:r>
          </a:p>
          <a:p>
            <a:pPr algn="l" fontAlgn="base">
              <a:buFont typeface="Arial" panose="020B0604020202020204" pitchFamily="34" charset="0"/>
              <a:buNone/>
            </a:pPr>
            <a:r>
              <a:rPr lang="en-GB" sz="1300" dirty="0">
                <a:solidFill>
                  <a:srgbClr val="5D5D5D"/>
                </a:solidFill>
              </a:rPr>
              <a:t>Atonic seizures are seizures without tone, and someone falls limply to the ground like a puppet with the strings cut.</a:t>
            </a:r>
          </a:p>
          <a:p>
            <a:r>
              <a:rPr lang="en-GB" sz="1300" dirty="0"/>
              <a:t>Tonic seizures are stiff seizures</a:t>
            </a:r>
          </a:p>
          <a:p>
            <a:r>
              <a:rPr lang="en-GB" sz="1300" dirty="0"/>
              <a:t>Tonic </a:t>
            </a:r>
            <a:r>
              <a:rPr lang="en-GB" sz="1300" dirty="0" err="1"/>
              <a:t>clonic</a:t>
            </a:r>
            <a:r>
              <a:rPr lang="en-GB" sz="1300" dirty="0"/>
              <a:t> seizures are seizures where there is stiffness followed by jerking.</a:t>
            </a:r>
          </a:p>
          <a:p>
            <a:r>
              <a:rPr lang="en-GB" sz="1300" dirty="0"/>
              <a:t>Myoclonic seizures: ‘</a:t>
            </a:r>
            <a:r>
              <a:rPr lang="en-GB" sz="1300" dirty="0" err="1"/>
              <a:t>myo</a:t>
            </a:r>
            <a:r>
              <a:rPr lang="en-GB" sz="1300" dirty="0"/>
              <a:t>’ means muscle and ‘</a:t>
            </a:r>
            <a:r>
              <a:rPr lang="en-GB" sz="1300" dirty="0" err="1"/>
              <a:t>clonic</a:t>
            </a:r>
            <a:r>
              <a:rPr lang="en-GB" sz="1300" dirty="0"/>
              <a:t>’ means jerking so these are seizures involving muscle jerks. They can affect a single hand or foot, or the head, or one half of the body, or sometimes they affect the whole body and the CYP will fall.</a:t>
            </a:r>
          </a:p>
          <a:p>
            <a:r>
              <a:rPr lang="en-GB" sz="1300" dirty="0"/>
              <a:t>Absence seizures are the most common seizure that you see in primary age children, and this is when the child has behavioural arrest and looks like they are blank for a short period of time and although their eyes are open, they are not conscious or aware of what is happening around them.</a:t>
            </a:r>
          </a:p>
          <a:p>
            <a:r>
              <a:rPr lang="en-GB" sz="1300" dirty="0"/>
              <a:t>There are typical absence seizures: the child</a:t>
            </a:r>
            <a:r>
              <a:rPr lang="en-GB" sz="1300" dirty="0">
                <a:cs typeface="Arial" panose="020B0604020202020204" pitchFamily="34" charset="0"/>
              </a:rPr>
              <a:t> suddenly stops and stares into space, They won’t respond to people around them,  their Eyelids may flutter, there could be Slight jerking movements of body and / or limbs, you may see Automatisms (repetitive, purposeless movements), they Last 5-20 seconds and Can occur in clusters.</a:t>
            </a:r>
          </a:p>
          <a:p>
            <a:r>
              <a:rPr lang="en-GB" sz="1300" dirty="0">
                <a:cs typeface="Arial" panose="020B0604020202020204" pitchFamily="34" charset="0"/>
              </a:rPr>
              <a:t>In an Atypical absence: they Last longer (20-30 seconds), Start and end more slowly, Can involve change of tone, and the young person may be able to respond during the event, but not ‘normal’ response</a:t>
            </a:r>
            <a:endParaRPr lang="en-GB" sz="1300" dirty="0"/>
          </a:p>
          <a:p>
            <a:endParaRPr lang="en-GB" sz="1300" dirty="0">
              <a:cs typeface="Arial" panose="020B0604020202020204" pitchFamily="34" charset="0"/>
            </a:endParaRPr>
          </a:p>
          <a:p>
            <a:r>
              <a:rPr lang="en-GB" sz="1300" dirty="0">
                <a:cs typeface="Arial" panose="020B0604020202020204" pitchFamily="34" charset="0"/>
              </a:rPr>
              <a:t>We also classify generalised seizures as being either ‘motor’ and non-motor seizures, and all generalised seizures are motor seizures except for absence seizures.</a:t>
            </a:r>
          </a:p>
          <a:p>
            <a:pPr eaLnBrk="1" hangingPunct="1"/>
            <a:endParaRPr lang="en-US" dirty="0">
              <a:ea typeface="ＭＳ Ｐゴシック" charset="0"/>
              <a:cs typeface="ＭＳ Ｐゴシック" charset="0"/>
            </a:endParaRPr>
          </a:p>
        </p:txBody>
      </p:sp>
      <p:sp>
        <p:nvSpPr>
          <p:cNvPr id="32771" name="Slide Number Placeholder 3"/>
          <p:cNvSpPr txBox="1">
            <a:spLocks noGrp="1"/>
          </p:cNvSpPr>
          <p:nvPr/>
        </p:nvSpPr>
        <p:spPr bwMode="auto">
          <a:xfrm>
            <a:off x="3901698" y="9519054"/>
            <a:ext cx="2984871" cy="50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25" tIns="48312" rIns="96625" bIns="48312" anchor="b"/>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defTabSz="966246" eaLnBrk="1" hangingPunct="1">
              <a:defRPr/>
            </a:pPr>
            <a:fld id="{93235C67-7D65-314C-92C5-68F44F663EBF}" type="slidenum">
              <a:rPr lang="en-US" sz="1300">
                <a:solidFill>
                  <a:prstClr val="black"/>
                </a:solidFill>
              </a:rPr>
              <a:pPr algn="r" defTabSz="966246" eaLnBrk="1" hangingPunct="1">
                <a:defRPr/>
              </a:pPr>
              <a:t>22</a:t>
            </a:fld>
            <a:endParaRPr lang="en-US" sz="1300">
              <a:solidFill>
                <a:prstClr val="black"/>
              </a:solidFill>
            </a:endParaRPr>
          </a:p>
        </p:txBody>
      </p:sp>
    </p:spTree>
    <p:extLst>
      <p:ext uri="{BB962C8B-B14F-4D97-AF65-F5344CB8AC3E}">
        <p14:creationId xmlns:p14="http://schemas.microsoft.com/office/powerpoint/2010/main" val="65357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an exhaustive list of triggers or provoking factors but are some of the more common ones.</a:t>
            </a:r>
          </a:p>
          <a:p>
            <a:r>
              <a:rPr lang="en-GB" dirty="0"/>
              <a:t>The ones I see most commonly in my practice are illness, with or without a temperature, and lack of sleep or disrupted sleep.</a:t>
            </a:r>
          </a:p>
          <a:p>
            <a:endParaRPr lang="en-GB" dirty="0"/>
          </a:p>
          <a:p>
            <a:r>
              <a:rPr lang="en-GB" dirty="0"/>
              <a:t>In females, menstruation can be a trigger so even if their seizure control is good for the rest of the month, the hormonal changes associated with their period can trigger seizures; usually in the 2 or 3 days before it starts or the first 2 or 3 days of menstruation itself. And sometimes girls and women can have seizures around the time of ovulation. We sometimes use short courses of clobazam each month to try and manage catamenial epilepsy.</a:t>
            </a:r>
          </a:p>
          <a:p>
            <a:endParaRPr lang="en-GB" dirty="0"/>
          </a:p>
          <a:p>
            <a:r>
              <a:rPr lang="en-GB" dirty="0"/>
              <a:t>If people aren’t taking their medication properly, this can cause seizures. Most antiseizure medications are given twice a day, every day, as close to 12 hours apart as possible. Missed doses or when there is no routine for taking medication increases the likelihood of seizures.</a:t>
            </a:r>
          </a:p>
          <a:p>
            <a:endParaRPr lang="en-GB" dirty="0"/>
          </a:p>
          <a:p>
            <a:r>
              <a:rPr lang="en-GB" dirty="0"/>
              <a:t>I’ve put ‘flashing lights / photosensitivity’ on the list as there is a common misconception that everyone with epilepsy is photosensitive however it is around 3-4% of people with epilepsy; and it’s not just lights that affect those people who are photosensitive. Seizures can also be triggered by high contrasting patterns such as stripes or bars with contrasts of light and dark, and these patterns are more likely to trigger a seizure if they are </a:t>
            </a:r>
            <a:r>
              <a:rPr lang="en-GB" dirty="0" err="1"/>
              <a:t>changin</a:t>
            </a:r>
            <a:r>
              <a:rPr lang="en-GB" dirty="0"/>
              <a:t> direction or flashing, rather than if they are still, or moving slowly in one direction.</a:t>
            </a:r>
          </a:p>
          <a:p>
            <a:r>
              <a:rPr lang="en-GB" dirty="0"/>
              <a:t>Things that have been reported as being triggers are sunlight through slatted blinds; or through the trees when you’re driving down a tree-lined street; or sunlight reflecting off the waves at the beach, or light through a moving ceiling fan.</a:t>
            </a:r>
          </a:p>
          <a:p>
            <a:endParaRPr lang="en-GB" dirty="0"/>
          </a:p>
          <a:p>
            <a:r>
              <a:rPr lang="en-GB" dirty="0"/>
              <a:t>Similarly, an animated background on a Zoom or Teams call, or a moving escalator can trigger a seizure; and it could be any type of seizure, but tonic </a:t>
            </a:r>
            <a:r>
              <a:rPr lang="en-GB" dirty="0" err="1"/>
              <a:t>clonic</a:t>
            </a:r>
            <a:r>
              <a:rPr lang="en-GB" dirty="0"/>
              <a:t> seizures are the most common.</a:t>
            </a:r>
          </a:p>
        </p:txBody>
      </p:sp>
      <p:sp>
        <p:nvSpPr>
          <p:cNvPr id="4" name="Slide Number Placeholder 3"/>
          <p:cNvSpPr>
            <a:spLocks noGrp="1"/>
          </p:cNvSpPr>
          <p:nvPr>
            <p:ph type="sldNum" sz="quarter" idx="5"/>
          </p:nvPr>
        </p:nvSpPr>
        <p:spPr/>
        <p:txBody>
          <a:bodyPr/>
          <a:lstStyle/>
          <a:p>
            <a:fld id="{7D770308-BD97-4898-95C6-46DF34BD5ABF}" type="slidenum">
              <a:rPr lang="en-GB" smtClean="0"/>
              <a:t>23</a:t>
            </a:fld>
            <a:endParaRPr lang="en-GB"/>
          </a:p>
        </p:txBody>
      </p:sp>
    </p:spTree>
    <p:extLst>
      <p:ext uri="{BB962C8B-B14F-4D97-AF65-F5344CB8AC3E}">
        <p14:creationId xmlns:p14="http://schemas.microsoft.com/office/powerpoint/2010/main" val="285677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antiseizure medications are prescribed in milligrams per kilogram per day, in children, and each medication will have a range of mg/kg doses that are thought to be effective.</a:t>
            </a:r>
          </a:p>
          <a:p>
            <a:r>
              <a:rPr lang="en-GB" dirty="0"/>
              <a:t>As a general rule, starting low and increasing the dose slowly is the best way to avoid </a:t>
            </a:r>
            <a:r>
              <a:rPr lang="en-GB"/>
              <a:t>adverse effects but </a:t>
            </a:r>
            <a:r>
              <a:rPr lang="en-GB" dirty="0"/>
              <a:t>this isn’t always possible if you have a patient with regular seizures and you want them to get to a therapeutic dose as soon as possible however, you can always slow down the titration regimen so that you’re increasing doses less regularly than recommended in the BNF, and sometimes you need to do this if the young person is struggling with side effects.</a:t>
            </a:r>
          </a:p>
          <a:p>
            <a:r>
              <a:rPr lang="en-GB" dirty="0"/>
              <a:t>In my experience, my patients do report side effects, but the majority of them settle after 10-14 days on a steady dose, so even when we’re increasing the dose every 2 weeks, and they experience side effects repeatedly during this period, once they reach the dose we’re aiming for, things settle down. Obviously if they have intolerable side effects such as self-injurious behaviour or suicidality, then we have to stop the antiseizure medication and try something different; for example, if we see intolerable mood or behaviour effects from levetiracetam, we usually switch them to brivaracetam which is an analogue of levetiracetam, with fewer mood and behaviour effects.</a:t>
            </a:r>
          </a:p>
          <a:p>
            <a:endParaRPr lang="en-GB" dirty="0"/>
          </a:p>
          <a:p>
            <a:r>
              <a:rPr lang="en-GB" dirty="0"/>
              <a:t>Most of the antiseizure medications come in a variety of forms: liquids, tablets, dispersible tablets, and sprinkles; and some of the medications come in more than one brand of liquid, so if I have a patient who can’t swallow tablets but they won’t take the Tegretol brand of Carbamazepine liquid, because they don’t like the caramel flavour, I’ll probably switch them to SUN Carbamazepine as it’s orange flavour. As Carbamazepine is a category 1 antiseizure medication, you’re supposed to </a:t>
            </a:r>
            <a:r>
              <a:rPr lang="en-GB" b="0" i="0" dirty="0">
                <a:solidFill>
                  <a:srgbClr val="1F1F1F"/>
                </a:solidFill>
                <a:effectLst/>
                <a:latin typeface="Google Sans"/>
              </a:rPr>
              <a:t>ensure the </a:t>
            </a:r>
            <a:r>
              <a:rPr lang="en-GB" b="0" i="0" dirty="0" err="1">
                <a:solidFill>
                  <a:srgbClr val="1F1F1F"/>
                </a:solidFill>
                <a:effectLst/>
                <a:latin typeface="Google Sans"/>
              </a:rPr>
              <a:t>parient</a:t>
            </a:r>
            <a:r>
              <a:rPr lang="en-GB" b="0" i="0" dirty="0">
                <a:solidFill>
                  <a:srgbClr val="1F1F1F"/>
                </a:solidFill>
                <a:effectLst/>
                <a:latin typeface="Google Sans"/>
              </a:rPr>
              <a:t> is maintained on a specific manufacturer's product however, if they won’t take Tegretol at all, that poses more risk than switching them to another product that we will take, and then maintain them on the new product.</a:t>
            </a:r>
          </a:p>
          <a:p>
            <a:r>
              <a:rPr lang="en-GB" b="0" i="0" dirty="0">
                <a:solidFill>
                  <a:srgbClr val="1F1F1F"/>
                </a:solidFill>
                <a:effectLst/>
                <a:latin typeface="Google Sans"/>
              </a:rPr>
              <a:t>Another option for people who won’t take liquid but can’t swallow tablets are the sprinkles. Sodium valproate, topiramate and levetiracetam come as sprinkles, which can be given on one spoonful of a cold, soft food like yoghurt or Nutella; but in my experience, some neurodivergent young people don’t like the texture of the sprinkles so will refuse or spit them. It’s also worth knowing for people who wear pads that the shell of the sprinkles can appear in their stool, once the active ingredient has been absorbed, but I’ve had a few concerned parents ring me as they’ve been worried that the medication has gone straight through their child.</a:t>
            </a:r>
          </a:p>
          <a:p>
            <a:endParaRPr lang="en-GB" b="0" i="0" dirty="0">
              <a:solidFill>
                <a:srgbClr val="1F1F1F"/>
              </a:solidFill>
              <a:effectLst/>
              <a:latin typeface="Google Sans"/>
            </a:endParaRPr>
          </a:p>
          <a:p>
            <a:r>
              <a:rPr lang="en-GB" b="0" i="0" dirty="0">
                <a:solidFill>
                  <a:srgbClr val="1F1F1F"/>
                </a:solidFill>
                <a:effectLst/>
                <a:latin typeface="Google Sans"/>
              </a:rPr>
              <a:t>If you are going to prescribe lamotrigine, you need to think about whether the patient is on any other antiseizure medications as the prescribing advice in BNF depends upon whether it is monotherapy, is being prescribed with sodium valproate, or with an enzyme-inducer, or with another antiseizure medication which isn’t sodium valproate or an enzyme inducer. </a:t>
            </a:r>
          </a:p>
          <a:p>
            <a:endParaRPr lang="en-GB" b="0" i="0" dirty="0">
              <a:solidFill>
                <a:srgbClr val="1F1F1F"/>
              </a:solidFill>
              <a:effectLst/>
              <a:latin typeface="Google Sans"/>
            </a:endParaRPr>
          </a:p>
          <a:p>
            <a:r>
              <a:rPr lang="en-GB" dirty="0"/>
              <a:t>I want to talk about sodium valproate and topiramate because they are the 2 antiseizure medications that are currently known to be more teratogenic than most of the others and they are subject to specific advice from the MHRA: </a:t>
            </a:r>
          </a:p>
          <a:p>
            <a:r>
              <a:rPr lang="en-GB" b="1" dirty="0"/>
              <a:t>Sodium valproate</a:t>
            </a:r>
            <a:r>
              <a:rPr lang="en-GB" dirty="0"/>
              <a:t>: 1 in 9 babies born to females taking VPA will have a congenital malformation such as a neural tube defect, malformations of limbs, heart, kidney, urinary tract and genitalia; and 3-4 babies will have a developmental disorder like Autism, ADHD, speech and language issues or lower IQ.</a:t>
            </a:r>
          </a:p>
          <a:p>
            <a:r>
              <a:rPr lang="en-GB" dirty="0"/>
              <a:t>Sodium valproate is thought to cause infertility in some males, and this may be reversible once valproate is stopped. One study that is currently being re-reviewed by the MHRA said that 5 out of 100 Babies conceived when males are taking sodium valproate, or within 3 months of stopping sodium valproate, are at risk of neurodevelopmental disorders; therefore there is a pregnancy prevention programme for females of childbearing potential and forms for both males and females up to the age of 55 that must be completed when valproate is started, and yearly for all females.</a:t>
            </a:r>
          </a:p>
          <a:p>
            <a:endParaRPr lang="en-GB" dirty="0"/>
          </a:p>
          <a:p>
            <a:r>
              <a:rPr lang="en-GB" dirty="0"/>
              <a:t>It’s a similar picture for females on </a:t>
            </a:r>
            <a:r>
              <a:rPr lang="en-GB" b="1" dirty="0"/>
              <a:t>topiramate</a:t>
            </a:r>
            <a:r>
              <a:rPr lang="en-GB" dirty="0"/>
              <a:t> but this guidance is newer. The risks again are congenital malformations, neurodevelopmental disorders like autism and ADHD, and there’s also a risk of babies being small for gestational age and lower birth weight. The risk of </a:t>
            </a:r>
            <a:r>
              <a:rPr lang="en-GB" b="0" i="0" dirty="0">
                <a:solidFill>
                  <a:srgbClr val="0B0C0C"/>
                </a:solidFill>
                <a:effectLst/>
                <a:latin typeface="GDS Transport"/>
              </a:rPr>
              <a:t>congenital malformations with topiramate appears to be dose-dependent, however, a threshold dose below which no risk exists, has not been established</a:t>
            </a:r>
            <a:r>
              <a:rPr lang="en-GB" dirty="0"/>
              <a:t>. Again, there’s a pregnancy prevention programme and a risk acknowledgment for to complete annually with females.</a:t>
            </a:r>
          </a:p>
          <a:p>
            <a:endParaRPr lang="en-GB" dirty="0"/>
          </a:p>
        </p:txBody>
      </p:sp>
      <p:sp>
        <p:nvSpPr>
          <p:cNvPr id="4" name="Slide Number Placeholder 3"/>
          <p:cNvSpPr>
            <a:spLocks noGrp="1"/>
          </p:cNvSpPr>
          <p:nvPr>
            <p:ph type="sldNum" sz="quarter" idx="5"/>
          </p:nvPr>
        </p:nvSpPr>
        <p:spPr/>
        <p:txBody>
          <a:bodyPr/>
          <a:lstStyle/>
          <a:p>
            <a:fld id="{7D770308-BD97-4898-95C6-46DF34BD5ABF}" type="slidenum">
              <a:rPr lang="en-GB" smtClean="0"/>
              <a:t>24</a:t>
            </a:fld>
            <a:endParaRPr lang="en-GB"/>
          </a:p>
        </p:txBody>
      </p:sp>
    </p:spTree>
    <p:extLst>
      <p:ext uri="{BB962C8B-B14F-4D97-AF65-F5344CB8AC3E}">
        <p14:creationId xmlns:p14="http://schemas.microsoft.com/office/powerpoint/2010/main" val="386103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Some other things to remember about the antiseizure medications are that during pregnancy, the plasma concentration of lamotrigine and phenytoin can fall, and this could increase the possibility of seizures; Erythromycin and grapefruit products increase the concentration of carbamazepine so the patient may experience symptoms of carbamazepine toxicity like dizziness, somnolence, and falls; and the grapefruit interaction is also an issue with diazepam and midazolam.</a:t>
            </a:r>
          </a:p>
          <a:p>
            <a:r>
              <a:rPr lang="en-GB" dirty="0">
                <a:latin typeface="+mn-lt"/>
              </a:rPr>
              <a:t>If you have a patient on an antihistamine like Chlorpheniramine or cetirizine or they are buying over the counter, and they are diagnosed with epilepsy, the advice is to switch their antihistamine to loratadine or desloratadine as they are non-sedating and don’t have ‘epilepsy’ as a caution. There’s some Korean research published in The Journal of American Medical Association in June 2024 that found an association between first generation H1 antihistamines including chlorpheniramine, and an increased risk of seizures in children, of which the risk was highest in the 6 to 24-month age group.</a:t>
            </a:r>
          </a:p>
          <a:p>
            <a:endParaRPr lang="en-GB" dirty="0">
              <a:latin typeface="+mn-lt"/>
            </a:endParaRPr>
          </a:p>
          <a:p>
            <a:r>
              <a:rPr lang="en-GB" dirty="0">
                <a:latin typeface="+mn-lt"/>
              </a:rPr>
              <a:t>Carbamazepine, Phenobarbital, Phenytoin, Primidone and Sodium valproate are all know to carry the risk of osteoporosis, and the Royal Osteoporosis society says that </a:t>
            </a:r>
            <a:r>
              <a:rPr lang="en-GB" b="0" i="0" dirty="0">
                <a:solidFill>
                  <a:srgbClr val="233A67"/>
                </a:solidFill>
                <a:effectLst/>
                <a:latin typeface="+mn-lt"/>
              </a:rPr>
              <a:t>there is only limited and conflicting research data from studies of newer non-enzyme inducing antiseizure medications like gabapentin, lamotrigine, topiramate and levetiracetam regarding their effects on bone, but these </a:t>
            </a:r>
            <a:r>
              <a:rPr lang="en-GB" b="0" i="0" dirty="0">
                <a:solidFill>
                  <a:srgbClr val="233A67"/>
                </a:solidFill>
                <a:effectLst/>
                <a:latin typeface="bariolregular"/>
              </a:rPr>
              <a:t>studies do suggest that most antiseizure medications are associated with an increased risk of fractures.</a:t>
            </a:r>
          </a:p>
          <a:p>
            <a:r>
              <a:rPr lang="en-GB" b="0" i="0" dirty="0">
                <a:solidFill>
                  <a:srgbClr val="233A67"/>
                </a:solidFill>
                <a:effectLst/>
                <a:latin typeface="bariolregular"/>
              </a:rPr>
              <a:t>The current UK guidance suggests considering vitamin D supplementation in people who are taking sodium valproate or any of the enzyme inducing anti-epileptic drugs on a long-term basis and who are felt to be at ‘higher risk’; so this might be non-ambulant wheelchair users, people whose diets are deficient in calcium or who have </a:t>
            </a:r>
            <a:r>
              <a:rPr lang="en-GB" b="0" i="0" dirty="0">
                <a:solidFill>
                  <a:srgbClr val="233A67"/>
                </a:solidFill>
                <a:effectLst/>
                <a:latin typeface="Bariol"/>
              </a:rPr>
              <a:t>insufficient exposure to sunlight to maintain adequate vitamin D levels.</a:t>
            </a:r>
            <a:endParaRPr lang="en-GB" b="0" i="0" dirty="0">
              <a:solidFill>
                <a:srgbClr val="233A67"/>
              </a:solidFill>
              <a:effectLst/>
              <a:latin typeface="+mn-lt"/>
            </a:endParaRPr>
          </a:p>
          <a:p>
            <a:endParaRPr lang="en-GB" dirty="0">
              <a:latin typeface="+mn-lt"/>
            </a:endParaRPr>
          </a:p>
        </p:txBody>
      </p:sp>
      <p:sp>
        <p:nvSpPr>
          <p:cNvPr id="4" name="Slide Number Placeholder 3"/>
          <p:cNvSpPr>
            <a:spLocks noGrp="1"/>
          </p:cNvSpPr>
          <p:nvPr>
            <p:ph type="sldNum" sz="quarter" idx="5"/>
          </p:nvPr>
        </p:nvSpPr>
        <p:spPr/>
        <p:txBody>
          <a:bodyPr/>
          <a:lstStyle/>
          <a:p>
            <a:fld id="{7D770308-BD97-4898-95C6-46DF34BD5ABF}" type="slidenum">
              <a:rPr lang="en-GB" smtClean="0"/>
              <a:t>25</a:t>
            </a:fld>
            <a:endParaRPr lang="en-GB"/>
          </a:p>
        </p:txBody>
      </p:sp>
    </p:spTree>
    <p:extLst>
      <p:ext uri="{BB962C8B-B14F-4D97-AF65-F5344CB8AC3E}">
        <p14:creationId xmlns:p14="http://schemas.microsoft.com/office/powerpoint/2010/main" val="201245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get a lot of questions from my patients and from other health professionals about contraception and antiseizure medications, because it isn’t straightforward.</a:t>
            </a:r>
          </a:p>
          <a:p>
            <a:r>
              <a:rPr lang="en-GB" dirty="0"/>
              <a:t>If you are a female who is on sodium valproate, the MHRA recommends using at least one effective method of contraception, preferably a highly effective user-independent form such as an Intrauterine device or an implant; or two complementary forms of contraception, including a barrier method should be used.</a:t>
            </a:r>
          </a:p>
          <a:p>
            <a:r>
              <a:rPr lang="en-GB" dirty="0"/>
              <a:t>The enzyme inducing antiseizure medications, and lamotrigine affect the efficacy of medication, the hormonal contraceptive pills, the implant, the patch, the vaginal ring and emergency contraception, but IUDs and the contraceptive injection can be used.</a:t>
            </a:r>
          </a:p>
          <a:p>
            <a:endParaRPr lang="en-GB" dirty="0"/>
          </a:p>
          <a:p>
            <a:r>
              <a:rPr lang="en-GB" dirty="0"/>
              <a:t>Lamotrigine is not an enzyme inducing antiseizure medication, but it affects the efficacy of all the contraceptive choices that the enzyme inducers do; and in addition to this, the combined pill can reduce the level of lamotrigine, making it more likely that the patient could have a seizure, and the progesterone only pill, increases the level of lamotrigine in the blood and could lead to toxicity. So if you are on lamotrigine, your contraceptive options are an intrauterine device, the contraceptive injection and barrier methods. Or sterilisation, but I never suggest this as I work in </a:t>
            </a:r>
            <a:r>
              <a:rPr lang="en-GB" dirty="0" err="1"/>
              <a:t>paeds</a:t>
            </a:r>
            <a:r>
              <a:rPr lang="en-GB" dirty="0"/>
              <a:t>.</a:t>
            </a:r>
          </a:p>
          <a:p>
            <a:endParaRPr lang="en-GB" dirty="0"/>
          </a:p>
          <a:p>
            <a:r>
              <a:rPr lang="en-GB" dirty="0"/>
              <a:t>I’M NOW GOING TO HAND YOU OVER TO MY COLLEAGUE SARAH WHO WILL DISCUSS NON-MEDICINE TREATMENTS </a:t>
            </a:r>
            <a:r>
              <a:rPr lang="en-GB"/>
              <a:t>FOR EPILEPSY, SAFETY, SUDEP AND TRANSITION</a:t>
            </a:r>
            <a:endParaRPr lang="en-GB" dirty="0"/>
          </a:p>
        </p:txBody>
      </p:sp>
      <p:sp>
        <p:nvSpPr>
          <p:cNvPr id="4" name="Slide Number Placeholder 3"/>
          <p:cNvSpPr>
            <a:spLocks noGrp="1"/>
          </p:cNvSpPr>
          <p:nvPr>
            <p:ph type="sldNum" sz="quarter" idx="5"/>
          </p:nvPr>
        </p:nvSpPr>
        <p:spPr/>
        <p:txBody>
          <a:bodyPr/>
          <a:lstStyle/>
          <a:p>
            <a:fld id="{7D770308-BD97-4898-95C6-46DF34BD5ABF}" type="slidenum">
              <a:rPr lang="en-GB" smtClean="0"/>
              <a:t>26</a:t>
            </a:fld>
            <a:endParaRPr lang="en-GB"/>
          </a:p>
        </p:txBody>
      </p:sp>
    </p:spTree>
    <p:extLst>
      <p:ext uri="{BB962C8B-B14F-4D97-AF65-F5344CB8AC3E}">
        <p14:creationId xmlns:p14="http://schemas.microsoft.com/office/powerpoint/2010/main" val="721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cs typeface="Arial" panose="020B0604020202020204" pitchFamily="34" charset="0"/>
              </a:rPr>
              <a:t>Ketogenic diet was first described in the medical literature in 1921 as a treatment for epilepsy in children, following reports of the beneficial effects of fasting on seizure control. A medically managed ketogenic diet is designed to mimic the metabolic changes that occur in the body during starvation, i.e. adaption to spare muscle protein breakdown and draw on energy reserves of body fat</a:t>
            </a:r>
            <a:r>
              <a:rPr lang="en-GB" sz="1300" dirty="0"/>
              <a:t>.</a:t>
            </a:r>
            <a:endParaRPr lang="en-GB" sz="1300" dirty="0">
              <a:cs typeface="Arial" panose="020B0604020202020204" pitchFamily="34" charset="0"/>
            </a:endParaRPr>
          </a:p>
          <a:p>
            <a:r>
              <a:rPr lang="en-GB" sz="1300" dirty="0">
                <a:cs typeface="Arial" panose="020B0604020202020204" pitchFamily="34" charset="0"/>
              </a:rPr>
              <a:t>There are several types of ketogenic diet:</a:t>
            </a:r>
          </a:p>
          <a:p>
            <a:r>
              <a:rPr lang="en-GB" sz="1300" dirty="0">
                <a:cs typeface="Arial" panose="020B0604020202020204" pitchFamily="34" charset="0"/>
              </a:rPr>
              <a:t>The Classical diet is based on a ratio of fat to carbohydrate and protein. A ratio of at least 3:1(87% fat) is usually needed for maintenance of a good state of ketosis and optimal seizure control.</a:t>
            </a:r>
          </a:p>
          <a:p>
            <a:r>
              <a:rPr lang="en-GB" sz="1300" dirty="0">
                <a:cs typeface="Arial" panose="020B0604020202020204" pitchFamily="34" charset="0"/>
              </a:rPr>
              <a:t>The MCT diet was developed in the 1970s as an alternative to the classical diet because MCT is absorbed and transported more efficiently in the body,  </a:t>
            </a:r>
          </a:p>
          <a:p>
            <a:r>
              <a:rPr lang="en-GB" sz="1300" dirty="0">
                <a:cs typeface="Arial" panose="020B0604020202020204" pitchFamily="34" charset="0"/>
              </a:rPr>
              <a:t>less total fat is needed, allowing more protein and carbohydrate to be included; and the modified Atkins diet and low glycaemic index diet are </a:t>
            </a:r>
            <a:r>
              <a:rPr lang="en-GB" sz="1300" dirty="0">
                <a:solidFill>
                  <a:srgbClr val="000000"/>
                </a:solidFill>
              </a:rPr>
              <a:t>Modified ketogenic diets which follow similar principles to the classical and MCT diets in that they are very low in carbohydrate and high in fat, but allow more flexibility of meal choice due to the main focus being around carbohydrate counting, alongside portion guidance to ensure adequate calories from fats.</a:t>
            </a:r>
          </a:p>
          <a:p>
            <a:endParaRPr lang="en-GB" sz="1300" dirty="0">
              <a:solidFill>
                <a:srgbClr val="000000"/>
              </a:solidFill>
              <a:cs typeface="Arial" panose="020B0604020202020204" pitchFamily="34" charset="0"/>
            </a:endParaRPr>
          </a:p>
          <a:p>
            <a:r>
              <a:rPr lang="en-GB" sz="1300" dirty="0">
                <a:solidFill>
                  <a:srgbClr val="000000"/>
                </a:solidFill>
                <a:cs typeface="Arial" panose="020B0604020202020204" pitchFamily="34" charset="0"/>
              </a:rPr>
              <a:t>There is a paediatric ketogenic diet service based at RVI, which is run by consultant Anita Devlin, neurology nurse specialist Lucy Bellis and dietitian Ruth Ord, and they currently have capacity to take referrals into the service; and can provide advice for children and young people already on a ketogenic diet, as they may require specific forms of medication to comply with the restrictions of their diet. They has a pre-assessment clinic for families who are considering the diet, and this level of pre-assessment ensures that the drop-out rate is lower than any of the other services in the country.</a:t>
            </a:r>
          </a:p>
          <a:p>
            <a:endParaRPr lang="en-GB" sz="1300" dirty="0">
              <a:solidFill>
                <a:srgbClr val="000000"/>
              </a:solidFill>
              <a:cs typeface="Arial" panose="020B0604020202020204" pitchFamily="34" charset="0"/>
            </a:endParaRPr>
          </a:p>
          <a:p>
            <a:r>
              <a:rPr lang="en-GB" sz="1300" dirty="0">
                <a:solidFill>
                  <a:srgbClr val="000000"/>
                </a:solidFill>
                <a:cs typeface="Arial" panose="020B0604020202020204" pitchFamily="34" charset="0"/>
              </a:rPr>
              <a:t>The Daisy Garland and Matthew’s Friends websites are the best sites to signpost patients and families to, and they have a wealth of information for both patients and professionals, including a section of recipes that families can try if they are considering the diet. </a:t>
            </a:r>
            <a:endParaRPr lang="en-GB" sz="13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D770308-BD97-4898-95C6-46DF34BD5ABF}" type="slidenum">
              <a:rPr lang="en-GB" smtClean="0"/>
              <a:t>27</a:t>
            </a:fld>
            <a:endParaRPr lang="en-GB"/>
          </a:p>
        </p:txBody>
      </p:sp>
    </p:spTree>
    <p:extLst>
      <p:ext uri="{BB962C8B-B14F-4D97-AF65-F5344CB8AC3E}">
        <p14:creationId xmlns:p14="http://schemas.microsoft.com/office/powerpoint/2010/main" val="68905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770308-BD97-4898-95C6-46DF34BD5ABF}" type="slidenum">
              <a:rPr lang="en-GB" smtClean="0"/>
              <a:t>2</a:t>
            </a:fld>
            <a:endParaRPr lang="en-GB"/>
          </a:p>
        </p:txBody>
      </p:sp>
    </p:spTree>
    <p:extLst>
      <p:ext uri="{BB962C8B-B14F-4D97-AF65-F5344CB8AC3E}">
        <p14:creationId xmlns:p14="http://schemas.microsoft.com/office/powerpoint/2010/main" val="152255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VNS is an implantable device that sits in the left side of the chest and has leads connected to it which are attached to the left </a:t>
            </a:r>
            <a:r>
              <a:rPr lang="en-GB" dirty="0" err="1"/>
              <a:t>vagus</a:t>
            </a:r>
            <a:r>
              <a:rPr lang="en-GB" dirty="0"/>
              <a:t> nerve. </a:t>
            </a:r>
          </a:p>
          <a:p>
            <a:r>
              <a:rPr lang="en-GB" dirty="0"/>
              <a:t>The ‘normal’ mode has a programmed duty cycle of on and off times which </a:t>
            </a:r>
            <a:r>
              <a:rPr lang="en-GB" b="0" i="0" dirty="0">
                <a:solidFill>
                  <a:srgbClr val="313131"/>
                </a:solidFill>
                <a:effectLst/>
                <a:latin typeface="GT-Walsheim-Regular"/>
              </a:rPr>
              <a:t>sends electrical pulses to the </a:t>
            </a:r>
            <a:r>
              <a:rPr lang="en-GB" b="0" i="0" dirty="0" err="1">
                <a:solidFill>
                  <a:srgbClr val="313131"/>
                </a:solidFill>
                <a:effectLst/>
                <a:latin typeface="GT-Walsheim-Regular"/>
              </a:rPr>
              <a:t>vagus</a:t>
            </a:r>
            <a:r>
              <a:rPr lang="en-GB" b="0" i="0" dirty="0">
                <a:solidFill>
                  <a:srgbClr val="313131"/>
                </a:solidFill>
                <a:effectLst/>
                <a:latin typeface="GT-Walsheim-Regular"/>
              </a:rPr>
              <a:t> nerve at regular intervals, all day, every day. These pulses are then carried by the </a:t>
            </a:r>
            <a:r>
              <a:rPr lang="en-GB" b="0" i="0" dirty="0" err="1">
                <a:solidFill>
                  <a:srgbClr val="313131"/>
                </a:solidFill>
                <a:effectLst/>
                <a:latin typeface="GT-Walsheim-Regular"/>
              </a:rPr>
              <a:t>vagus</a:t>
            </a:r>
            <a:r>
              <a:rPr lang="en-GB" b="0" i="0" dirty="0">
                <a:solidFill>
                  <a:srgbClr val="313131"/>
                </a:solidFill>
                <a:effectLst/>
                <a:latin typeface="GT-Walsheim-Regular"/>
              </a:rPr>
              <a:t> nerve to the brain and although </a:t>
            </a:r>
            <a:r>
              <a:rPr lang="en-GB" b="0" i="0" dirty="0">
                <a:solidFill>
                  <a:srgbClr val="000000"/>
                </a:solidFill>
                <a:effectLst/>
                <a:latin typeface="Times New Roman" panose="02020603050405020304" pitchFamily="18" charset="0"/>
              </a:rPr>
              <a:t>a precise mechanism of action is still inconclusive, VNS is known to cause a decrease in frequency of chronic seizures.</a:t>
            </a:r>
          </a:p>
          <a:p>
            <a:r>
              <a:rPr lang="en-GB" b="0" i="0" dirty="0">
                <a:solidFill>
                  <a:srgbClr val="000000"/>
                </a:solidFill>
                <a:effectLst/>
                <a:latin typeface="Times New Roman" panose="02020603050405020304" pitchFamily="18" charset="0"/>
              </a:rPr>
              <a:t>There is a magnet mode which can be activated by a special VNS magnet, during a seizure, and this initiates an extra dose of stimulation, that is usually longer and at a higher output current than the normal mode stimulation, to try and terminate the seizure.</a:t>
            </a:r>
          </a:p>
          <a:p>
            <a:r>
              <a:rPr lang="en-GB" b="0" i="0" dirty="0">
                <a:solidFill>
                  <a:srgbClr val="000000"/>
                </a:solidFill>
                <a:effectLst/>
                <a:latin typeface="Times New Roman" panose="02020603050405020304" pitchFamily="18" charset="0"/>
              </a:rPr>
              <a:t>The </a:t>
            </a:r>
            <a:r>
              <a:rPr lang="en-GB" b="0" i="0" dirty="0" err="1">
                <a:solidFill>
                  <a:srgbClr val="000000"/>
                </a:solidFill>
                <a:effectLst/>
                <a:latin typeface="Times New Roman" panose="02020603050405020304" pitchFamily="18" charset="0"/>
              </a:rPr>
              <a:t>autostimulation</a:t>
            </a:r>
            <a:r>
              <a:rPr lang="en-GB" b="0" i="0" dirty="0">
                <a:solidFill>
                  <a:srgbClr val="000000"/>
                </a:solidFill>
                <a:effectLst/>
                <a:latin typeface="Times New Roman" panose="02020603050405020304" pitchFamily="18" charset="0"/>
              </a:rPr>
              <a:t> mode which is a feature of VNS models since 2015, works by monitoring baseline heart rate, and in response to a pre-programmed percentage rise in heart rate within 2 seconds, which is usually associated with the start of a seizure, the device gives additional stimulation, like a magnet stimulation, to try and terminate the seizure.</a:t>
            </a:r>
            <a:endParaRPr lang="en-GB" dirty="0"/>
          </a:p>
          <a:p>
            <a:endParaRPr lang="en-GB" dirty="0"/>
          </a:p>
        </p:txBody>
      </p:sp>
      <p:sp>
        <p:nvSpPr>
          <p:cNvPr id="4" name="Slide Number Placeholder 3"/>
          <p:cNvSpPr>
            <a:spLocks noGrp="1"/>
          </p:cNvSpPr>
          <p:nvPr>
            <p:ph type="sldNum" sz="quarter" idx="5"/>
          </p:nvPr>
        </p:nvSpPr>
        <p:spPr/>
        <p:txBody>
          <a:bodyPr/>
          <a:lstStyle/>
          <a:p>
            <a:fld id="{7D770308-BD97-4898-95C6-46DF34BD5ABF}" type="slidenum">
              <a:rPr lang="en-GB" smtClean="0"/>
              <a:t>28</a:t>
            </a:fld>
            <a:endParaRPr lang="en-GB"/>
          </a:p>
        </p:txBody>
      </p:sp>
    </p:spTree>
    <p:extLst>
      <p:ext uri="{BB962C8B-B14F-4D97-AF65-F5344CB8AC3E}">
        <p14:creationId xmlns:p14="http://schemas.microsoft.com/office/powerpoint/2010/main" val="1412489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GB" dirty="0"/>
              <a:t>These are the transition documents and 10 stage transition journey from North East North Cumbria  Healthier Together website, </a:t>
            </a:r>
            <a:r>
              <a:rPr lang="en-GB"/>
              <a:t>and from Together </a:t>
            </a:r>
            <a:r>
              <a:rPr lang="en-GB" dirty="0"/>
              <a:t>for Short Lives, which is </a:t>
            </a:r>
            <a:r>
              <a:rPr lang="en-GB" b="0" i="0" dirty="0">
                <a:solidFill>
                  <a:srgbClr val="474747"/>
                </a:solidFill>
                <a:effectLst/>
                <a:latin typeface="Helvetica Neue"/>
              </a:rPr>
              <a:t>the UK registered charity for children's palliative care. The ‘S</a:t>
            </a:r>
            <a:r>
              <a:rPr lang="en-GB" dirty="0"/>
              <a:t>tepping up’ transition pathway is written for professionals who work with young people with life-limiting conditions, and there’s also a transition checklist for young people.</a:t>
            </a:r>
          </a:p>
          <a:p>
            <a:endParaRPr lang="en-GB" dirty="0"/>
          </a:p>
          <a:p>
            <a:r>
              <a:rPr lang="en-GB" dirty="0"/>
              <a:t>Nicola </a:t>
            </a:r>
            <a:r>
              <a:rPr lang="en-GB" dirty="0" err="1"/>
              <a:t>Heenan</a:t>
            </a:r>
            <a:r>
              <a:rPr lang="en-GB" dirty="0"/>
              <a:t> who is the paediatric epilepsy nurse specialist in Hull and the Paediatric lead for ESNA (the epilepsy specialist nurses association) has produced some transition documents, including easy read versions, that are going to be adopted by NHS England. The final document has needed to be amended therefore these will be available in 2025.</a:t>
            </a:r>
          </a:p>
        </p:txBody>
      </p:sp>
      <p:sp>
        <p:nvSpPr>
          <p:cNvPr id="4" name="Slide Number Placeholder 3"/>
          <p:cNvSpPr>
            <a:spLocks noGrp="1"/>
          </p:cNvSpPr>
          <p:nvPr>
            <p:ph type="sldNum" sz="quarter" idx="5"/>
          </p:nvPr>
        </p:nvSpPr>
        <p:spPr/>
        <p:txBody>
          <a:bodyPr/>
          <a:lstStyle/>
          <a:p>
            <a:fld id="{7D770308-BD97-4898-95C6-46DF34BD5ABF}" type="slidenum">
              <a:rPr lang="en-GB" smtClean="0"/>
              <a:t>34</a:t>
            </a:fld>
            <a:endParaRPr lang="en-GB"/>
          </a:p>
        </p:txBody>
      </p:sp>
    </p:spTree>
    <p:extLst>
      <p:ext uri="{BB962C8B-B14F-4D97-AF65-F5344CB8AC3E}">
        <p14:creationId xmlns:p14="http://schemas.microsoft.com/office/powerpoint/2010/main" val="242469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wont go into detail on this slide but this just provides some local context about our local population and also gives an indication of the size of our geography</a:t>
            </a:r>
          </a:p>
          <a:p>
            <a:endParaRPr lang="en-GB" dirty="0"/>
          </a:p>
          <a:p>
            <a:r>
              <a:rPr lang="en-GB" dirty="0"/>
              <a:t>The map on the right shows the 4 area ICPs and marks out the 13 local authority boundary areas that we operate across</a:t>
            </a:r>
          </a:p>
          <a:p>
            <a:r>
              <a:rPr lang="en-GB" dirty="0"/>
              <a:t>This includes 13 LAs, 13 LEAs, 13 PH authorities, 8 acute trusts, 3 ambulance services and numerous PCNs</a:t>
            </a:r>
          </a:p>
          <a:p>
            <a:endParaRPr lang="en-GB" dirty="0"/>
          </a:p>
          <a:p>
            <a:r>
              <a:rPr lang="en-GB" dirty="0"/>
              <a:t>We operate across wide geography and diverse population with wide ranging socio-economic challenges</a:t>
            </a:r>
          </a:p>
          <a:p>
            <a:endParaRPr lang="en-GB" dirty="0"/>
          </a:p>
          <a:p>
            <a:r>
              <a:rPr lang="en-GB" dirty="0"/>
              <a:t>You will be aware of the Core 20 plus 5 framework and the recognition of epilepsy as a clinical area of additional vulnerability</a:t>
            </a:r>
          </a:p>
        </p:txBody>
      </p:sp>
      <p:sp>
        <p:nvSpPr>
          <p:cNvPr id="4" name="Slide Number Placeholder 3"/>
          <p:cNvSpPr>
            <a:spLocks noGrp="1"/>
          </p:cNvSpPr>
          <p:nvPr>
            <p:ph type="sldNum" sz="quarter" idx="5"/>
          </p:nvPr>
        </p:nvSpPr>
        <p:spPr/>
        <p:txBody>
          <a:bodyPr/>
          <a:lstStyle/>
          <a:p>
            <a:fld id="{19AEC9C1-5725-41B6-A1F1-88A7E1AD10A4}" type="slidenum">
              <a:rPr lang="en-GB" smtClean="0"/>
              <a:t>3</a:t>
            </a:fld>
            <a:endParaRPr lang="en-GB"/>
          </a:p>
        </p:txBody>
      </p:sp>
    </p:spTree>
    <p:extLst>
      <p:ext uri="{BB962C8B-B14F-4D97-AF65-F5344CB8AC3E}">
        <p14:creationId xmlns:p14="http://schemas.microsoft.com/office/powerpoint/2010/main" val="392734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wont labour this slide but wanted to highlight the local levels of relative poverty and our challenges here in the NENC</a:t>
            </a:r>
          </a:p>
          <a:p>
            <a:endParaRPr lang="en-GB" dirty="0"/>
          </a:p>
          <a:p>
            <a:r>
              <a:rPr lang="en-GB" dirty="0"/>
              <a:t>As a professional working in this area I am sure you will be well aware of the socioeconomic challenges locally and the impact of this on health and other outcomes for our populations as a whole </a:t>
            </a:r>
          </a:p>
          <a:p>
            <a:endParaRPr lang="en-GB" dirty="0"/>
          </a:p>
          <a:p>
            <a:r>
              <a:rPr lang="en-GB" dirty="0"/>
              <a:t>Highlighted here are the highest levels of poverty in England and some of the suggested ways that we are seeking to overcome challenges including collaborative working across the system, targeting resource and upskilling frontline work force</a:t>
            </a:r>
          </a:p>
        </p:txBody>
      </p:sp>
      <p:sp>
        <p:nvSpPr>
          <p:cNvPr id="4" name="Slide Number Placeholder 3"/>
          <p:cNvSpPr>
            <a:spLocks noGrp="1"/>
          </p:cNvSpPr>
          <p:nvPr>
            <p:ph type="sldNum" sz="quarter" idx="5"/>
          </p:nvPr>
        </p:nvSpPr>
        <p:spPr/>
        <p:txBody>
          <a:bodyPr/>
          <a:lstStyle/>
          <a:p>
            <a:pPr defTabSz="966246">
              <a:defRPr/>
            </a:pPr>
            <a:fld id="{A86959D2-4672-F741-AD64-E68D99EF62F5}" type="slidenum">
              <a:rPr lang="en-US">
                <a:solidFill>
                  <a:prstClr val="black"/>
                </a:solidFill>
                <a:latin typeface="Calibri" panose="020F0502020204030204"/>
              </a:rPr>
              <a:pPr defTabSz="96624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45459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NENC CHWN has a series of priorities that have been determined by initial consultation which are portrayed here in the colourful wheel on the left hand side</a:t>
            </a:r>
          </a:p>
          <a:p>
            <a:endParaRPr lang="en-GB" dirty="0"/>
          </a:p>
          <a:p>
            <a:r>
              <a:rPr lang="en-GB" dirty="0"/>
              <a:t>These areas will not be a surprise to colleagues given what we know about the levels of deprivation in our area </a:t>
            </a:r>
          </a:p>
          <a:p>
            <a:endParaRPr lang="en-GB" dirty="0"/>
          </a:p>
          <a:p>
            <a:r>
              <a:rPr lang="en-GB" dirty="0"/>
              <a:t>Within these priorities the CHWN has a growing role in relation to the CYPT agenda – particularly in relation to additional needs, vulnerability and childhood illness</a:t>
            </a:r>
          </a:p>
          <a:p>
            <a:endParaRPr lang="en-GB" dirty="0"/>
          </a:p>
          <a:p>
            <a:r>
              <a:rPr lang="en-GB" dirty="0"/>
              <a:t>The CHWN has an overriding vision which holds CYP at the centre of all we do and the mission statement here outlines our belief that CYP should be given opportunities and that this should be enables by systemwide partners working cohesively. Our role within the Network is about sharing good practice and driving improvement  and enabling platforms for connection. Our network is growing and has broad representation from across the </a:t>
            </a:r>
            <a:r>
              <a:rPr lang="en-GB" dirty="0" err="1"/>
              <a:t>childrens</a:t>
            </a:r>
            <a:r>
              <a:rPr lang="en-GB" dirty="0"/>
              <a:t> workforce, we currently stand at about 2000 members</a:t>
            </a:r>
          </a:p>
          <a:p>
            <a:endParaRPr lang="en-GB" dirty="0"/>
          </a:p>
          <a:p>
            <a:r>
              <a:rPr lang="en-GB" dirty="0"/>
              <a:t>Within the work of the network we have a broad range of programmes including Youth Voice, Healthcare Inequalities and Core 20, Communication and Engagement, CYPT Integration Centre and the local delivery of the CYP Transformation programme</a:t>
            </a:r>
          </a:p>
          <a:p>
            <a:endParaRPr lang="en-GB" dirty="0"/>
          </a:p>
          <a:p>
            <a:r>
              <a:rPr lang="en-GB" dirty="0"/>
              <a:t>I am going to hand now to Emma who will briefly introduce herself and the NENC LD Network – thanks Emma – over to you </a:t>
            </a:r>
          </a:p>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5</a:t>
            </a:fld>
            <a:endParaRPr lang="en-GB"/>
          </a:p>
        </p:txBody>
      </p:sp>
    </p:spTree>
    <p:extLst>
      <p:ext uri="{BB962C8B-B14F-4D97-AF65-F5344CB8AC3E}">
        <p14:creationId xmlns:p14="http://schemas.microsoft.com/office/powerpoint/2010/main" val="15234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for that brief overview Emma </a:t>
            </a:r>
          </a:p>
          <a:p>
            <a:endParaRPr lang="en-GB" dirty="0"/>
          </a:p>
          <a:p>
            <a:r>
              <a:rPr lang="en-GB" dirty="0"/>
              <a:t>In relation to the NENC Paediatric Epilepsy Leadership Group</a:t>
            </a:r>
          </a:p>
          <a:p>
            <a:endParaRPr lang="en-GB" dirty="0"/>
          </a:p>
          <a:p>
            <a:r>
              <a:rPr lang="en-GB" dirty="0"/>
              <a:t>We are a small team who have worked together since 2021 and have delivered a whole programme of work associated with Paediatric Epilepsy, a few examples include</a:t>
            </a:r>
          </a:p>
          <a:p>
            <a:pPr marL="181171" indent="-181171">
              <a:buFontTx/>
              <a:buChar char="-"/>
            </a:pPr>
            <a:r>
              <a:rPr lang="en-GB" dirty="0"/>
              <a:t>we have established a multi agency Alliance group to support with oversight and to operationalise service improvement</a:t>
            </a:r>
          </a:p>
          <a:p>
            <a:pPr marL="181171" indent="-181171">
              <a:buFontTx/>
              <a:buChar char="-"/>
            </a:pPr>
            <a:r>
              <a:rPr lang="en-GB" dirty="0"/>
              <a:t>we have undertaken a series of quality improvement projects within paediatric epilepsy</a:t>
            </a:r>
          </a:p>
          <a:p>
            <a:pPr marL="181171" indent="-181171">
              <a:buFontTx/>
              <a:buChar char="-"/>
            </a:pPr>
            <a:r>
              <a:rPr lang="en-GB" dirty="0"/>
              <a:t>We are continuing working with colleagues and services to increase clinical capacity. </a:t>
            </a:r>
          </a:p>
          <a:p>
            <a:pPr marL="181171" indent="-181171">
              <a:buFontTx/>
              <a:buChar char="-"/>
            </a:pPr>
            <a:r>
              <a:rPr lang="en-GB" dirty="0"/>
              <a:t>We have also worked with the RCPCH to deliver an interactive Innovation Lab day, to involve young people in discussions about epilepsy care</a:t>
            </a:r>
          </a:p>
          <a:p>
            <a:pPr marL="181171" indent="-181171">
              <a:buFontTx/>
              <a:buChar char="-"/>
            </a:pPr>
            <a:r>
              <a:rPr lang="en-GB" dirty="0"/>
              <a:t>More recently we have been working with colleagues from the NENC Learning Disabilities Network and have taken a collaborative approach to managing transition for epilepsy patients from paediatric healthcare services to adults services – In May we collaboratively delivered a face to face education and sharing session focussing on healthcare transition for epilepsy patients </a:t>
            </a:r>
          </a:p>
          <a:p>
            <a:endParaRPr lang="en-GB" dirty="0"/>
          </a:p>
          <a:p>
            <a:r>
              <a:rPr lang="en-GB" dirty="0"/>
              <a:t>The National Paediatric Epilepsy Bundle was released in October 23 and we are undertaking localised service improvement with the acute services in line with the bundle requirements. </a:t>
            </a:r>
          </a:p>
          <a:p>
            <a:endParaRPr lang="en-GB" dirty="0"/>
          </a:p>
          <a:p>
            <a:r>
              <a:rPr lang="en-GB" dirty="0"/>
              <a:t>Dr Kumar is our NENC Clinical Lead for Paediatric Epilepsy </a:t>
            </a:r>
          </a:p>
          <a:p>
            <a:r>
              <a:rPr lang="en-GB" dirty="0"/>
              <a:t>Dr Jayachandran is the Chair for the PENNEC – Paed Epilepsy Network North East and North Cumbria</a:t>
            </a:r>
          </a:p>
          <a:p>
            <a:r>
              <a:rPr lang="en-GB" dirty="0"/>
              <a:t>Sophie Gilmour </a:t>
            </a:r>
            <a:r>
              <a:rPr lang="en-GB" dirty="0" err="1"/>
              <a:t>Ivens</a:t>
            </a:r>
            <a:r>
              <a:rPr lang="en-GB" dirty="0"/>
              <a:t> – is our Regional Strategic Paediatric ESN Lead</a:t>
            </a:r>
          </a:p>
          <a:p>
            <a:endParaRPr lang="en-GB" dirty="0"/>
          </a:p>
          <a:p>
            <a:r>
              <a:rPr lang="en-GB" dirty="0"/>
              <a:t>Dr Kumar, Sophie, Emma and I are joined by Sarah Bennison AND DR AMANDA BOARDMAN for this session all of whom who will be available in the chat to support with responding to questions from participants during the session and as part of the questions session at the end. We are also lucky to be joined by Leah Norton from Epilepsy Action also who will say a few words about their available resources also be available as part of the chat.</a:t>
            </a:r>
          </a:p>
          <a:p>
            <a:endParaRPr lang="en-GB" dirty="0"/>
          </a:p>
          <a:p>
            <a:r>
              <a:rPr lang="en-GB" dirty="0"/>
              <a:t>I will hand now to Amanda Boardman to say a few words of introduction </a:t>
            </a:r>
          </a:p>
          <a:p>
            <a:endParaRPr lang="en-GB" dirty="0"/>
          </a:p>
          <a:p>
            <a:r>
              <a:rPr lang="en-GB" dirty="0"/>
              <a:t>Thanks, over to you Dr Boardman</a:t>
            </a:r>
          </a:p>
          <a:p>
            <a:endParaRPr lang="en-GB" dirty="0"/>
          </a:p>
          <a:p>
            <a:r>
              <a:rPr lang="en-GB" dirty="0"/>
              <a:t>NEXT Slide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9AEC9C1-5725-41B6-A1F1-88A7E1AD10A4}" type="slidenum">
              <a:rPr lang="en-GB" smtClean="0"/>
              <a:t>8</a:t>
            </a:fld>
            <a:endParaRPr lang="en-GB"/>
          </a:p>
        </p:txBody>
      </p:sp>
    </p:spTree>
    <p:extLst>
      <p:ext uri="{BB962C8B-B14F-4D97-AF65-F5344CB8AC3E}">
        <p14:creationId xmlns:p14="http://schemas.microsoft.com/office/powerpoint/2010/main" val="190953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think about the UK population as a whole, approximately 1 in 100 people has epilepsy; and 1 in 200 school-aged children have a diagnosis of epilepsy.</a:t>
            </a:r>
          </a:p>
          <a:p>
            <a:r>
              <a:rPr lang="en-GB" dirty="0"/>
              <a:t>And I’ve put ‘The Epilepsies’ in brackets because of the diversity of types and causes, and the fact that we need to remember that it’s not a single condition.</a:t>
            </a:r>
          </a:p>
        </p:txBody>
      </p:sp>
      <p:sp>
        <p:nvSpPr>
          <p:cNvPr id="4" name="Slide Number Placeholder 3"/>
          <p:cNvSpPr>
            <a:spLocks noGrp="1"/>
          </p:cNvSpPr>
          <p:nvPr>
            <p:ph type="sldNum" sz="quarter" idx="5"/>
          </p:nvPr>
        </p:nvSpPr>
        <p:spPr/>
        <p:txBody>
          <a:bodyPr/>
          <a:lstStyle/>
          <a:p>
            <a:fld id="{7D770308-BD97-4898-95C6-46DF34BD5ABF}" type="slidenum">
              <a:rPr lang="en-GB" smtClean="0"/>
              <a:t>15</a:t>
            </a:fld>
            <a:endParaRPr lang="en-GB"/>
          </a:p>
        </p:txBody>
      </p:sp>
    </p:spTree>
    <p:extLst>
      <p:ext uri="{BB962C8B-B14F-4D97-AF65-F5344CB8AC3E}">
        <p14:creationId xmlns:p14="http://schemas.microsoft.com/office/powerpoint/2010/main" val="34631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an overview of how we think about epilepsy: the causes, the different ways we classify seizures and the potential comorbidities that are associated with epilepsy; and I’m going to expand upon these in the next few slides.</a:t>
            </a:r>
          </a:p>
        </p:txBody>
      </p:sp>
      <p:sp>
        <p:nvSpPr>
          <p:cNvPr id="4" name="Slide Number Placeholder 3"/>
          <p:cNvSpPr>
            <a:spLocks noGrp="1"/>
          </p:cNvSpPr>
          <p:nvPr>
            <p:ph type="sldNum" sz="quarter" idx="10"/>
          </p:nvPr>
        </p:nvSpPr>
        <p:spPr/>
        <p:txBody>
          <a:bodyPr/>
          <a:lstStyle/>
          <a:p>
            <a:pPr defTabSz="966246">
              <a:defRPr/>
            </a:pPr>
            <a:fld id="{05057953-8CF2-1D4D-B553-35D30EFE37F3}" type="slidenum">
              <a:rPr lang="en-US">
                <a:solidFill>
                  <a:prstClr val="black"/>
                </a:solidFill>
                <a:latin typeface="Aptos" panose="02110004020202020204"/>
              </a:rPr>
              <a:pPr defTabSz="966246">
                <a:defRPr/>
              </a:pPr>
              <a:t>16</a:t>
            </a:fld>
            <a:endParaRPr lang="en-US">
              <a:solidFill>
                <a:prstClr val="black"/>
              </a:solidFill>
              <a:latin typeface="Aptos" panose="02110004020202020204"/>
            </a:endParaRPr>
          </a:p>
        </p:txBody>
      </p:sp>
    </p:spTree>
    <p:extLst>
      <p:ext uri="{BB962C8B-B14F-4D97-AF65-F5344CB8AC3E}">
        <p14:creationId xmlns:p14="http://schemas.microsoft.com/office/powerpoint/2010/main" val="230288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Anything that alters the structure of the brain, whether it is developmental or acquired, can give rise to seizures.</a:t>
            </a:r>
          </a:p>
          <a:p>
            <a:r>
              <a:rPr lang="en-GB" dirty="0"/>
              <a:t>We know that some epilepsy syndromes are caused by mutations in a single gene: Mutations in SCN1A and SCN1B cause Dravet Syndrome and Genetic Epilepsy with Febrile Seizures Plus; and mutations in PCDH19 are associated with epilepsy, predominantly in girls who can have multiple seizure types, there can be associated intellectual disability, psychiatric comorbidities and some of these girls will have ictal apnoea.</a:t>
            </a:r>
          </a:p>
          <a:p>
            <a:r>
              <a:rPr lang="en-GB" dirty="0"/>
              <a:t>Whereas the Genetic generalised epilepsies like Childhood absence epilepsy, juvenile absence epilepsy, juvenile myoclonic epilepsy and epilepsy with generalised tonic </a:t>
            </a:r>
            <a:r>
              <a:rPr lang="en-GB" dirty="0" err="1"/>
              <a:t>clonic</a:t>
            </a:r>
            <a:r>
              <a:rPr lang="en-GB" dirty="0"/>
              <a:t> seizures alone, are thought to have a polygenic basis, and there is ongoing research that suggests that single genes could be implicated in some of the GGEs, such as SLC2A1, which causes GLUT1 transporter deficiency but may also have a role to play in Juvenile absence epilepsy.</a:t>
            </a:r>
          </a:p>
          <a:p>
            <a:r>
              <a:rPr lang="en-GB" dirty="0"/>
              <a:t>Infection is probably the leading cause of epilepsy worldwide and is the most common cause in the developing world, where infections like malaria and TB are more common.</a:t>
            </a:r>
          </a:p>
          <a:p>
            <a:r>
              <a:rPr lang="en-GB" dirty="0"/>
              <a:t>GLUT1 is an inborn error of metabolism which causes epilepsy and seizures are also caused by acquired metabolic issues such as hypo or hyperglycaemia.</a:t>
            </a:r>
          </a:p>
          <a:p>
            <a:r>
              <a:rPr lang="en-GB" b="0" i="0" dirty="0">
                <a:solidFill>
                  <a:srgbClr val="000000"/>
                </a:solidFill>
                <a:effectLst/>
                <a:latin typeface="Montserrat" panose="00000500000000000000" pitchFamily="2" charset="0"/>
              </a:rPr>
              <a:t>Autoimmune epilepsy is caused by a change in the body’s immune function, and this can be due to Autoimmune encephalitis, or another autoimmune condition such as Lupus or Crohn’s disease.</a:t>
            </a:r>
          </a:p>
          <a:p>
            <a:pPr defTabSz="966246">
              <a:defRPr/>
            </a:pPr>
            <a:r>
              <a:rPr lang="en-GB" b="0" i="0" dirty="0">
                <a:solidFill>
                  <a:srgbClr val="000000"/>
                </a:solidFill>
                <a:effectLst/>
                <a:latin typeface="Montserrat" panose="00000500000000000000" pitchFamily="2" charset="0"/>
              </a:rPr>
              <a:t>There are neurodegenerative conditions like Batten Disease which is an umbrella term for </a:t>
            </a:r>
            <a:r>
              <a:rPr lang="en-GB" b="0" i="0" dirty="0">
                <a:solidFill>
                  <a:srgbClr val="494949"/>
                </a:solidFill>
                <a:effectLst/>
                <a:latin typeface="Open Sans" panose="020B0606030504020204" pitchFamily="34" charset="0"/>
              </a:rPr>
              <a:t>several different genetic, life-limiting diseases that share similar features</a:t>
            </a:r>
            <a:r>
              <a:rPr lang="en-GB" b="0" i="0" dirty="0">
                <a:solidFill>
                  <a:srgbClr val="000000"/>
                </a:solidFill>
                <a:effectLst/>
                <a:latin typeface="Montserrat" panose="00000500000000000000" pitchFamily="2" charset="0"/>
              </a:rPr>
              <a:t>; and Alpers-</a:t>
            </a:r>
            <a:r>
              <a:rPr lang="en-GB" b="0" i="0" dirty="0" err="1">
                <a:solidFill>
                  <a:srgbClr val="000000"/>
                </a:solidFill>
                <a:effectLst/>
                <a:latin typeface="Montserrat" panose="00000500000000000000" pitchFamily="2" charset="0"/>
              </a:rPr>
              <a:t>Huttenlocher</a:t>
            </a:r>
            <a:r>
              <a:rPr lang="en-GB" b="0" i="0" dirty="0">
                <a:solidFill>
                  <a:srgbClr val="000000"/>
                </a:solidFill>
                <a:effectLst/>
                <a:latin typeface="Montserrat" panose="00000500000000000000" pitchFamily="2" charset="0"/>
              </a:rPr>
              <a:t> Syndrome which is caused by mutations in the POLG gene, which have epilepsy as part of them; and epilepsies where no cause can be found, fall into the ‘Unknown’ category.</a:t>
            </a:r>
            <a:endParaRPr lang="en-GB" b="1"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D770308-BD97-4898-95C6-46DF34BD5ABF}" type="slidenum">
              <a:rPr lang="en-GB" smtClean="0"/>
              <a:t>17</a:t>
            </a:fld>
            <a:endParaRPr lang="en-GB"/>
          </a:p>
        </p:txBody>
      </p:sp>
    </p:spTree>
    <p:extLst>
      <p:ext uri="{BB962C8B-B14F-4D97-AF65-F5344CB8AC3E}">
        <p14:creationId xmlns:p14="http://schemas.microsoft.com/office/powerpoint/2010/main" val="764562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519" y="320040"/>
            <a:ext cx="8152130" cy="701720"/>
          </a:xfrm>
        </p:spPr>
        <p:txBody>
          <a:bodyPr>
            <a:noAutofit/>
          </a:bodyPr>
          <a:lstStyle>
            <a:lvl1pPr>
              <a:defRPr sz="2700" b="0"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7520" y="1249681"/>
            <a:ext cx="8152130" cy="312229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0C7DC0C5-EB05-EF72-EDE5-702CDFAE8B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8C366BED-A421-586F-446C-3A228D1D2961}"/>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258436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D4C2B1-8A42-B7D3-075C-0421C6D86BC0}"/>
              </a:ext>
            </a:extLst>
          </p:cNvPr>
          <p:cNvSpPr/>
          <p:nvPr userDrawn="1"/>
        </p:nvSpPr>
        <p:spPr>
          <a:xfrm>
            <a:off x="0" y="0"/>
            <a:ext cx="9143404"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8" name="Group 7">
            <a:extLst>
              <a:ext uri="{FF2B5EF4-FFF2-40B4-BE49-F238E27FC236}">
                <a16:creationId xmlns:a16="http://schemas.microsoft.com/office/drawing/2014/main" id="{F26B2E88-5EA2-C661-3676-209EB4367081}"/>
              </a:ext>
            </a:extLst>
          </p:cNvPr>
          <p:cNvGrpSpPr/>
          <p:nvPr userDrawn="1"/>
        </p:nvGrpSpPr>
        <p:grpSpPr>
          <a:xfrm>
            <a:off x="597" y="0"/>
            <a:ext cx="1034951" cy="916217"/>
            <a:chOff x="0" y="0"/>
            <a:chExt cx="1184570" cy="1048670"/>
          </a:xfrm>
        </p:grpSpPr>
        <p:sp>
          <p:nvSpPr>
            <p:cNvPr id="9" name="Freeform 8">
              <a:extLst>
                <a:ext uri="{FF2B5EF4-FFF2-40B4-BE49-F238E27FC236}">
                  <a16:creationId xmlns:a16="http://schemas.microsoft.com/office/drawing/2014/main" id="{56E39494-B147-D5A4-8AAC-92F212EC658D}"/>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F1C400"/>
            </a:solidFill>
          </p:spPr>
          <p:txBody>
            <a:bodyPr/>
            <a:lstStyle/>
            <a:p>
              <a:endParaRPr lang="en-GB" sz="600"/>
            </a:p>
          </p:txBody>
        </p:sp>
        <p:sp>
          <p:nvSpPr>
            <p:cNvPr id="11" name="TextBox 10">
              <a:extLst>
                <a:ext uri="{FF2B5EF4-FFF2-40B4-BE49-F238E27FC236}">
                  <a16:creationId xmlns:a16="http://schemas.microsoft.com/office/drawing/2014/main" id="{45C5D459-263E-2EDA-DBFA-4035963C72FA}"/>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sp>
        <p:nvSpPr>
          <p:cNvPr id="25" name="Freeform 24">
            <a:extLst>
              <a:ext uri="{FF2B5EF4-FFF2-40B4-BE49-F238E27FC236}">
                <a16:creationId xmlns:a16="http://schemas.microsoft.com/office/drawing/2014/main" id="{445C69F4-A09F-7924-48D9-818A308B251E}"/>
              </a:ext>
            </a:extLst>
          </p:cNvPr>
          <p:cNvSpPr/>
          <p:nvPr/>
        </p:nvSpPr>
        <p:spPr>
          <a:xfrm>
            <a:off x="723524" y="1931774"/>
            <a:ext cx="6150411" cy="927489"/>
          </a:xfrm>
          <a:custGeom>
            <a:avLst/>
            <a:gdLst/>
            <a:ahLst/>
            <a:cxnLst/>
            <a:rect l="l" t="t" r="r" b="b"/>
            <a:pathLst>
              <a:path w="11456205" h="1727609">
                <a:moveTo>
                  <a:pt x="0" y="0"/>
                </a:moveTo>
                <a:lnTo>
                  <a:pt x="11456205" y="0"/>
                </a:lnTo>
                <a:lnTo>
                  <a:pt x="11456205" y="1727609"/>
                </a:lnTo>
                <a:lnTo>
                  <a:pt x="0" y="1727609"/>
                </a:lnTo>
                <a:close/>
              </a:path>
            </a:pathLst>
          </a:custGeom>
          <a:solidFill>
            <a:srgbClr val="000000">
              <a:alpha val="0"/>
            </a:srgbClr>
          </a:solidFill>
        </p:spPr>
        <p:txBody>
          <a:bodyPr/>
          <a:lstStyle/>
          <a:p>
            <a:endParaRPr lang="en-GB" sz="600"/>
          </a:p>
        </p:txBody>
      </p:sp>
      <p:sp>
        <p:nvSpPr>
          <p:cNvPr id="28" name="Freeform 27">
            <a:extLst>
              <a:ext uri="{FF2B5EF4-FFF2-40B4-BE49-F238E27FC236}">
                <a16:creationId xmlns:a16="http://schemas.microsoft.com/office/drawing/2014/main" id="{A06DCEAB-A845-2ED5-CC7D-48295B744647}"/>
              </a:ext>
            </a:extLst>
          </p:cNvPr>
          <p:cNvSpPr/>
          <p:nvPr/>
        </p:nvSpPr>
        <p:spPr>
          <a:xfrm>
            <a:off x="2696373" y="2785680"/>
            <a:ext cx="3351731" cy="827239"/>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endParaRPr lang="en-GB" sz="600"/>
          </a:p>
        </p:txBody>
      </p:sp>
      <p:grpSp>
        <p:nvGrpSpPr>
          <p:cNvPr id="30" name="Group 29">
            <a:extLst>
              <a:ext uri="{FF2B5EF4-FFF2-40B4-BE49-F238E27FC236}">
                <a16:creationId xmlns:a16="http://schemas.microsoft.com/office/drawing/2014/main" id="{C8ABBB42-B3D4-E14E-B8B5-6365E7B497C6}"/>
              </a:ext>
            </a:extLst>
          </p:cNvPr>
          <p:cNvGrpSpPr/>
          <p:nvPr userDrawn="1"/>
        </p:nvGrpSpPr>
        <p:grpSpPr>
          <a:xfrm>
            <a:off x="5572327" y="4433362"/>
            <a:ext cx="3572270" cy="710138"/>
            <a:chOff x="0" y="0"/>
            <a:chExt cx="4202611" cy="812800"/>
          </a:xfrm>
        </p:grpSpPr>
        <p:sp>
          <p:nvSpPr>
            <p:cNvPr id="31" name="Freeform 30">
              <a:extLst>
                <a:ext uri="{FF2B5EF4-FFF2-40B4-BE49-F238E27FC236}">
                  <a16:creationId xmlns:a16="http://schemas.microsoft.com/office/drawing/2014/main" id="{B1689A29-F138-CA0E-F821-2D7369693AF2}"/>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A05EB5"/>
            </a:solidFill>
          </p:spPr>
          <p:txBody>
            <a:bodyPr/>
            <a:lstStyle/>
            <a:p>
              <a:endParaRPr lang="en-GB" sz="600"/>
            </a:p>
          </p:txBody>
        </p:sp>
        <p:sp>
          <p:nvSpPr>
            <p:cNvPr id="32" name="TextBox 31">
              <a:extLst>
                <a:ext uri="{FF2B5EF4-FFF2-40B4-BE49-F238E27FC236}">
                  <a16:creationId xmlns:a16="http://schemas.microsoft.com/office/drawing/2014/main" id="{D880DECF-7B5F-5F9F-E840-64FDA2573AAB}"/>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33" name="Group 32">
            <a:extLst>
              <a:ext uri="{FF2B5EF4-FFF2-40B4-BE49-F238E27FC236}">
                <a16:creationId xmlns:a16="http://schemas.microsoft.com/office/drawing/2014/main" id="{6A7B3CBA-9963-7931-F3D4-B8F94F1A1378}"/>
              </a:ext>
            </a:extLst>
          </p:cNvPr>
          <p:cNvGrpSpPr/>
          <p:nvPr userDrawn="1"/>
        </p:nvGrpSpPr>
        <p:grpSpPr>
          <a:xfrm>
            <a:off x="7642642" y="3723223"/>
            <a:ext cx="1501955" cy="905927"/>
            <a:chOff x="0" y="0"/>
            <a:chExt cx="1929467" cy="1036893"/>
          </a:xfrm>
        </p:grpSpPr>
        <p:sp>
          <p:nvSpPr>
            <p:cNvPr id="34" name="Freeform 33">
              <a:extLst>
                <a:ext uri="{FF2B5EF4-FFF2-40B4-BE49-F238E27FC236}">
                  <a16:creationId xmlns:a16="http://schemas.microsoft.com/office/drawing/2014/main" id="{5DB13C70-CB2D-E213-E824-ACBCBAEE0343}"/>
                </a:ext>
              </a:extLst>
            </p:cNvPr>
            <p:cNvSpPr/>
            <p:nvPr/>
          </p:nvSpPr>
          <p:spPr>
            <a:xfrm>
              <a:off x="0" y="0"/>
              <a:ext cx="1929467" cy="1036893"/>
            </a:xfrm>
            <a:custGeom>
              <a:avLst/>
              <a:gdLst/>
              <a:ahLst/>
              <a:cxnLst/>
              <a:rect l="l" t="t" r="r" b="b"/>
              <a:pathLst>
                <a:path w="1929467" h="1036893">
                  <a:moveTo>
                    <a:pt x="0" y="0"/>
                  </a:moveTo>
                  <a:lnTo>
                    <a:pt x="1929467" y="0"/>
                  </a:lnTo>
                  <a:lnTo>
                    <a:pt x="1929467" y="1036893"/>
                  </a:lnTo>
                  <a:lnTo>
                    <a:pt x="0" y="1036893"/>
                  </a:lnTo>
                  <a:close/>
                </a:path>
              </a:pathLst>
            </a:custGeom>
            <a:solidFill>
              <a:srgbClr val="A05EB5"/>
            </a:solidFill>
          </p:spPr>
          <p:txBody>
            <a:bodyPr/>
            <a:lstStyle/>
            <a:p>
              <a:endParaRPr lang="en-GB" sz="600"/>
            </a:p>
          </p:txBody>
        </p:sp>
        <p:sp>
          <p:nvSpPr>
            <p:cNvPr id="35" name="TextBox 34">
              <a:extLst>
                <a:ext uri="{FF2B5EF4-FFF2-40B4-BE49-F238E27FC236}">
                  <a16:creationId xmlns:a16="http://schemas.microsoft.com/office/drawing/2014/main" id="{30269E23-B4E0-35F9-6E30-F64E25371AFC}"/>
                </a:ext>
              </a:extLst>
            </p:cNvPr>
            <p:cNvSpPr txBox="1"/>
            <p:nvPr/>
          </p:nvSpPr>
          <p:spPr>
            <a:xfrm>
              <a:off x="0" y="-28575"/>
              <a:ext cx="1929467" cy="1065468"/>
            </a:xfrm>
            <a:prstGeom prst="rect">
              <a:avLst/>
            </a:prstGeom>
          </p:spPr>
          <p:txBody>
            <a:bodyPr lIns="15586" tIns="15586" rIns="15586" bIns="15586" rtlCol="0" anchor="ctr"/>
            <a:lstStyle/>
            <a:p>
              <a:pPr algn="ctr">
                <a:lnSpc>
                  <a:spcPts val="612"/>
                </a:lnSpc>
              </a:pPr>
              <a:endParaRPr sz="600"/>
            </a:p>
          </p:txBody>
        </p:sp>
      </p:grpSp>
      <p:grpSp>
        <p:nvGrpSpPr>
          <p:cNvPr id="36" name="Group 35">
            <a:extLst>
              <a:ext uri="{FF2B5EF4-FFF2-40B4-BE49-F238E27FC236}">
                <a16:creationId xmlns:a16="http://schemas.microsoft.com/office/drawing/2014/main" id="{86A5B107-4D03-CD36-EEA3-9A006C4FB284}"/>
              </a:ext>
            </a:extLst>
          </p:cNvPr>
          <p:cNvGrpSpPr/>
          <p:nvPr userDrawn="1"/>
        </p:nvGrpSpPr>
        <p:grpSpPr>
          <a:xfrm>
            <a:off x="595" y="4470093"/>
            <a:ext cx="2695778" cy="673408"/>
            <a:chOff x="0" y="0"/>
            <a:chExt cx="3085493" cy="770758"/>
          </a:xfrm>
        </p:grpSpPr>
        <p:sp>
          <p:nvSpPr>
            <p:cNvPr id="37" name="Freeform 36">
              <a:extLst>
                <a:ext uri="{FF2B5EF4-FFF2-40B4-BE49-F238E27FC236}">
                  <a16:creationId xmlns:a16="http://schemas.microsoft.com/office/drawing/2014/main" id="{EE511D6D-69F1-26EE-7E69-D5C299D29139}"/>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509E2F"/>
            </a:solidFill>
          </p:spPr>
          <p:txBody>
            <a:bodyPr/>
            <a:lstStyle/>
            <a:p>
              <a:endParaRPr lang="en-GB" sz="600"/>
            </a:p>
          </p:txBody>
        </p:sp>
        <p:sp>
          <p:nvSpPr>
            <p:cNvPr id="38" name="TextBox 37">
              <a:extLst>
                <a:ext uri="{FF2B5EF4-FFF2-40B4-BE49-F238E27FC236}">
                  <a16:creationId xmlns:a16="http://schemas.microsoft.com/office/drawing/2014/main" id="{8151B7CA-37B6-98AD-DDE2-DCDC51192107}"/>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pic>
        <p:nvPicPr>
          <p:cNvPr id="4" name="Picture 3" descr="A pink text on a black background&#10;&#10;Description automatically generated">
            <a:extLst>
              <a:ext uri="{FF2B5EF4-FFF2-40B4-BE49-F238E27FC236}">
                <a16:creationId xmlns:a16="http://schemas.microsoft.com/office/drawing/2014/main" id="{2DB3704F-5BC8-B9A8-FAB9-4EC83C4C996B}"/>
              </a:ext>
            </a:extLst>
          </p:cNvPr>
          <p:cNvPicPr>
            <a:picLocks noChangeAspect="1"/>
          </p:cNvPicPr>
          <p:nvPr userDrawn="1"/>
        </p:nvPicPr>
        <p:blipFill>
          <a:blip r:embed="rId2"/>
          <a:stretch>
            <a:fillRect/>
          </a:stretch>
        </p:blipFill>
        <p:spPr>
          <a:xfrm>
            <a:off x="6172795" y="521655"/>
            <a:ext cx="2544650" cy="760383"/>
          </a:xfrm>
          <a:prstGeom prst="rect">
            <a:avLst/>
          </a:prstGeom>
        </p:spPr>
      </p:pic>
      <p:sp>
        <p:nvSpPr>
          <p:cNvPr id="5" name="Title 1">
            <a:extLst>
              <a:ext uri="{FF2B5EF4-FFF2-40B4-BE49-F238E27FC236}">
                <a16:creationId xmlns:a16="http://schemas.microsoft.com/office/drawing/2014/main" id="{A4B6DDA1-811B-9548-9839-715BAE30932A}"/>
              </a:ext>
            </a:extLst>
          </p:cNvPr>
          <p:cNvSpPr>
            <a:spLocks noGrp="1"/>
          </p:cNvSpPr>
          <p:nvPr>
            <p:ph type="title" hasCustomPrompt="1"/>
          </p:nvPr>
        </p:nvSpPr>
        <p:spPr>
          <a:xfrm>
            <a:off x="632463" y="1569690"/>
            <a:ext cx="8068256" cy="728223"/>
          </a:xfrm>
          <a:prstGeom prst="rect">
            <a:avLst/>
          </a:prstGeom>
        </p:spPr>
        <p:txBody>
          <a:bodyPr lIns="0" tIns="0" rIns="0" bIns="0"/>
          <a:lstStyle>
            <a:lvl1pPr>
              <a:defRPr sz="4125" b="1" i="0">
                <a:latin typeface="Helvetica Now Display XBold" panose="020B0504030202020204" pitchFamily="34" charset="77"/>
              </a:defRPr>
            </a:lvl1pPr>
          </a:lstStyle>
          <a:p>
            <a:r>
              <a:rPr lang="en-GB" err="1"/>
              <a:t>CLicK</a:t>
            </a:r>
            <a:r>
              <a:rPr lang="en-GB"/>
              <a:t> </a:t>
            </a:r>
            <a:r>
              <a:rPr lang="en-GB" err="1"/>
              <a:t>tO</a:t>
            </a:r>
            <a:r>
              <a:rPr lang="en-GB"/>
              <a:t> edit Master title style</a:t>
            </a:r>
            <a:endParaRPr lang="en-US"/>
          </a:p>
        </p:txBody>
      </p:sp>
    </p:spTree>
    <p:extLst>
      <p:ext uri="{BB962C8B-B14F-4D97-AF65-F5344CB8AC3E}">
        <p14:creationId xmlns:p14="http://schemas.microsoft.com/office/powerpoint/2010/main" val="329425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D4C2B1-8A42-B7D3-075C-0421C6D86BC0}"/>
              </a:ext>
            </a:extLst>
          </p:cNvPr>
          <p:cNvSpPr/>
          <p:nvPr userDrawn="1"/>
        </p:nvSpPr>
        <p:spPr>
          <a:xfrm>
            <a:off x="0" y="0"/>
            <a:ext cx="9143404"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8" name="Group 7">
            <a:extLst>
              <a:ext uri="{FF2B5EF4-FFF2-40B4-BE49-F238E27FC236}">
                <a16:creationId xmlns:a16="http://schemas.microsoft.com/office/drawing/2014/main" id="{F26B2E88-5EA2-C661-3676-209EB4367081}"/>
              </a:ext>
            </a:extLst>
          </p:cNvPr>
          <p:cNvGrpSpPr/>
          <p:nvPr userDrawn="1"/>
        </p:nvGrpSpPr>
        <p:grpSpPr>
          <a:xfrm>
            <a:off x="597" y="0"/>
            <a:ext cx="1034951" cy="916217"/>
            <a:chOff x="0" y="0"/>
            <a:chExt cx="1184570" cy="1048670"/>
          </a:xfrm>
        </p:grpSpPr>
        <p:sp>
          <p:nvSpPr>
            <p:cNvPr id="9" name="Freeform 8">
              <a:extLst>
                <a:ext uri="{FF2B5EF4-FFF2-40B4-BE49-F238E27FC236}">
                  <a16:creationId xmlns:a16="http://schemas.microsoft.com/office/drawing/2014/main" id="{56E39494-B147-D5A4-8AAC-92F212EC658D}"/>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F1C400"/>
            </a:solidFill>
          </p:spPr>
          <p:txBody>
            <a:bodyPr/>
            <a:lstStyle/>
            <a:p>
              <a:endParaRPr lang="en-GB" sz="600"/>
            </a:p>
          </p:txBody>
        </p:sp>
        <p:sp>
          <p:nvSpPr>
            <p:cNvPr id="11" name="TextBox 10">
              <a:extLst>
                <a:ext uri="{FF2B5EF4-FFF2-40B4-BE49-F238E27FC236}">
                  <a16:creationId xmlns:a16="http://schemas.microsoft.com/office/drawing/2014/main" id="{45C5D459-263E-2EDA-DBFA-4035963C72FA}"/>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sp>
        <p:nvSpPr>
          <p:cNvPr id="25" name="Freeform 24">
            <a:extLst>
              <a:ext uri="{FF2B5EF4-FFF2-40B4-BE49-F238E27FC236}">
                <a16:creationId xmlns:a16="http://schemas.microsoft.com/office/drawing/2014/main" id="{445C69F4-A09F-7924-48D9-818A308B251E}"/>
              </a:ext>
            </a:extLst>
          </p:cNvPr>
          <p:cNvSpPr/>
          <p:nvPr/>
        </p:nvSpPr>
        <p:spPr>
          <a:xfrm>
            <a:off x="723524" y="1931774"/>
            <a:ext cx="6150411" cy="927489"/>
          </a:xfrm>
          <a:custGeom>
            <a:avLst/>
            <a:gdLst/>
            <a:ahLst/>
            <a:cxnLst/>
            <a:rect l="l" t="t" r="r" b="b"/>
            <a:pathLst>
              <a:path w="11456205" h="1727609">
                <a:moveTo>
                  <a:pt x="0" y="0"/>
                </a:moveTo>
                <a:lnTo>
                  <a:pt x="11456205" y="0"/>
                </a:lnTo>
                <a:lnTo>
                  <a:pt x="11456205" y="1727609"/>
                </a:lnTo>
                <a:lnTo>
                  <a:pt x="0" y="1727609"/>
                </a:lnTo>
                <a:close/>
              </a:path>
            </a:pathLst>
          </a:custGeom>
          <a:solidFill>
            <a:srgbClr val="000000">
              <a:alpha val="0"/>
            </a:srgbClr>
          </a:solidFill>
        </p:spPr>
        <p:txBody>
          <a:bodyPr/>
          <a:lstStyle/>
          <a:p>
            <a:endParaRPr lang="en-GB" sz="600"/>
          </a:p>
        </p:txBody>
      </p:sp>
      <p:sp>
        <p:nvSpPr>
          <p:cNvPr id="28" name="Freeform 27">
            <a:extLst>
              <a:ext uri="{FF2B5EF4-FFF2-40B4-BE49-F238E27FC236}">
                <a16:creationId xmlns:a16="http://schemas.microsoft.com/office/drawing/2014/main" id="{A06DCEAB-A845-2ED5-CC7D-48295B744647}"/>
              </a:ext>
            </a:extLst>
          </p:cNvPr>
          <p:cNvSpPr/>
          <p:nvPr/>
        </p:nvSpPr>
        <p:spPr>
          <a:xfrm>
            <a:off x="2696373" y="2785680"/>
            <a:ext cx="3351731" cy="827239"/>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endParaRPr lang="en-GB" sz="600"/>
          </a:p>
        </p:txBody>
      </p:sp>
      <p:grpSp>
        <p:nvGrpSpPr>
          <p:cNvPr id="30" name="Group 29">
            <a:extLst>
              <a:ext uri="{FF2B5EF4-FFF2-40B4-BE49-F238E27FC236}">
                <a16:creationId xmlns:a16="http://schemas.microsoft.com/office/drawing/2014/main" id="{C8ABBB42-B3D4-E14E-B8B5-6365E7B497C6}"/>
              </a:ext>
            </a:extLst>
          </p:cNvPr>
          <p:cNvGrpSpPr/>
          <p:nvPr userDrawn="1"/>
        </p:nvGrpSpPr>
        <p:grpSpPr>
          <a:xfrm>
            <a:off x="5572327" y="4433362"/>
            <a:ext cx="3572270" cy="710138"/>
            <a:chOff x="0" y="0"/>
            <a:chExt cx="4202611" cy="812800"/>
          </a:xfrm>
        </p:grpSpPr>
        <p:sp>
          <p:nvSpPr>
            <p:cNvPr id="31" name="Freeform 30">
              <a:extLst>
                <a:ext uri="{FF2B5EF4-FFF2-40B4-BE49-F238E27FC236}">
                  <a16:creationId xmlns:a16="http://schemas.microsoft.com/office/drawing/2014/main" id="{B1689A29-F138-CA0E-F821-2D7369693AF2}"/>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A05EB5"/>
            </a:solidFill>
          </p:spPr>
          <p:txBody>
            <a:bodyPr/>
            <a:lstStyle/>
            <a:p>
              <a:endParaRPr lang="en-GB" sz="600"/>
            </a:p>
          </p:txBody>
        </p:sp>
        <p:sp>
          <p:nvSpPr>
            <p:cNvPr id="32" name="TextBox 31">
              <a:extLst>
                <a:ext uri="{FF2B5EF4-FFF2-40B4-BE49-F238E27FC236}">
                  <a16:creationId xmlns:a16="http://schemas.microsoft.com/office/drawing/2014/main" id="{D880DECF-7B5F-5F9F-E840-64FDA2573AAB}"/>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33" name="Group 32">
            <a:extLst>
              <a:ext uri="{FF2B5EF4-FFF2-40B4-BE49-F238E27FC236}">
                <a16:creationId xmlns:a16="http://schemas.microsoft.com/office/drawing/2014/main" id="{6A7B3CBA-9963-7931-F3D4-B8F94F1A1378}"/>
              </a:ext>
            </a:extLst>
          </p:cNvPr>
          <p:cNvGrpSpPr/>
          <p:nvPr userDrawn="1"/>
        </p:nvGrpSpPr>
        <p:grpSpPr>
          <a:xfrm>
            <a:off x="7642642" y="3723223"/>
            <a:ext cx="1501955" cy="905927"/>
            <a:chOff x="0" y="0"/>
            <a:chExt cx="1929467" cy="1036893"/>
          </a:xfrm>
        </p:grpSpPr>
        <p:sp>
          <p:nvSpPr>
            <p:cNvPr id="34" name="Freeform 33">
              <a:extLst>
                <a:ext uri="{FF2B5EF4-FFF2-40B4-BE49-F238E27FC236}">
                  <a16:creationId xmlns:a16="http://schemas.microsoft.com/office/drawing/2014/main" id="{5DB13C70-CB2D-E213-E824-ACBCBAEE0343}"/>
                </a:ext>
              </a:extLst>
            </p:cNvPr>
            <p:cNvSpPr/>
            <p:nvPr/>
          </p:nvSpPr>
          <p:spPr>
            <a:xfrm>
              <a:off x="0" y="0"/>
              <a:ext cx="1929467" cy="1036893"/>
            </a:xfrm>
            <a:custGeom>
              <a:avLst/>
              <a:gdLst/>
              <a:ahLst/>
              <a:cxnLst/>
              <a:rect l="l" t="t" r="r" b="b"/>
              <a:pathLst>
                <a:path w="1929467" h="1036893">
                  <a:moveTo>
                    <a:pt x="0" y="0"/>
                  </a:moveTo>
                  <a:lnTo>
                    <a:pt x="1929467" y="0"/>
                  </a:lnTo>
                  <a:lnTo>
                    <a:pt x="1929467" y="1036893"/>
                  </a:lnTo>
                  <a:lnTo>
                    <a:pt x="0" y="1036893"/>
                  </a:lnTo>
                  <a:close/>
                </a:path>
              </a:pathLst>
            </a:custGeom>
            <a:solidFill>
              <a:srgbClr val="A05EB5"/>
            </a:solidFill>
          </p:spPr>
          <p:txBody>
            <a:bodyPr/>
            <a:lstStyle/>
            <a:p>
              <a:endParaRPr lang="en-GB" sz="600"/>
            </a:p>
          </p:txBody>
        </p:sp>
        <p:sp>
          <p:nvSpPr>
            <p:cNvPr id="35" name="TextBox 34">
              <a:extLst>
                <a:ext uri="{FF2B5EF4-FFF2-40B4-BE49-F238E27FC236}">
                  <a16:creationId xmlns:a16="http://schemas.microsoft.com/office/drawing/2014/main" id="{30269E23-B4E0-35F9-6E30-F64E25371AFC}"/>
                </a:ext>
              </a:extLst>
            </p:cNvPr>
            <p:cNvSpPr txBox="1"/>
            <p:nvPr/>
          </p:nvSpPr>
          <p:spPr>
            <a:xfrm>
              <a:off x="0" y="-28575"/>
              <a:ext cx="1929467" cy="1065468"/>
            </a:xfrm>
            <a:prstGeom prst="rect">
              <a:avLst/>
            </a:prstGeom>
          </p:spPr>
          <p:txBody>
            <a:bodyPr lIns="15586" tIns="15586" rIns="15586" bIns="15586" rtlCol="0" anchor="ctr"/>
            <a:lstStyle/>
            <a:p>
              <a:pPr algn="ctr">
                <a:lnSpc>
                  <a:spcPts val="612"/>
                </a:lnSpc>
              </a:pPr>
              <a:endParaRPr sz="600"/>
            </a:p>
          </p:txBody>
        </p:sp>
      </p:grpSp>
      <p:grpSp>
        <p:nvGrpSpPr>
          <p:cNvPr id="36" name="Group 35">
            <a:extLst>
              <a:ext uri="{FF2B5EF4-FFF2-40B4-BE49-F238E27FC236}">
                <a16:creationId xmlns:a16="http://schemas.microsoft.com/office/drawing/2014/main" id="{86A5B107-4D03-CD36-EEA3-9A006C4FB284}"/>
              </a:ext>
            </a:extLst>
          </p:cNvPr>
          <p:cNvGrpSpPr/>
          <p:nvPr userDrawn="1"/>
        </p:nvGrpSpPr>
        <p:grpSpPr>
          <a:xfrm>
            <a:off x="595" y="4470093"/>
            <a:ext cx="2695778" cy="673408"/>
            <a:chOff x="0" y="0"/>
            <a:chExt cx="3085493" cy="770758"/>
          </a:xfrm>
        </p:grpSpPr>
        <p:sp>
          <p:nvSpPr>
            <p:cNvPr id="37" name="Freeform 36">
              <a:extLst>
                <a:ext uri="{FF2B5EF4-FFF2-40B4-BE49-F238E27FC236}">
                  <a16:creationId xmlns:a16="http://schemas.microsoft.com/office/drawing/2014/main" id="{EE511D6D-69F1-26EE-7E69-D5C299D29139}"/>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509E2F"/>
            </a:solidFill>
          </p:spPr>
          <p:txBody>
            <a:bodyPr/>
            <a:lstStyle/>
            <a:p>
              <a:endParaRPr lang="en-GB" sz="600"/>
            </a:p>
          </p:txBody>
        </p:sp>
        <p:sp>
          <p:nvSpPr>
            <p:cNvPr id="38" name="TextBox 37">
              <a:extLst>
                <a:ext uri="{FF2B5EF4-FFF2-40B4-BE49-F238E27FC236}">
                  <a16:creationId xmlns:a16="http://schemas.microsoft.com/office/drawing/2014/main" id="{8151B7CA-37B6-98AD-DDE2-DCDC51192107}"/>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pic>
        <p:nvPicPr>
          <p:cNvPr id="4" name="Picture 3" descr="A pink text on a black background&#10;&#10;Description automatically generated">
            <a:extLst>
              <a:ext uri="{FF2B5EF4-FFF2-40B4-BE49-F238E27FC236}">
                <a16:creationId xmlns:a16="http://schemas.microsoft.com/office/drawing/2014/main" id="{2DB3704F-5BC8-B9A8-FAB9-4EC83C4C996B}"/>
              </a:ext>
            </a:extLst>
          </p:cNvPr>
          <p:cNvPicPr>
            <a:picLocks noChangeAspect="1"/>
          </p:cNvPicPr>
          <p:nvPr userDrawn="1"/>
        </p:nvPicPr>
        <p:blipFill>
          <a:blip r:embed="rId2"/>
          <a:stretch>
            <a:fillRect/>
          </a:stretch>
        </p:blipFill>
        <p:spPr>
          <a:xfrm>
            <a:off x="6172795" y="521655"/>
            <a:ext cx="2544650" cy="760383"/>
          </a:xfrm>
          <a:prstGeom prst="rect">
            <a:avLst/>
          </a:prstGeom>
        </p:spPr>
      </p:pic>
      <p:sp>
        <p:nvSpPr>
          <p:cNvPr id="5" name="Title 1">
            <a:extLst>
              <a:ext uri="{FF2B5EF4-FFF2-40B4-BE49-F238E27FC236}">
                <a16:creationId xmlns:a16="http://schemas.microsoft.com/office/drawing/2014/main" id="{A4B6DDA1-811B-9548-9839-715BAE30932A}"/>
              </a:ext>
            </a:extLst>
          </p:cNvPr>
          <p:cNvSpPr>
            <a:spLocks noGrp="1"/>
          </p:cNvSpPr>
          <p:nvPr>
            <p:ph type="title" hasCustomPrompt="1"/>
          </p:nvPr>
        </p:nvSpPr>
        <p:spPr>
          <a:xfrm>
            <a:off x="632463" y="1569690"/>
            <a:ext cx="8068256" cy="728223"/>
          </a:xfrm>
          <a:prstGeom prst="rect">
            <a:avLst/>
          </a:prstGeom>
        </p:spPr>
        <p:txBody>
          <a:bodyPr lIns="0" tIns="0" rIns="0" bIns="0"/>
          <a:lstStyle>
            <a:lvl1pPr>
              <a:defRPr sz="4125" b="1" i="0">
                <a:latin typeface="Helvetica Now Display XBold" panose="020B0504030202020204" pitchFamily="34" charset="77"/>
              </a:defRPr>
            </a:lvl1pPr>
          </a:lstStyle>
          <a:p>
            <a:r>
              <a:rPr lang="en-GB" err="1"/>
              <a:t>CLicK</a:t>
            </a:r>
            <a:r>
              <a:rPr lang="en-GB"/>
              <a:t> </a:t>
            </a:r>
            <a:r>
              <a:rPr lang="en-GB" err="1"/>
              <a:t>tO</a:t>
            </a:r>
            <a:r>
              <a:rPr lang="en-GB"/>
              <a:t> edit Master title style</a:t>
            </a:r>
            <a:endParaRPr lang="en-US"/>
          </a:p>
        </p:txBody>
      </p:sp>
    </p:spTree>
    <p:extLst>
      <p:ext uri="{BB962C8B-B14F-4D97-AF65-F5344CB8AC3E}">
        <p14:creationId xmlns:p14="http://schemas.microsoft.com/office/powerpoint/2010/main" val="133427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7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3167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E23D-588F-1A40-B45C-ECAC235F3A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8F92A2-FE00-F647-9CEA-97E7639101CA}"/>
              </a:ext>
            </a:extLst>
          </p:cNvPr>
          <p:cNvSpPr>
            <a:spLocks noGrp="1"/>
          </p:cNvSpPr>
          <p:nvPr>
            <p:ph idx="1"/>
          </p:nvPr>
        </p:nvSpPr>
        <p:spPr/>
        <p:txBody>
          <a:bodyPr/>
          <a:lstStyle>
            <a:lvl1pPr>
              <a:defRPr sz="2250" b="0" u="none">
                <a:solidFill>
                  <a:schemeClr val="tx1"/>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D6FEA824-7276-A64E-93F7-83F1D860FF11}"/>
              </a:ext>
            </a:extLst>
          </p:cNvPr>
          <p:cNvSpPr>
            <a:spLocks noGrp="1"/>
          </p:cNvSpPr>
          <p:nvPr>
            <p:ph type="sldNum" sz="quarter" idx="12"/>
          </p:nvPr>
        </p:nvSpPr>
        <p:spPr>
          <a:xfrm>
            <a:off x="8529204" y="4467187"/>
            <a:ext cx="355887" cy="505098"/>
          </a:xfrm>
          <a:prstGeom prst="rect">
            <a:avLst/>
          </a:prstGeom>
        </p:spPr>
        <p:txBody>
          <a:bodyPr/>
          <a:lstStyle/>
          <a:p>
            <a:fld id="{83B21012-D903-6441-A8B7-024A404C585B}" type="slidenum">
              <a:rPr lang="en-US" smtClean="0"/>
              <a:t>‹#›</a:t>
            </a:fld>
            <a:endParaRPr lang="en-US"/>
          </a:p>
        </p:txBody>
      </p:sp>
    </p:spTree>
    <p:extLst>
      <p:ext uri="{BB962C8B-B14F-4D97-AF65-F5344CB8AC3E}">
        <p14:creationId xmlns:p14="http://schemas.microsoft.com/office/powerpoint/2010/main" val="2111641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8818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964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05219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0446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8332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359" y="282459"/>
            <a:ext cx="8133715" cy="1521871"/>
          </a:xfrm>
        </p:spPr>
        <p:txBody>
          <a:bodyPr anchor="t">
            <a:normAutofit/>
          </a:bodyPr>
          <a:lstStyle>
            <a:lvl1pPr algn="l">
              <a:defRPr sz="30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67359" y="1852072"/>
            <a:ext cx="8133715" cy="719678"/>
          </a:xfrm>
        </p:spPr>
        <p:txBody>
          <a:bodyPr anchor="t"/>
          <a:lstStyle>
            <a:lvl1pPr marL="0" indent="0" algn="l">
              <a:buNone/>
              <a:defRPr sz="1800" b="0" i="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descr="A black background with text and green and yellow flowers&#10;&#10;Description automatically generated">
            <a:extLst>
              <a:ext uri="{FF2B5EF4-FFF2-40B4-BE49-F238E27FC236}">
                <a16:creationId xmlns:a16="http://schemas.microsoft.com/office/drawing/2014/main" id="{AE107B86-FA7E-95F1-70C8-9648538282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7" name="Subtitle 2">
            <a:extLst>
              <a:ext uri="{FF2B5EF4-FFF2-40B4-BE49-F238E27FC236}">
                <a16:creationId xmlns:a16="http://schemas.microsoft.com/office/drawing/2014/main" id="{53CE836A-ECF8-A0DE-D5AB-BC04E818B527}"/>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1434963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289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05785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91744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78398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5452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11/15/2024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95039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632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31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78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31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7840" y="286789"/>
            <a:ext cx="8131810" cy="996143"/>
          </a:xfrm>
        </p:spPr>
        <p:txBody>
          <a:bodyPr anchor="t">
            <a:norm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97840" y="1417321"/>
            <a:ext cx="8131810" cy="2918459"/>
          </a:xfrm>
        </p:spPr>
        <p:txBody>
          <a:bodyPr anchor="t"/>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4" name="Picture 3" descr="A black background with text and green and yellow flowers&#10;&#10;Description automatically generated">
            <a:extLst>
              <a:ext uri="{FF2B5EF4-FFF2-40B4-BE49-F238E27FC236}">
                <a16:creationId xmlns:a16="http://schemas.microsoft.com/office/drawing/2014/main" id="{6BAC08A7-BD70-A705-F4CD-D8F779864E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6D7993C9-C0A7-63E8-A12C-1364504D3F8D}"/>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260733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955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032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035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40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960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50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946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1" y="987575"/>
            <a:ext cx="5400600" cy="3168351"/>
          </a:xfrm>
        </p:spPr>
        <p:txBody>
          <a:bodyPr anchor="ctr" anchorCtr="0">
            <a:normAutofit/>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162830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64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343745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52" y="286143"/>
            <a:ext cx="8182427" cy="735617"/>
          </a:xfrm>
        </p:spPr>
        <p:txBody>
          <a:bodyPr anchor="t">
            <a:noAutofit/>
          </a:bodyPr>
          <a:lstStyle>
            <a:lvl1pPr>
              <a:defRPr sz="2700" b="1" i="0">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77520" y="1270159"/>
            <a:ext cx="3943350" cy="30105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270159"/>
            <a:ext cx="4094480" cy="30105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A black background with text and green and yellow flowers&#10;&#10;Description automatically generated">
            <a:extLst>
              <a:ext uri="{FF2B5EF4-FFF2-40B4-BE49-F238E27FC236}">
                <a16:creationId xmlns:a16="http://schemas.microsoft.com/office/drawing/2014/main" id="{48A1E217-1A69-E929-A090-FFB6D93076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71" r="37209" b="-6523"/>
          <a:stretch/>
        </p:blipFill>
        <p:spPr bwMode="auto">
          <a:xfrm>
            <a:off x="7999386" y="4897664"/>
            <a:ext cx="730678" cy="217151"/>
          </a:xfrm>
          <a:prstGeom prst="rect">
            <a:avLst/>
          </a:prstGeom>
          <a:ln>
            <a:noFill/>
          </a:ln>
          <a:extLst>
            <a:ext uri="{53640926-AAD7-44D8-BBD7-CCE9431645EC}">
              <a14:shadowObscured xmlns:a14="http://schemas.microsoft.com/office/drawing/2010/main"/>
            </a:ext>
          </a:extLst>
        </p:spPr>
      </p:pic>
      <p:sp>
        <p:nvSpPr>
          <p:cNvPr id="6" name="Subtitle 2">
            <a:extLst>
              <a:ext uri="{FF2B5EF4-FFF2-40B4-BE49-F238E27FC236}">
                <a16:creationId xmlns:a16="http://schemas.microsoft.com/office/drawing/2014/main" id="{A4EF147C-A9EF-030D-F731-4E0C14742399}"/>
              </a:ext>
            </a:extLst>
          </p:cNvPr>
          <p:cNvSpPr txBox="1">
            <a:spLocks/>
          </p:cNvSpPr>
          <p:nvPr userDrawn="1"/>
        </p:nvSpPr>
        <p:spPr>
          <a:xfrm>
            <a:off x="385656" y="4902817"/>
            <a:ext cx="2112447" cy="217151"/>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600" b="1" dirty="0">
                <a:solidFill>
                  <a:srgbClr val="FFD444"/>
                </a:solidFill>
              </a:rPr>
              <a:t>Child Health and Wellbeing Network</a:t>
            </a:r>
            <a:endParaRPr lang="en-US" sz="600" b="1" dirty="0">
              <a:solidFill>
                <a:srgbClr val="FFD444"/>
              </a:solidFill>
            </a:endParaRPr>
          </a:p>
        </p:txBody>
      </p:sp>
    </p:spTree>
    <p:extLst>
      <p:ext uri="{BB962C8B-B14F-4D97-AF65-F5344CB8AC3E}">
        <p14:creationId xmlns:p14="http://schemas.microsoft.com/office/powerpoint/2010/main" val="4118220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1753487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292039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349013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1961884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1303493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4320099"/>
            <a:ext cx="2195736" cy="823401"/>
          </a:xfrm>
          <a:prstGeom prst="rect">
            <a:avLst/>
          </a:prstGeom>
        </p:spPr>
      </p:pic>
      <p:sp>
        <p:nvSpPr>
          <p:cNvPr id="2" name="Title 1"/>
          <p:cNvSpPr>
            <a:spLocks noGrp="1"/>
          </p:cNvSpPr>
          <p:nvPr>
            <p:ph type="title"/>
          </p:nvPr>
        </p:nvSpPr>
        <p:spPr>
          <a:xfrm>
            <a:off x="285750" y="195264"/>
            <a:ext cx="8607425" cy="740737"/>
          </a:xfrm>
        </p:spPr>
        <p:txBody>
          <a:bodyPr/>
          <a:lstStyle/>
          <a:p>
            <a:r>
              <a:rPr lang="en-US"/>
              <a:t>Click to edit Master title style</a:t>
            </a:r>
            <a:endParaRPr lang="en-GB"/>
          </a:p>
        </p:txBody>
      </p:sp>
      <p:sp>
        <p:nvSpPr>
          <p:cNvPr id="3" name="Text Placeholder 2"/>
          <p:cNvSpPr>
            <a:spLocks noGrp="1"/>
          </p:cNvSpPr>
          <p:nvPr>
            <p:ph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64500" y="4320000"/>
            <a:ext cx="4507901" cy="823500"/>
          </a:xfrm>
          <a:prstGeom prst="rect">
            <a:avLst/>
          </a:prstGeom>
        </p:spPr>
      </p:pic>
    </p:spTree>
    <p:extLst>
      <p:ext uri="{BB962C8B-B14F-4D97-AF65-F5344CB8AC3E}">
        <p14:creationId xmlns:p14="http://schemas.microsoft.com/office/powerpoint/2010/main" val="74610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042988" y="723835"/>
            <a:ext cx="7058025" cy="407756"/>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042988" y="1203325"/>
            <a:ext cx="7058025" cy="3600673"/>
          </a:xfrm>
        </p:spPr>
        <p:txBody>
          <a:bodyPr/>
          <a:lstStyle>
            <a:lvl2pPr>
              <a:defRPr>
                <a:solidFill>
                  <a:schemeClr val="tx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292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F61EB-C190-BD12-B716-45F9365B14AE}"/>
              </a:ext>
            </a:extLst>
          </p:cNvPr>
          <p:cNvSpPr/>
          <p:nvPr userDrawn="1"/>
        </p:nvSpPr>
        <p:spPr>
          <a:xfrm>
            <a:off x="0" y="2262"/>
            <a:ext cx="9143404" cy="5143500"/>
          </a:xfrm>
          <a:prstGeom prst="rect">
            <a:avLst/>
          </a:prstGeom>
          <a:solidFill>
            <a:srgbClr val="E50E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3" name="Group 2">
            <a:extLst>
              <a:ext uri="{FF2B5EF4-FFF2-40B4-BE49-F238E27FC236}">
                <a16:creationId xmlns:a16="http://schemas.microsoft.com/office/drawing/2014/main" id="{F3481CFF-1382-C7C2-1707-C5B9A31E46C9}"/>
              </a:ext>
            </a:extLst>
          </p:cNvPr>
          <p:cNvGrpSpPr/>
          <p:nvPr userDrawn="1"/>
        </p:nvGrpSpPr>
        <p:grpSpPr>
          <a:xfrm>
            <a:off x="597" y="0"/>
            <a:ext cx="1034951" cy="916217"/>
            <a:chOff x="0" y="0"/>
            <a:chExt cx="1184570" cy="1048670"/>
          </a:xfrm>
        </p:grpSpPr>
        <p:sp>
          <p:nvSpPr>
            <p:cNvPr id="4" name="Freeform 3">
              <a:extLst>
                <a:ext uri="{FF2B5EF4-FFF2-40B4-BE49-F238E27FC236}">
                  <a16:creationId xmlns:a16="http://schemas.microsoft.com/office/drawing/2014/main" id="{413A8B1D-59E8-B5C8-A0E7-ED0964F882D8}"/>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000000"/>
            </a:solidFill>
          </p:spPr>
          <p:txBody>
            <a:bodyPr/>
            <a:lstStyle/>
            <a:p>
              <a:endParaRPr lang="en-GB" sz="600"/>
            </a:p>
          </p:txBody>
        </p:sp>
        <p:sp>
          <p:nvSpPr>
            <p:cNvPr id="5" name="TextBox 4">
              <a:extLst>
                <a:ext uri="{FF2B5EF4-FFF2-40B4-BE49-F238E27FC236}">
                  <a16:creationId xmlns:a16="http://schemas.microsoft.com/office/drawing/2014/main" id="{9C517B2C-33D8-44DB-DD3E-F01A15E76DD8}"/>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sp>
        <p:nvSpPr>
          <p:cNvPr id="10" name="Freeform 9">
            <a:extLst>
              <a:ext uri="{FF2B5EF4-FFF2-40B4-BE49-F238E27FC236}">
                <a16:creationId xmlns:a16="http://schemas.microsoft.com/office/drawing/2014/main" id="{8707E02B-7B2A-CA38-D218-8DDDA5D337D1}"/>
              </a:ext>
            </a:extLst>
          </p:cNvPr>
          <p:cNvSpPr/>
          <p:nvPr/>
        </p:nvSpPr>
        <p:spPr>
          <a:xfrm>
            <a:off x="2696373" y="2785680"/>
            <a:ext cx="3351731" cy="827239"/>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endParaRPr lang="en-GB" sz="600"/>
          </a:p>
        </p:txBody>
      </p:sp>
      <p:grpSp>
        <p:nvGrpSpPr>
          <p:cNvPr id="12" name="Group 11">
            <a:extLst>
              <a:ext uri="{FF2B5EF4-FFF2-40B4-BE49-F238E27FC236}">
                <a16:creationId xmlns:a16="http://schemas.microsoft.com/office/drawing/2014/main" id="{05BAE168-C453-AF29-24AA-A28E4770C994}"/>
              </a:ext>
            </a:extLst>
          </p:cNvPr>
          <p:cNvGrpSpPr/>
          <p:nvPr userDrawn="1"/>
        </p:nvGrpSpPr>
        <p:grpSpPr>
          <a:xfrm>
            <a:off x="5572326" y="4433362"/>
            <a:ext cx="3572270" cy="710138"/>
            <a:chOff x="0" y="0"/>
            <a:chExt cx="4202611" cy="812800"/>
          </a:xfrm>
        </p:grpSpPr>
        <p:sp>
          <p:nvSpPr>
            <p:cNvPr id="13" name="Freeform 12">
              <a:extLst>
                <a:ext uri="{FF2B5EF4-FFF2-40B4-BE49-F238E27FC236}">
                  <a16:creationId xmlns:a16="http://schemas.microsoft.com/office/drawing/2014/main" id="{68B89EFB-4317-D1E4-2F97-96A8C034C2F3}"/>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000000"/>
            </a:solidFill>
          </p:spPr>
          <p:txBody>
            <a:bodyPr/>
            <a:lstStyle/>
            <a:p>
              <a:endParaRPr lang="en-GB" sz="600"/>
            </a:p>
          </p:txBody>
        </p:sp>
        <p:sp>
          <p:nvSpPr>
            <p:cNvPr id="14" name="TextBox 13">
              <a:extLst>
                <a:ext uri="{FF2B5EF4-FFF2-40B4-BE49-F238E27FC236}">
                  <a16:creationId xmlns:a16="http://schemas.microsoft.com/office/drawing/2014/main" id="{D3A15F55-A951-19F6-573C-D3FFA7E6C041}"/>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15" name="Group 14">
            <a:extLst>
              <a:ext uri="{FF2B5EF4-FFF2-40B4-BE49-F238E27FC236}">
                <a16:creationId xmlns:a16="http://schemas.microsoft.com/office/drawing/2014/main" id="{E4C67D6F-E018-8E84-30A7-F8E0C7143EA4}"/>
              </a:ext>
            </a:extLst>
          </p:cNvPr>
          <p:cNvGrpSpPr/>
          <p:nvPr userDrawn="1"/>
        </p:nvGrpSpPr>
        <p:grpSpPr>
          <a:xfrm>
            <a:off x="7642641" y="3723223"/>
            <a:ext cx="1501955" cy="710138"/>
            <a:chOff x="0" y="0"/>
            <a:chExt cx="1929467" cy="812800"/>
          </a:xfrm>
        </p:grpSpPr>
        <p:sp>
          <p:nvSpPr>
            <p:cNvPr id="16" name="Freeform 15">
              <a:extLst>
                <a:ext uri="{FF2B5EF4-FFF2-40B4-BE49-F238E27FC236}">
                  <a16:creationId xmlns:a16="http://schemas.microsoft.com/office/drawing/2014/main" id="{429ADCD5-5C8B-04CA-A65A-B80C4A510DD7}"/>
                </a:ext>
              </a:extLst>
            </p:cNvPr>
            <p:cNvSpPr/>
            <p:nvPr/>
          </p:nvSpPr>
          <p:spPr>
            <a:xfrm>
              <a:off x="0" y="0"/>
              <a:ext cx="1929467" cy="812800"/>
            </a:xfrm>
            <a:custGeom>
              <a:avLst/>
              <a:gdLst/>
              <a:ahLst/>
              <a:cxnLst/>
              <a:rect l="l" t="t" r="r" b="b"/>
              <a:pathLst>
                <a:path w="1929467" h="812800">
                  <a:moveTo>
                    <a:pt x="0" y="0"/>
                  </a:moveTo>
                  <a:lnTo>
                    <a:pt x="1929467" y="0"/>
                  </a:lnTo>
                  <a:lnTo>
                    <a:pt x="1929467" y="812800"/>
                  </a:lnTo>
                  <a:lnTo>
                    <a:pt x="0" y="812800"/>
                  </a:lnTo>
                  <a:close/>
                </a:path>
              </a:pathLst>
            </a:custGeom>
            <a:solidFill>
              <a:srgbClr val="000000"/>
            </a:solidFill>
          </p:spPr>
          <p:txBody>
            <a:bodyPr/>
            <a:lstStyle/>
            <a:p>
              <a:endParaRPr lang="en-GB" sz="600"/>
            </a:p>
          </p:txBody>
        </p:sp>
        <p:sp>
          <p:nvSpPr>
            <p:cNvPr id="17" name="TextBox 16">
              <a:extLst>
                <a:ext uri="{FF2B5EF4-FFF2-40B4-BE49-F238E27FC236}">
                  <a16:creationId xmlns:a16="http://schemas.microsoft.com/office/drawing/2014/main" id="{C740AD30-05C4-1D74-E588-A5467865397E}"/>
                </a:ext>
              </a:extLst>
            </p:cNvPr>
            <p:cNvSpPr txBox="1"/>
            <p:nvPr/>
          </p:nvSpPr>
          <p:spPr>
            <a:xfrm>
              <a:off x="0" y="-28575"/>
              <a:ext cx="1929467" cy="841375"/>
            </a:xfrm>
            <a:prstGeom prst="rect">
              <a:avLst/>
            </a:prstGeom>
          </p:spPr>
          <p:txBody>
            <a:bodyPr lIns="15586" tIns="15586" rIns="15586" bIns="15586" rtlCol="0" anchor="ctr"/>
            <a:lstStyle/>
            <a:p>
              <a:pPr algn="ctr">
                <a:lnSpc>
                  <a:spcPts val="612"/>
                </a:lnSpc>
              </a:pPr>
              <a:endParaRPr sz="600"/>
            </a:p>
          </p:txBody>
        </p:sp>
      </p:grpSp>
      <p:grpSp>
        <p:nvGrpSpPr>
          <p:cNvPr id="18" name="Group 17">
            <a:extLst>
              <a:ext uri="{FF2B5EF4-FFF2-40B4-BE49-F238E27FC236}">
                <a16:creationId xmlns:a16="http://schemas.microsoft.com/office/drawing/2014/main" id="{8A6D960C-CA74-DB6C-CD48-9E02680B55EA}"/>
              </a:ext>
            </a:extLst>
          </p:cNvPr>
          <p:cNvGrpSpPr/>
          <p:nvPr userDrawn="1"/>
        </p:nvGrpSpPr>
        <p:grpSpPr>
          <a:xfrm>
            <a:off x="595" y="4470093"/>
            <a:ext cx="2695778" cy="673408"/>
            <a:chOff x="0" y="0"/>
            <a:chExt cx="3085493" cy="770758"/>
          </a:xfrm>
        </p:grpSpPr>
        <p:sp>
          <p:nvSpPr>
            <p:cNvPr id="19" name="Freeform 18">
              <a:extLst>
                <a:ext uri="{FF2B5EF4-FFF2-40B4-BE49-F238E27FC236}">
                  <a16:creationId xmlns:a16="http://schemas.microsoft.com/office/drawing/2014/main" id="{8034C11E-5B0C-65BF-9BA4-5C0A38B9A1D2}"/>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000000"/>
            </a:solidFill>
          </p:spPr>
          <p:txBody>
            <a:bodyPr/>
            <a:lstStyle/>
            <a:p>
              <a:endParaRPr lang="en-GB" sz="600"/>
            </a:p>
          </p:txBody>
        </p:sp>
        <p:sp>
          <p:nvSpPr>
            <p:cNvPr id="20" name="TextBox 19">
              <a:extLst>
                <a:ext uri="{FF2B5EF4-FFF2-40B4-BE49-F238E27FC236}">
                  <a16:creationId xmlns:a16="http://schemas.microsoft.com/office/drawing/2014/main" id="{4D10122F-F15E-0AAA-149F-446E3A91057F}"/>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sp>
        <p:nvSpPr>
          <p:cNvPr id="21" name="Freeform 20">
            <a:extLst>
              <a:ext uri="{FF2B5EF4-FFF2-40B4-BE49-F238E27FC236}">
                <a16:creationId xmlns:a16="http://schemas.microsoft.com/office/drawing/2014/main" id="{5135E7C6-1061-E915-EFF7-955292CFFB8F}"/>
              </a:ext>
            </a:extLst>
          </p:cNvPr>
          <p:cNvSpPr/>
          <p:nvPr userDrawn="1"/>
        </p:nvSpPr>
        <p:spPr>
          <a:xfrm>
            <a:off x="6324876" y="514351"/>
            <a:ext cx="2375843" cy="710138"/>
          </a:xfrm>
          <a:custGeom>
            <a:avLst/>
            <a:gdLst/>
            <a:ahLst/>
            <a:cxnLst/>
            <a:rect l="l" t="t" r="r" b="b"/>
            <a:pathLst>
              <a:path w="6256786" h="1870151">
                <a:moveTo>
                  <a:pt x="0" y="0"/>
                </a:moveTo>
                <a:lnTo>
                  <a:pt x="6256786" y="0"/>
                </a:lnTo>
                <a:lnTo>
                  <a:pt x="6256786" y="1870151"/>
                </a:lnTo>
                <a:lnTo>
                  <a:pt x="0" y="1870151"/>
                </a:lnTo>
                <a:lnTo>
                  <a:pt x="0" y="0"/>
                </a:lnTo>
                <a:close/>
              </a:path>
            </a:pathLst>
          </a:custGeom>
          <a:blipFill>
            <a:blip r:embed="rId2"/>
            <a:stretch>
              <a:fillRect/>
            </a:stretch>
          </a:blipFill>
        </p:spPr>
        <p:txBody>
          <a:bodyPr/>
          <a:lstStyle/>
          <a:p>
            <a:endParaRPr lang="en-GB" sz="600"/>
          </a:p>
        </p:txBody>
      </p:sp>
      <p:sp>
        <p:nvSpPr>
          <p:cNvPr id="22" name="Title 1">
            <a:extLst>
              <a:ext uri="{FF2B5EF4-FFF2-40B4-BE49-F238E27FC236}">
                <a16:creationId xmlns:a16="http://schemas.microsoft.com/office/drawing/2014/main" id="{A4D92AAC-C411-394A-528C-C5ABC40C28BC}"/>
              </a:ext>
            </a:extLst>
          </p:cNvPr>
          <p:cNvSpPr>
            <a:spLocks noGrp="1"/>
          </p:cNvSpPr>
          <p:nvPr>
            <p:ph type="title" hasCustomPrompt="1"/>
          </p:nvPr>
        </p:nvSpPr>
        <p:spPr>
          <a:xfrm>
            <a:off x="632463" y="1569690"/>
            <a:ext cx="8068256" cy="728223"/>
          </a:xfrm>
          <a:prstGeom prst="rect">
            <a:avLst/>
          </a:prstGeom>
        </p:spPr>
        <p:txBody>
          <a:bodyPr lIns="0" tIns="0" rIns="0" bIns="0"/>
          <a:lstStyle>
            <a:lvl1pPr>
              <a:defRPr sz="4125" b="1" i="0">
                <a:latin typeface="Helvetica Now Display XBold" panose="020B0504030202020204" pitchFamily="34" charset="77"/>
              </a:defRPr>
            </a:lvl1pPr>
          </a:lstStyle>
          <a:p>
            <a:r>
              <a:rPr lang="en-GB" err="1"/>
              <a:t>CLicK</a:t>
            </a:r>
            <a:r>
              <a:rPr lang="en-GB"/>
              <a:t> </a:t>
            </a:r>
            <a:r>
              <a:rPr lang="en-GB" err="1"/>
              <a:t>tO</a:t>
            </a:r>
            <a:r>
              <a:rPr lang="en-GB"/>
              <a:t> edit Master title style</a:t>
            </a:r>
            <a:endParaRPr lang="en-US"/>
          </a:p>
        </p:txBody>
      </p:sp>
    </p:spTree>
    <p:extLst>
      <p:ext uri="{BB962C8B-B14F-4D97-AF65-F5344CB8AC3E}">
        <p14:creationId xmlns:p14="http://schemas.microsoft.com/office/powerpoint/2010/main" val="163260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50690C-5CED-1E63-825A-B231C8E4CA39}"/>
              </a:ext>
            </a:extLst>
          </p:cNvPr>
          <p:cNvSpPr/>
          <p:nvPr userDrawn="1"/>
        </p:nvSpPr>
        <p:spPr>
          <a:xfrm>
            <a:off x="0" y="0"/>
            <a:ext cx="9143404" cy="51435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8" name="Group 7">
            <a:extLst>
              <a:ext uri="{FF2B5EF4-FFF2-40B4-BE49-F238E27FC236}">
                <a16:creationId xmlns:a16="http://schemas.microsoft.com/office/drawing/2014/main" id="{67A70758-F99B-C7E5-1329-2602F3D24DF5}"/>
              </a:ext>
            </a:extLst>
          </p:cNvPr>
          <p:cNvGrpSpPr/>
          <p:nvPr userDrawn="1"/>
        </p:nvGrpSpPr>
        <p:grpSpPr>
          <a:xfrm>
            <a:off x="597" y="0"/>
            <a:ext cx="1034951" cy="916217"/>
            <a:chOff x="0" y="0"/>
            <a:chExt cx="1184570" cy="1048670"/>
          </a:xfrm>
        </p:grpSpPr>
        <p:sp>
          <p:nvSpPr>
            <p:cNvPr id="9" name="Freeform 8">
              <a:extLst>
                <a:ext uri="{FF2B5EF4-FFF2-40B4-BE49-F238E27FC236}">
                  <a16:creationId xmlns:a16="http://schemas.microsoft.com/office/drawing/2014/main" id="{D139060C-C97C-C7BF-2F87-7AA6275EC9ED}"/>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E50E63"/>
            </a:solidFill>
          </p:spPr>
          <p:txBody>
            <a:bodyPr/>
            <a:lstStyle/>
            <a:p>
              <a:endParaRPr lang="en-GB" sz="600"/>
            </a:p>
          </p:txBody>
        </p:sp>
        <p:sp>
          <p:nvSpPr>
            <p:cNvPr id="11" name="TextBox 10">
              <a:extLst>
                <a:ext uri="{FF2B5EF4-FFF2-40B4-BE49-F238E27FC236}">
                  <a16:creationId xmlns:a16="http://schemas.microsoft.com/office/drawing/2014/main" id="{3B7CA16C-B788-9A65-135E-7B5B9C0D3BCF}"/>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sp>
        <p:nvSpPr>
          <p:cNvPr id="25" name="Freeform 24">
            <a:extLst>
              <a:ext uri="{FF2B5EF4-FFF2-40B4-BE49-F238E27FC236}">
                <a16:creationId xmlns:a16="http://schemas.microsoft.com/office/drawing/2014/main" id="{E8F92B1D-C76D-7520-9530-5F3A1D692F69}"/>
              </a:ext>
            </a:extLst>
          </p:cNvPr>
          <p:cNvSpPr/>
          <p:nvPr/>
        </p:nvSpPr>
        <p:spPr>
          <a:xfrm>
            <a:off x="723524" y="1931774"/>
            <a:ext cx="6150411" cy="927489"/>
          </a:xfrm>
          <a:custGeom>
            <a:avLst/>
            <a:gdLst/>
            <a:ahLst/>
            <a:cxnLst/>
            <a:rect l="l" t="t" r="r" b="b"/>
            <a:pathLst>
              <a:path w="11456205" h="1727609">
                <a:moveTo>
                  <a:pt x="0" y="0"/>
                </a:moveTo>
                <a:lnTo>
                  <a:pt x="11456205" y="0"/>
                </a:lnTo>
                <a:lnTo>
                  <a:pt x="11456205" y="1727609"/>
                </a:lnTo>
                <a:lnTo>
                  <a:pt x="0" y="1727609"/>
                </a:lnTo>
                <a:close/>
              </a:path>
            </a:pathLst>
          </a:custGeom>
          <a:solidFill>
            <a:srgbClr val="000000">
              <a:alpha val="0"/>
            </a:srgbClr>
          </a:solidFill>
        </p:spPr>
        <p:txBody>
          <a:bodyPr/>
          <a:lstStyle/>
          <a:p>
            <a:endParaRPr lang="en-GB" sz="600"/>
          </a:p>
        </p:txBody>
      </p:sp>
      <p:sp>
        <p:nvSpPr>
          <p:cNvPr id="28" name="Freeform 27">
            <a:extLst>
              <a:ext uri="{FF2B5EF4-FFF2-40B4-BE49-F238E27FC236}">
                <a16:creationId xmlns:a16="http://schemas.microsoft.com/office/drawing/2014/main" id="{B8D17AF4-BE4C-DDFB-EF7A-373BB0CD69F3}"/>
              </a:ext>
            </a:extLst>
          </p:cNvPr>
          <p:cNvSpPr/>
          <p:nvPr/>
        </p:nvSpPr>
        <p:spPr>
          <a:xfrm>
            <a:off x="2696373" y="2785680"/>
            <a:ext cx="3351731" cy="827239"/>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endParaRPr lang="en-GB" sz="600"/>
          </a:p>
        </p:txBody>
      </p:sp>
      <p:grpSp>
        <p:nvGrpSpPr>
          <p:cNvPr id="30" name="Group 29">
            <a:extLst>
              <a:ext uri="{FF2B5EF4-FFF2-40B4-BE49-F238E27FC236}">
                <a16:creationId xmlns:a16="http://schemas.microsoft.com/office/drawing/2014/main" id="{7C8D2B33-5400-6D41-5F3A-E2E18DBA6246}"/>
              </a:ext>
            </a:extLst>
          </p:cNvPr>
          <p:cNvGrpSpPr/>
          <p:nvPr userDrawn="1"/>
        </p:nvGrpSpPr>
        <p:grpSpPr>
          <a:xfrm>
            <a:off x="5572327" y="4433362"/>
            <a:ext cx="3572270" cy="710138"/>
            <a:chOff x="0" y="0"/>
            <a:chExt cx="4202611" cy="812800"/>
          </a:xfrm>
        </p:grpSpPr>
        <p:sp>
          <p:nvSpPr>
            <p:cNvPr id="31" name="Freeform 30">
              <a:extLst>
                <a:ext uri="{FF2B5EF4-FFF2-40B4-BE49-F238E27FC236}">
                  <a16:creationId xmlns:a16="http://schemas.microsoft.com/office/drawing/2014/main" id="{6A08859B-4373-DE22-7FF1-BE1F535685CE}"/>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E50E63"/>
            </a:solidFill>
          </p:spPr>
          <p:txBody>
            <a:bodyPr/>
            <a:lstStyle/>
            <a:p>
              <a:endParaRPr lang="en-GB" sz="600"/>
            </a:p>
          </p:txBody>
        </p:sp>
        <p:sp>
          <p:nvSpPr>
            <p:cNvPr id="32" name="TextBox 31">
              <a:extLst>
                <a:ext uri="{FF2B5EF4-FFF2-40B4-BE49-F238E27FC236}">
                  <a16:creationId xmlns:a16="http://schemas.microsoft.com/office/drawing/2014/main" id="{E08A78EC-DF57-48A7-DB63-D10FE6660410}"/>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33" name="Group 32">
            <a:extLst>
              <a:ext uri="{FF2B5EF4-FFF2-40B4-BE49-F238E27FC236}">
                <a16:creationId xmlns:a16="http://schemas.microsoft.com/office/drawing/2014/main" id="{2F6944CA-3FEF-70A8-A180-D4860F52A82F}"/>
              </a:ext>
            </a:extLst>
          </p:cNvPr>
          <p:cNvGrpSpPr/>
          <p:nvPr userDrawn="1"/>
        </p:nvGrpSpPr>
        <p:grpSpPr>
          <a:xfrm>
            <a:off x="7642642" y="3723223"/>
            <a:ext cx="1501955" cy="710138"/>
            <a:chOff x="0" y="0"/>
            <a:chExt cx="1929467" cy="812800"/>
          </a:xfrm>
        </p:grpSpPr>
        <p:sp>
          <p:nvSpPr>
            <p:cNvPr id="34" name="Freeform 33">
              <a:extLst>
                <a:ext uri="{FF2B5EF4-FFF2-40B4-BE49-F238E27FC236}">
                  <a16:creationId xmlns:a16="http://schemas.microsoft.com/office/drawing/2014/main" id="{87447F0E-677A-5C12-E390-C41FF2820C76}"/>
                </a:ext>
              </a:extLst>
            </p:cNvPr>
            <p:cNvSpPr/>
            <p:nvPr/>
          </p:nvSpPr>
          <p:spPr>
            <a:xfrm>
              <a:off x="0" y="0"/>
              <a:ext cx="1929467" cy="812800"/>
            </a:xfrm>
            <a:custGeom>
              <a:avLst/>
              <a:gdLst/>
              <a:ahLst/>
              <a:cxnLst/>
              <a:rect l="l" t="t" r="r" b="b"/>
              <a:pathLst>
                <a:path w="1929467" h="812800">
                  <a:moveTo>
                    <a:pt x="0" y="0"/>
                  </a:moveTo>
                  <a:lnTo>
                    <a:pt x="1929467" y="0"/>
                  </a:lnTo>
                  <a:lnTo>
                    <a:pt x="1929467" y="812800"/>
                  </a:lnTo>
                  <a:lnTo>
                    <a:pt x="0" y="812800"/>
                  </a:lnTo>
                  <a:close/>
                </a:path>
              </a:pathLst>
            </a:custGeom>
            <a:solidFill>
              <a:srgbClr val="E50E63"/>
            </a:solidFill>
          </p:spPr>
          <p:txBody>
            <a:bodyPr/>
            <a:lstStyle/>
            <a:p>
              <a:endParaRPr lang="en-GB" sz="600"/>
            </a:p>
          </p:txBody>
        </p:sp>
        <p:sp>
          <p:nvSpPr>
            <p:cNvPr id="35" name="TextBox 34">
              <a:extLst>
                <a:ext uri="{FF2B5EF4-FFF2-40B4-BE49-F238E27FC236}">
                  <a16:creationId xmlns:a16="http://schemas.microsoft.com/office/drawing/2014/main" id="{58B072AD-731C-64C0-D685-78C62EAD2AED}"/>
                </a:ext>
              </a:extLst>
            </p:cNvPr>
            <p:cNvSpPr txBox="1"/>
            <p:nvPr/>
          </p:nvSpPr>
          <p:spPr>
            <a:xfrm>
              <a:off x="0" y="-28575"/>
              <a:ext cx="1929467" cy="841375"/>
            </a:xfrm>
            <a:prstGeom prst="rect">
              <a:avLst/>
            </a:prstGeom>
          </p:spPr>
          <p:txBody>
            <a:bodyPr lIns="15586" tIns="15586" rIns="15586" bIns="15586" rtlCol="0" anchor="ctr"/>
            <a:lstStyle/>
            <a:p>
              <a:pPr algn="ctr">
                <a:lnSpc>
                  <a:spcPts val="612"/>
                </a:lnSpc>
              </a:pPr>
              <a:endParaRPr sz="600"/>
            </a:p>
          </p:txBody>
        </p:sp>
      </p:grpSp>
      <p:grpSp>
        <p:nvGrpSpPr>
          <p:cNvPr id="36" name="Group 35">
            <a:extLst>
              <a:ext uri="{FF2B5EF4-FFF2-40B4-BE49-F238E27FC236}">
                <a16:creationId xmlns:a16="http://schemas.microsoft.com/office/drawing/2014/main" id="{D711833E-8124-137E-149E-C043E3295DC1}"/>
              </a:ext>
            </a:extLst>
          </p:cNvPr>
          <p:cNvGrpSpPr/>
          <p:nvPr userDrawn="1"/>
        </p:nvGrpSpPr>
        <p:grpSpPr>
          <a:xfrm>
            <a:off x="595" y="4470093"/>
            <a:ext cx="2695778" cy="673408"/>
            <a:chOff x="0" y="0"/>
            <a:chExt cx="3085493" cy="770758"/>
          </a:xfrm>
        </p:grpSpPr>
        <p:sp>
          <p:nvSpPr>
            <p:cNvPr id="37" name="Freeform 36">
              <a:extLst>
                <a:ext uri="{FF2B5EF4-FFF2-40B4-BE49-F238E27FC236}">
                  <a16:creationId xmlns:a16="http://schemas.microsoft.com/office/drawing/2014/main" id="{EEFC0FAD-70B4-0615-580B-F954299A1A35}"/>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E50E63"/>
            </a:solidFill>
          </p:spPr>
          <p:txBody>
            <a:bodyPr/>
            <a:lstStyle/>
            <a:p>
              <a:endParaRPr lang="en-GB" sz="600"/>
            </a:p>
          </p:txBody>
        </p:sp>
        <p:sp>
          <p:nvSpPr>
            <p:cNvPr id="38" name="TextBox 37">
              <a:extLst>
                <a:ext uri="{FF2B5EF4-FFF2-40B4-BE49-F238E27FC236}">
                  <a16:creationId xmlns:a16="http://schemas.microsoft.com/office/drawing/2014/main" id="{98F7F18B-E695-0062-FF6A-0D4C493A4948}"/>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sp>
        <p:nvSpPr>
          <p:cNvPr id="39" name="Freeform 38">
            <a:extLst>
              <a:ext uri="{FF2B5EF4-FFF2-40B4-BE49-F238E27FC236}">
                <a16:creationId xmlns:a16="http://schemas.microsoft.com/office/drawing/2014/main" id="{B5B682A9-1DED-6C12-4659-0579172E94AB}"/>
              </a:ext>
            </a:extLst>
          </p:cNvPr>
          <p:cNvSpPr/>
          <p:nvPr userDrawn="1"/>
        </p:nvSpPr>
        <p:spPr>
          <a:xfrm>
            <a:off x="6172796" y="514351"/>
            <a:ext cx="2527923" cy="755595"/>
          </a:xfrm>
          <a:custGeom>
            <a:avLst/>
            <a:gdLst/>
            <a:ahLst/>
            <a:cxnLst/>
            <a:rect l="l" t="t" r="r" b="b"/>
            <a:pathLst>
              <a:path w="6256786" h="1870151">
                <a:moveTo>
                  <a:pt x="0" y="0"/>
                </a:moveTo>
                <a:lnTo>
                  <a:pt x="6256786" y="0"/>
                </a:lnTo>
                <a:lnTo>
                  <a:pt x="6256786" y="1870151"/>
                </a:lnTo>
                <a:lnTo>
                  <a:pt x="0" y="1870151"/>
                </a:lnTo>
                <a:lnTo>
                  <a:pt x="0" y="0"/>
                </a:lnTo>
                <a:close/>
              </a:path>
            </a:pathLst>
          </a:custGeom>
          <a:blipFill>
            <a:blip r:embed="rId2"/>
            <a:stretch>
              <a:fillRect l="-25" r="-25"/>
            </a:stretch>
          </a:blipFill>
        </p:spPr>
        <p:txBody>
          <a:bodyPr/>
          <a:lstStyle/>
          <a:p>
            <a:endParaRPr lang="en-GB" sz="600"/>
          </a:p>
        </p:txBody>
      </p:sp>
      <p:sp>
        <p:nvSpPr>
          <p:cNvPr id="40" name="Title 1">
            <a:extLst>
              <a:ext uri="{FF2B5EF4-FFF2-40B4-BE49-F238E27FC236}">
                <a16:creationId xmlns:a16="http://schemas.microsoft.com/office/drawing/2014/main" id="{9C44AF1E-0DDA-834A-7821-3AD0A2C9CA46}"/>
              </a:ext>
            </a:extLst>
          </p:cNvPr>
          <p:cNvSpPr>
            <a:spLocks noGrp="1"/>
          </p:cNvSpPr>
          <p:nvPr>
            <p:ph type="title" hasCustomPrompt="1"/>
          </p:nvPr>
        </p:nvSpPr>
        <p:spPr>
          <a:xfrm>
            <a:off x="632463" y="1569690"/>
            <a:ext cx="8068256" cy="728223"/>
          </a:xfrm>
          <a:prstGeom prst="rect">
            <a:avLst/>
          </a:prstGeom>
        </p:spPr>
        <p:txBody>
          <a:bodyPr lIns="0" tIns="0" rIns="0" bIns="0"/>
          <a:lstStyle>
            <a:lvl1pPr>
              <a:defRPr sz="4125" b="1" i="0">
                <a:solidFill>
                  <a:schemeClr val="bg1"/>
                </a:solidFill>
                <a:latin typeface="Helvetica Now Display XBold" panose="020B0504030202020204" pitchFamily="34" charset="77"/>
              </a:defRPr>
            </a:lvl1pPr>
          </a:lstStyle>
          <a:p>
            <a:r>
              <a:rPr lang="en-GB" err="1"/>
              <a:t>CLicK</a:t>
            </a:r>
            <a:r>
              <a:rPr lang="en-GB"/>
              <a:t> </a:t>
            </a:r>
            <a:r>
              <a:rPr lang="en-GB" err="1"/>
              <a:t>tO</a:t>
            </a:r>
            <a:r>
              <a:rPr lang="en-GB"/>
              <a:t> edit Master title style</a:t>
            </a:r>
            <a:endParaRPr lang="en-US"/>
          </a:p>
        </p:txBody>
      </p:sp>
    </p:spTree>
    <p:extLst>
      <p:ext uri="{BB962C8B-B14F-4D97-AF65-F5344CB8AC3E}">
        <p14:creationId xmlns:p14="http://schemas.microsoft.com/office/powerpoint/2010/main" val="13724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359E10-760B-A570-AB64-69635C5C6E93}"/>
              </a:ext>
            </a:extLst>
          </p:cNvPr>
          <p:cNvSpPr/>
          <p:nvPr userDrawn="1"/>
        </p:nvSpPr>
        <p:spPr>
          <a:xfrm>
            <a:off x="0" y="0"/>
            <a:ext cx="9143404" cy="5143500"/>
          </a:xfrm>
          <a:prstGeom prst="rect">
            <a:avLst/>
          </a:prstGeom>
          <a:solidFill>
            <a:srgbClr val="E50E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3" name="Group 2">
            <a:extLst>
              <a:ext uri="{FF2B5EF4-FFF2-40B4-BE49-F238E27FC236}">
                <a16:creationId xmlns:a16="http://schemas.microsoft.com/office/drawing/2014/main" id="{CD5E3D7E-D986-38B7-034F-ADD282F89980}"/>
              </a:ext>
            </a:extLst>
          </p:cNvPr>
          <p:cNvGrpSpPr/>
          <p:nvPr userDrawn="1"/>
        </p:nvGrpSpPr>
        <p:grpSpPr>
          <a:xfrm>
            <a:off x="597" y="0"/>
            <a:ext cx="1034951" cy="916217"/>
            <a:chOff x="0" y="0"/>
            <a:chExt cx="1184570" cy="1048670"/>
          </a:xfrm>
        </p:grpSpPr>
        <p:sp>
          <p:nvSpPr>
            <p:cNvPr id="4" name="Freeform 3">
              <a:extLst>
                <a:ext uri="{FF2B5EF4-FFF2-40B4-BE49-F238E27FC236}">
                  <a16:creationId xmlns:a16="http://schemas.microsoft.com/office/drawing/2014/main" id="{DC06B509-80E3-64DD-D1BF-70F6BC217199}"/>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A05EB5"/>
            </a:solidFill>
          </p:spPr>
          <p:txBody>
            <a:bodyPr/>
            <a:lstStyle/>
            <a:p>
              <a:endParaRPr lang="en-GB" sz="600"/>
            </a:p>
          </p:txBody>
        </p:sp>
        <p:sp>
          <p:nvSpPr>
            <p:cNvPr id="5" name="TextBox 4">
              <a:extLst>
                <a:ext uri="{FF2B5EF4-FFF2-40B4-BE49-F238E27FC236}">
                  <a16:creationId xmlns:a16="http://schemas.microsoft.com/office/drawing/2014/main" id="{CA10E487-71C7-360A-593E-B269886B411C}"/>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sp>
        <p:nvSpPr>
          <p:cNvPr id="10" name="Freeform 9">
            <a:extLst>
              <a:ext uri="{FF2B5EF4-FFF2-40B4-BE49-F238E27FC236}">
                <a16:creationId xmlns:a16="http://schemas.microsoft.com/office/drawing/2014/main" id="{D45ED6D4-8A56-86E0-C0BD-38585C9F7099}"/>
              </a:ext>
            </a:extLst>
          </p:cNvPr>
          <p:cNvSpPr/>
          <p:nvPr/>
        </p:nvSpPr>
        <p:spPr>
          <a:xfrm>
            <a:off x="723524" y="1931774"/>
            <a:ext cx="6150411" cy="927489"/>
          </a:xfrm>
          <a:custGeom>
            <a:avLst/>
            <a:gdLst/>
            <a:ahLst/>
            <a:cxnLst/>
            <a:rect l="l" t="t" r="r" b="b"/>
            <a:pathLst>
              <a:path w="11456205" h="1727609">
                <a:moveTo>
                  <a:pt x="0" y="0"/>
                </a:moveTo>
                <a:lnTo>
                  <a:pt x="11456205" y="0"/>
                </a:lnTo>
                <a:lnTo>
                  <a:pt x="11456205" y="1727609"/>
                </a:lnTo>
                <a:lnTo>
                  <a:pt x="0" y="1727609"/>
                </a:lnTo>
                <a:close/>
              </a:path>
            </a:pathLst>
          </a:custGeom>
          <a:solidFill>
            <a:srgbClr val="000000">
              <a:alpha val="0"/>
            </a:srgbClr>
          </a:solidFill>
        </p:spPr>
        <p:txBody>
          <a:bodyPr/>
          <a:lstStyle/>
          <a:p>
            <a:endParaRPr lang="en-GB" sz="600"/>
          </a:p>
        </p:txBody>
      </p:sp>
      <p:sp>
        <p:nvSpPr>
          <p:cNvPr id="14" name="Freeform 13">
            <a:extLst>
              <a:ext uri="{FF2B5EF4-FFF2-40B4-BE49-F238E27FC236}">
                <a16:creationId xmlns:a16="http://schemas.microsoft.com/office/drawing/2014/main" id="{285E7FC5-3DEE-9DCA-6AA5-9F2372128174}"/>
              </a:ext>
            </a:extLst>
          </p:cNvPr>
          <p:cNvSpPr/>
          <p:nvPr/>
        </p:nvSpPr>
        <p:spPr>
          <a:xfrm>
            <a:off x="2696373" y="2785680"/>
            <a:ext cx="3351731" cy="827239"/>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endParaRPr lang="en-GB" sz="600"/>
          </a:p>
        </p:txBody>
      </p:sp>
      <p:grpSp>
        <p:nvGrpSpPr>
          <p:cNvPr id="16" name="Group 15">
            <a:extLst>
              <a:ext uri="{FF2B5EF4-FFF2-40B4-BE49-F238E27FC236}">
                <a16:creationId xmlns:a16="http://schemas.microsoft.com/office/drawing/2014/main" id="{80AC5AAA-9D4D-5460-3E51-4234B40707CF}"/>
              </a:ext>
            </a:extLst>
          </p:cNvPr>
          <p:cNvGrpSpPr/>
          <p:nvPr userDrawn="1"/>
        </p:nvGrpSpPr>
        <p:grpSpPr>
          <a:xfrm>
            <a:off x="5572327" y="4433362"/>
            <a:ext cx="3572270" cy="710138"/>
            <a:chOff x="0" y="0"/>
            <a:chExt cx="4202611" cy="812800"/>
          </a:xfrm>
        </p:grpSpPr>
        <p:sp>
          <p:nvSpPr>
            <p:cNvPr id="17" name="Freeform 16">
              <a:extLst>
                <a:ext uri="{FF2B5EF4-FFF2-40B4-BE49-F238E27FC236}">
                  <a16:creationId xmlns:a16="http://schemas.microsoft.com/office/drawing/2014/main" id="{1296C78F-5B3E-B173-C4B2-8787FDE1E172}"/>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509E2F"/>
            </a:solidFill>
          </p:spPr>
          <p:txBody>
            <a:bodyPr/>
            <a:lstStyle/>
            <a:p>
              <a:endParaRPr lang="en-GB" sz="600"/>
            </a:p>
          </p:txBody>
        </p:sp>
        <p:sp>
          <p:nvSpPr>
            <p:cNvPr id="18" name="TextBox 17">
              <a:extLst>
                <a:ext uri="{FF2B5EF4-FFF2-40B4-BE49-F238E27FC236}">
                  <a16:creationId xmlns:a16="http://schemas.microsoft.com/office/drawing/2014/main" id="{FCF18EFB-9107-161C-30D9-D71BFA0CEB53}"/>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19" name="Group 18">
            <a:extLst>
              <a:ext uri="{FF2B5EF4-FFF2-40B4-BE49-F238E27FC236}">
                <a16:creationId xmlns:a16="http://schemas.microsoft.com/office/drawing/2014/main" id="{F3EE5B10-36E2-E7FF-9277-5E9E015ABB31}"/>
              </a:ext>
            </a:extLst>
          </p:cNvPr>
          <p:cNvGrpSpPr/>
          <p:nvPr userDrawn="1"/>
        </p:nvGrpSpPr>
        <p:grpSpPr>
          <a:xfrm>
            <a:off x="7642642" y="3723223"/>
            <a:ext cx="1501955" cy="905927"/>
            <a:chOff x="0" y="0"/>
            <a:chExt cx="1929467" cy="1036893"/>
          </a:xfrm>
        </p:grpSpPr>
        <p:sp>
          <p:nvSpPr>
            <p:cNvPr id="20" name="Freeform 19">
              <a:extLst>
                <a:ext uri="{FF2B5EF4-FFF2-40B4-BE49-F238E27FC236}">
                  <a16:creationId xmlns:a16="http://schemas.microsoft.com/office/drawing/2014/main" id="{A6B7468A-CDE1-4932-8B8E-A88E7FA309D1}"/>
                </a:ext>
              </a:extLst>
            </p:cNvPr>
            <p:cNvSpPr/>
            <p:nvPr/>
          </p:nvSpPr>
          <p:spPr>
            <a:xfrm>
              <a:off x="0" y="0"/>
              <a:ext cx="1929467" cy="1036893"/>
            </a:xfrm>
            <a:custGeom>
              <a:avLst/>
              <a:gdLst/>
              <a:ahLst/>
              <a:cxnLst/>
              <a:rect l="l" t="t" r="r" b="b"/>
              <a:pathLst>
                <a:path w="1929467" h="1036893">
                  <a:moveTo>
                    <a:pt x="0" y="0"/>
                  </a:moveTo>
                  <a:lnTo>
                    <a:pt x="1929467" y="0"/>
                  </a:lnTo>
                  <a:lnTo>
                    <a:pt x="1929467" y="1036893"/>
                  </a:lnTo>
                  <a:lnTo>
                    <a:pt x="0" y="1036893"/>
                  </a:lnTo>
                  <a:close/>
                </a:path>
              </a:pathLst>
            </a:custGeom>
            <a:solidFill>
              <a:srgbClr val="509E2F"/>
            </a:solidFill>
          </p:spPr>
          <p:txBody>
            <a:bodyPr/>
            <a:lstStyle/>
            <a:p>
              <a:endParaRPr lang="en-GB" sz="600"/>
            </a:p>
          </p:txBody>
        </p:sp>
        <p:sp>
          <p:nvSpPr>
            <p:cNvPr id="21" name="TextBox 20">
              <a:extLst>
                <a:ext uri="{FF2B5EF4-FFF2-40B4-BE49-F238E27FC236}">
                  <a16:creationId xmlns:a16="http://schemas.microsoft.com/office/drawing/2014/main" id="{52E21FB1-AF3C-5CD0-D028-E71EF316FC00}"/>
                </a:ext>
              </a:extLst>
            </p:cNvPr>
            <p:cNvSpPr txBox="1"/>
            <p:nvPr/>
          </p:nvSpPr>
          <p:spPr>
            <a:xfrm>
              <a:off x="0" y="-28575"/>
              <a:ext cx="1929467" cy="1065468"/>
            </a:xfrm>
            <a:prstGeom prst="rect">
              <a:avLst/>
            </a:prstGeom>
          </p:spPr>
          <p:txBody>
            <a:bodyPr lIns="15586" tIns="15586" rIns="15586" bIns="15586" rtlCol="0" anchor="ctr"/>
            <a:lstStyle/>
            <a:p>
              <a:pPr algn="ctr">
                <a:lnSpc>
                  <a:spcPts val="612"/>
                </a:lnSpc>
              </a:pPr>
              <a:endParaRPr sz="600"/>
            </a:p>
          </p:txBody>
        </p:sp>
      </p:grpSp>
      <p:grpSp>
        <p:nvGrpSpPr>
          <p:cNvPr id="22" name="Group 21">
            <a:extLst>
              <a:ext uri="{FF2B5EF4-FFF2-40B4-BE49-F238E27FC236}">
                <a16:creationId xmlns:a16="http://schemas.microsoft.com/office/drawing/2014/main" id="{9818A206-C730-F2AB-7720-3AFCEAF5BFCB}"/>
              </a:ext>
            </a:extLst>
          </p:cNvPr>
          <p:cNvGrpSpPr/>
          <p:nvPr userDrawn="1"/>
        </p:nvGrpSpPr>
        <p:grpSpPr>
          <a:xfrm>
            <a:off x="595" y="4470093"/>
            <a:ext cx="2695778" cy="673408"/>
            <a:chOff x="0" y="0"/>
            <a:chExt cx="3085493" cy="770758"/>
          </a:xfrm>
        </p:grpSpPr>
        <p:sp>
          <p:nvSpPr>
            <p:cNvPr id="23" name="Freeform 22">
              <a:extLst>
                <a:ext uri="{FF2B5EF4-FFF2-40B4-BE49-F238E27FC236}">
                  <a16:creationId xmlns:a16="http://schemas.microsoft.com/office/drawing/2014/main" id="{9E4F8CF2-F6FD-5609-1C41-0E11B99114A5}"/>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F1C400"/>
            </a:solidFill>
          </p:spPr>
          <p:txBody>
            <a:bodyPr/>
            <a:lstStyle/>
            <a:p>
              <a:endParaRPr lang="en-GB" sz="600"/>
            </a:p>
          </p:txBody>
        </p:sp>
        <p:sp>
          <p:nvSpPr>
            <p:cNvPr id="40" name="TextBox 39">
              <a:extLst>
                <a:ext uri="{FF2B5EF4-FFF2-40B4-BE49-F238E27FC236}">
                  <a16:creationId xmlns:a16="http://schemas.microsoft.com/office/drawing/2014/main" id="{C908964D-E26A-AF48-EADF-BDD0B86BD739}"/>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sp>
        <p:nvSpPr>
          <p:cNvPr id="41" name="Freeform 40">
            <a:extLst>
              <a:ext uri="{FF2B5EF4-FFF2-40B4-BE49-F238E27FC236}">
                <a16:creationId xmlns:a16="http://schemas.microsoft.com/office/drawing/2014/main" id="{7840001B-5F0E-077D-A8E6-2CE0A84BE2A0}"/>
              </a:ext>
            </a:extLst>
          </p:cNvPr>
          <p:cNvSpPr/>
          <p:nvPr userDrawn="1"/>
        </p:nvSpPr>
        <p:spPr>
          <a:xfrm>
            <a:off x="6324876" y="514351"/>
            <a:ext cx="2375843" cy="710138"/>
          </a:xfrm>
          <a:custGeom>
            <a:avLst/>
            <a:gdLst/>
            <a:ahLst/>
            <a:cxnLst/>
            <a:rect l="l" t="t" r="r" b="b"/>
            <a:pathLst>
              <a:path w="6256786" h="1870151">
                <a:moveTo>
                  <a:pt x="0" y="0"/>
                </a:moveTo>
                <a:lnTo>
                  <a:pt x="6256786" y="0"/>
                </a:lnTo>
                <a:lnTo>
                  <a:pt x="6256786" y="1870151"/>
                </a:lnTo>
                <a:lnTo>
                  <a:pt x="0" y="1870151"/>
                </a:lnTo>
                <a:lnTo>
                  <a:pt x="0" y="0"/>
                </a:lnTo>
                <a:close/>
              </a:path>
            </a:pathLst>
          </a:custGeom>
          <a:blipFill>
            <a:blip r:embed="rId2"/>
            <a:stretch>
              <a:fillRect/>
            </a:stretch>
          </a:blipFill>
        </p:spPr>
        <p:txBody>
          <a:bodyPr/>
          <a:lstStyle/>
          <a:p>
            <a:endParaRPr lang="en-GB" sz="600"/>
          </a:p>
        </p:txBody>
      </p:sp>
      <p:sp>
        <p:nvSpPr>
          <p:cNvPr id="42" name="Title 1">
            <a:extLst>
              <a:ext uri="{FF2B5EF4-FFF2-40B4-BE49-F238E27FC236}">
                <a16:creationId xmlns:a16="http://schemas.microsoft.com/office/drawing/2014/main" id="{57DE4DA5-AD64-38C0-F430-7DD9C9D81F28}"/>
              </a:ext>
            </a:extLst>
          </p:cNvPr>
          <p:cNvSpPr>
            <a:spLocks noGrp="1"/>
          </p:cNvSpPr>
          <p:nvPr>
            <p:ph type="title" hasCustomPrompt="1"/>
          </p:nvPr>
        </p:nvSpPr>
        <p:spPr>
          <a:xfrm>
            <a:off x="632463" y="1569690"/>
            <a:ext cx="8068256" cy="728223"/>
          </a:xfrm>
          <a:prstGeom prst="rect">
            <a:avLst/>
          </a:prstGeom>
        </p:spPr>
        <p:txBody>
          <a:bodyPr lIns="0" tIns="0" rIns="0" bIns="0"/>
          <a:lstStyle>
            <a:lvl1pPr>
              <a:defRPr sz="4125" b="1" i="0">
                <a:latin typeface="Helvetica Now Display XBold" panose="020B0504030202020204" pitchFamily="34" charset="77"/>
              </a:defRPr>
            </a:lvl1pPr>
          </a:lstStyle>
          <a:p>
            <a:r>
              <a:rPr lang="en-GB" err="1"/>
              <a:t>CLicK</a:t>
            </a:r>
            <a:r>
              <a:rPr lang="en-GB"/>
              <a:t> </a:t>
            </a:r>
            <a:r>
              <a:rPr lang="en-GB" err="1"/>
              <a:t>tO</a:t>
            </a:r>
            <a:r>
              <a:rPr lang="en-GB"/>
              <a:t> edit Master title style</a:t>
            </a:r>
            <a:endParaRPr lang="en-US"/>
          </a:p>
        </p:txBody>
      </p:sp>
    </p:spTree>
    <p:extLst>
      <p:ext uri="{BB962C8B-B14F-4D97-AF65-F5344CB8AC3E}">
        <p14:creationId xmlns:p14="http://schemas.microsoft.com/office/powerpoint/2010/main" val="35193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D4C2B1-8A42-B7D3-075C-0421C6D86BC0}"/>
              </a:ext>
            </a:extLst>
          </p:cNvPr>
          <p:cNvSpPr/>
          <p:nvPr userDrawn="1"/>
        </p:nvSpPr>
        <p:spPr>
          <a:xfrm>
            <a:off x="0" y="0"/>
            <a:ext cx="9143404" cy="51435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8" name="Group 7">
            <a:extLst>
              <a:ext uri="{FF2B5EF4-FFF2-40B4-BE49-F238E27FC236}">
                <a16:creationId xmlns:a16="http://schemas.microsoft.com/office/drawing/2014/main" id="{F26B2E88-5EA2-C661-3676-209EB4367081}"/>
              </a:ext>
            </a:extLst>
          </p:cNvPr>
          <p:cNvGrpSpPr/>
          <p:nvPr userDrawn="1"/>
        </p:nvGrpSpPr>
        <p:grpSpPr>
          <a:xfrm>
            <a:off x="597" y="0"/>
            <a:ext cx="1034951" cy="916217"/>
            <a:chOff x="0" y="0"/>
            <a:chExt cx="1184570" cy="1048670"/>
          </a:xfrm>
        </p:grpSpPr>
        <p:sp>
          <p:nvSpPr>
            <p:cNvPr id="9" name="Freeform 8">
              <a:extLst>
                <a:ext uri="{FF2B5EF4-FFF2-40B4-BE49-F238E27FC236}">
                  <a16:creationId xmlns:a16="http://schemas.microsoft.com/office/drawing/2014/main" id="{56E39494-B147-D5A4-8AAC-92F212EC658D}"/>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F1C400"/>
            </a:solidFill>
          </p:spPr>
          <p:txBody>
            <a:bodyPr/>
            <a:lstStyle/>
            <a:p>
              <a:endParaRPr lang="en-GB" sz="600"/>
            </a:p>
          </p:txBody>
        </p:sp>
        <p:sp>
          <p:nvSpPr>
            <p:cNvPr id="11" name="TextBox 10">
              <a:extLst>
                <a:ext uri="{FF2B5EF4-FFF2-40B4-BE49-F238E27FC236}">
                  <a16:creationId xmlns:a16="http://schemas.microsoft.com/office/drawing/2014/main" id="{45C5D459-263E-2EDA-DBFA-4035963C72FA}"/>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sp>
        <p:nvSpPr>
          <p:cNvPr id="25" name="Freeform 24">
            <a:extLst>
              <a:ext uri="{FF2B5EF4-FFF2-40B4-BE49-F238E27FC236}">
                <a16:creationId xmlns:a16="http://schemas.microsoft.com/office/drawing/2014/main" id="{445C69F4-A09F-7924-48D9-818A308B251E}"/>
              </a:ext>
            </a:extLst>
          </p:cNvPr>
          <p:cNvSpPr/>
          <p:nvPr/>
        </p:nvSpPr>
        <p:spPr>
          <a:xfrm>
            <a:off x="723524" y="1931774"/>
            <a:ext cx="6150411" cy="927489"/>
          </a:xfrm>
          <a:custGeom>
            <a:avLst/>
            <a:gdLst/>
            <a:ahLst/>
            <a:cxnLst/>
            <a:rect l="l" t="t" r="r" b="b"/>
            <a:pathLst>
              <a:path w="11456205" h="1727609">
                <a:moveTo>
                  <a:pt x="0" y="0"/>
                </a:moveTo>
                <a:lnTo>
                  <a:pt x="11456205" y="0"/>
                </a:lnTo>
                <a:lnTo>
                  <a:pt x="11456205" y="1727609"/>
                </a:lnTo>
                <a:lnTo>
                  <a:pt x="0" y="1727609"/>
                </a:lnTo>
                <a:close/>
              </a:path>
            </a:pathLst>
          </a:custGeom>
          <a:solidFill>
            <a:srgbClr val="000000">
              <a:alpha val="0"/>
            </a:srgbClr>
          </a:solidFill>
        </p:spPr>
        <p:txBody>
          <a:bodyPr/>
          <a:lstStyle/>
          <a:p>
            <a:endParaRPr lang="en-GB" sz="600"/>
          </a:p>
        </p:txBody>
      </p:sp>
      <p:sp>
        <p:nvSpPr>
          <p:cNvPr id="28" name="Freeform 27">
            <a:extLst>
              <a:ext uri="{FF2B5EF4-FFF2-40B4-BE49-F238E27FC236}">
                <a16:creationId xmlns:a16="http://schemas.microsoft.com/office/drawing/2014/main" id="{A06DCEAB-A845-2ED5-CC7D-48295B744647}"/>
              </a:ext>
            </a:extLst>
          </p:cNvPr>
          <p:cNvSpPr/>
          <p:nvPr/>
        </p:nvSpPr>
        <p:spPr>
          <a:xfrm>
            <a:off x="2696373" y="2785680"/>
            <a:ext cx="3351731" cy="827239"/>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endParaRPr lang="en-GB" sz="600"/>
          </a:p>
        </p:txBody>
      </p:sp>
      <p:grpSp>
        <p:nvGrpSpPr>
          <p:cNvPr id="30" name="Group 29">
            <a:extLst>
              <a:ext uri="{FF2B5EF4-FFF2-40B4-BE49-F238E27FC236}">
                <a16:creationId xmlns:a16="http://schemas.microsoft.com/office/drawing/2014/main" id="{C8ABBB42-B3D4-E14E-B8B5-6365E7B497C6}"/>
              </a:ext>
            </a:extLst>
          </p:cNvPr>
          <p:cNvGrpSpPr/>
          <p:nvPr userDrawn="1"/>
        </p:nvGrpSpPr>
        <p:grpSpPr>
          <a:xfrm>
            <a:off x="5572327" y="4433362"/>
            <a:ext cx="3572270" cy="710138"/>
            <a:chOff x="0" y="0"/>
            <a:chExt cx="4202611" cy="812800"/>
          </a:xfrm>
        </p:grpSpPr>
        <p:sp>
          <p:nvSpPr>
            <p:cNvPr id="31" name="Freeform 30">
              <a:extLst>
                <a:ext uri="{FF2B5EF4-FFF2-40B4-BE49-F238E27FC236}">
                  <a16:creationId xmlns:a16="http://schemas.microsoft.com/office/drawing/2014/main" id="{B1689A29-F138-CA0E-F821-2D7369693AF2}"/>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A05EB5"/>
            </a:solidFill>
          </p:spPr>
          <p:txBody>
            <a:bodyPr/>
            <a:lstStyle/>
            <a:p>
              <a:endParaRPr lang="en-GB" sz="600"/>
            </a:p>
          </p:txBody>
        </p:sp>
        <p:sp>
          <p:nvSpPr>
            <p:cNvPr id="32" name="TextBox 31">
              <a:extLst>
                <a:ext uri="{FF2B5EF4-FFF2-40B4-BE49-F238E27FC236}">
                  <a16:creationId xmlns:a16="http://schemas.microsoft.com/office/drawing/2014/main" id="{D880DECF-7B5F-5F9F-E840-64FDA2573AAB}"/>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33" name="Group 32">
            <a:extLst>
              <a:ext uri="{FF2B5EF4-FFF2-40B4-BE49-F238E27FC236}">
                <a16:creationId xmlns:a16="http://schemas.microsoft.com/office/drawing/2014/main" id="{6A7B3CBA-9963-7931-F3D4-B8F94F1A1378}"/>
              </a:ext>
            </a:extLst>
          </p:cNvPr>
          <p:cNvGrpSpPr/>
          <p:nvPr userDrawn="1"/>
        </p:nvGrpSpPr>
        <p:grpSpPr>
          <a:xfrm>
            <a:off x="7642642" y="3723223"/>
            <a:ext cx="1501955" cy="905927"/>
            <a:chOff x="0" y="0"/>
            <a:chExt cx="1929467" cy="1036893"/>
          </a:xfrm>
        </p:grpSpPr>
        <p:sp>
          <p:nvSpPr>
            <p:cNvPr id="34" name="Freeform 33">
              <a:extLst>
                <a:ext uri="{FF2B5EF4-FFF2-40B4-BE49-F238E27FC236}">
                  <a16:creationId xmlns:a16="http://schemas.microsoft.com/office/drawing/2014/main" id="{5DB13C70-CB2D-E213-E824-ACBCBAEE0343}"/>
                </a:ext>
              </a:extLst>
            </p:cNvPr>
            <p:cNvSpPr/>
            <p:nvPr/>
          </p:nvSpPr>
          <p:spPr>
            <a:xfrm>
              <a:off x="0" y="0"/>
              <a:ext cx="1929467" cy="1036893"/>
            </a:xfrm>
            <a:custGeom>
              <a:avLst/>
              <a:gdLst/>
              <a:ahLst/>
              <a:cxnLst/>
              <a:rect l="l" t="t" r="r" b="b"/>
              <a:pathLst>
                <a:path w="1929467" h="1036893">
                  <a:moveTo>
                    <a:pt x="0" y="0"/>
                  </a:moveTo>
                  <a:lnTo>
                    <a:pt x="1929467" y="0"/>
                  </a:lnTo>
                  <a:lnTo>
                    <a:pt x="1929467" y="1036893"/>
                  </a:lnTo>
                  <a:lnTo>
                    <a:pt x="0" y="1036893"/>
                  </a:lnTo>
                  <a:close/>
                </a:path>
              </a:pathLst>
            </a:custGeom>
            <a:solidFill>
              <a:srgbClr val="A05EB5"/>
            </a:solidFill>
          </p:spPr>
          <p:txBody>
            <a:bodyPr/>
            <a:lstStyle/>
            <a:p>
              <a:endParaRPr lang="en-GB" sz="600"/>
            </a:p>
          </p:txBody>
        </p:sp>
        <p:sp>
          <p:nvSpPr>
            <p:cNvPr id="35" name="TextBox 34">
              <a:extLst>
                <a:ext uri="{FF2B5EF4-FFF2-40B4-BE49-F238E27FC236}">
                  <a16:creationId xmlns:a16="http://schemas.microsoft.com/office/drawing/2014/main" id="{30269E23-B4E0-35F9-6E30-F64E25371AFC}"/>
                </a:ext>
              </a:extLst>
            </p:cNvPr>
            <p:cNvSpPr txBox="1"/>
            <p:nvPr/>
          </p:nvSpPr>
          <p:spPr>
            <a:xfrm>
              <a:off x="0" y="-28575"/>
              <a:ext cx="1929467" cy="1065468"/>
            </a:xfrm>
            <a:prstGeom prst="rect">
              <a:avLst/>
            </a:prstGeom>
          </p:spPr>
          <p:txBody>
            <a:bodyPr lIns="15586" tIns="15586" rIns="15586" bIns="15586" rtlCol="0" anchor="ctr"/>
            <a:lstStyle/>
            <a:p>
              <a:pPr algn="ctr">
                <a:lnSpc>
                  <a:spcPts val="612"/>
                </a:lnSpc>
              </a:pPr>
              <a:endParaRPr sz="600"/>
            </a:p>
          </p:txBody>
        </p:sp>
      </p:grpSp>
      <p:grpSp>
        <p:nvGrpSpPr>
          <p:cNvPr id="36" name="Group 35">
            <a:extLst>
              <a:ext uri="{FF2B5EF4-FFF2-40B4-BE49-F238E27FC236}">
                <a16:creationId xmlns:a16="http://schemas.microsoft.com/office/drawing/2014/main" id="{86A5B107-4D03-CD36-EEA3-9A006C4FB284}"/>
              </a:ext>
            </a:extLst>
          </p:cNvPr>
          <p:cNvGrpSpPr/>
          <p:nvPr userDrawn="1"/>
        </p:nvGrpSpPr>
        <p:grpSpPr>
          <a:xfrm>
            <a:off x="595" y="4470093"/>
            <a:ext cx="2695778" cy="673408"/>
            <a:chOff x="0" y="0"/>
            <a:chExt cx="3085493" cy="770758"/>
          </a:xfrm>
        </p:grpSpPr>
        <p:sp>
          <p:nvSpPr>
            <p:cNvPr id="37" name="Freeform 36">
              <a:extLst>
                <a:ext uri="{FF2B5EF4-FFF2-40B4-BE49-F238E27FC236}">
                  <a16:creationId xmlns:a16="http://schemas.microsoft.com/office/drawing/2014/main" id="{EE511D6D-69F1-26EE-7E69-D5C299D29139}"/>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509E2F"/>
            </a:solidFill>
          </p:spPr>
          <p:txBody>
            <a:bodyPr/>
            <a:lstStyle/>
            <a:p>
              <a:endParaRPr lang="en-GB" sz="600"/>
            </a:p>
          </p:txBody>
        </p:sp>
        <p:sp>
          <p:nvSpPr>
            <p:cNvPr id="38" name="TextBox 37">
              <a:extLst>
                <a:ext uri="{FF2B5EF4-FFF2-40B4-BE49-F238E27FC236}">
                  <a16:creationId xmlns:a16="http://schemas.microsoft.com/office/drawing/2014/main" id="{8151B7CA-37B6-98AD-DDE2-DCDC51192107}"/>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sp>
        <p:nvSpPr>
          <p:cNvPr id="39" name="Freeform 38">
            <a:extLst>
              <a:ext uri="{FF2B5EF4-FFF2-40B4-BE49-F238E27FC236}">
                <a16:creationId xmlns:a16="http://schemas.microsoft.com/office/drawing/2014/main" id="{7E013415-5AE0-70B6-18B0-E343A7E13E6C}"/>
              </a:ext>
            </a:extLst>
          </p:cNvPr>
          <p:cNvSpPr/>
          <p:nvPr userDrawn="1"/>
        </p:nvSpPr>
        <p:spPr>
          <a:xfrm>
            <a:off x="6172796" y="514351"/>
            <a:ext cx="2527923" cy="755595"/>
          </a:xfrm>
          <a:custGeom>
            <a:avLst/>
            <a:gdLst/>
            <a:ahLst/>
            <a:cxnLst/>
            <a:rect l="l" t="t" r="r" b="b"/>
            <a:pathLst>
              <a:path w="6256786" h="1870151">
                <a:moveTo>
                  <a:pt x="0" y="0"/>
                </a:moveTo>
                <a:lnTo>
                  <a:pt x="6256786" y="0"/>
                </a:lnTo>
                <a:lnTo>
                  <a:pt x="6256786" y="1870151"/>
                </a:lnTo>
                <a:lnTo>
                  <a:pt x="0" y="1870151"/>
                </a:lnTo>
                <a:lnTo>
                  <a:pt x="0" y="0"/>
                </a:lnTo>
                <a:close/>
              </a:path>
            </a:pathLst>
          </a:custGeom>
          <a:blipFill>
            <a:blip r:embed="rId2"/>
            <a:stretch>
              <a:fillRect l="-25" r="-25"/>
            </a:stretch>
          </a:blipFill>
        </p:spPr>
        <p:txBody>
          <a:bodyPr/>
          <a:lstStyle/>
          <a:p>
            <a:endParaRPr lang="en-GB" sz="600"/>
          </a:p>
        </p:txBody>
      </p:sp>
      <p:sp>
        <p:nvSpPr>
          <p:cNvPr id="42" name="Title 1">
            <a:extLst>
              <a:ext uri="{FF2B5EF4-FFF2-40B4-BE49-F238E27FC236}">
                <a16:creationId xmlns:a16="http://schemas.microsoft.com/office/drawing/2014/main" id="{8DD7BE1F-345C-E0DC-E626-5C1FA8B58484}"/>
              </a:ext>
            </a:extLst>
          </p:cNvPr>
          <p:cNvSpPr>
            <a:spLocks noGrp="1"/>
          </p:cNvSpPr>
          <p:nvPr>
            <p:ph type="title" hasCustomPrompt="1"/>
          </p:nvPr>
        </p:nvSpPr>
        <p:spPr>
          <a:xfrm>
            <a:off x="632463" y="1569690"/>
            <a:ext cx="8068256" cy="728223"/>
          </a:xfrm>
          <a:prstGeom prst="rect">
            <a:avLst/>
          </a:prstGeom>
        </p:spPr>
        <p:txBody>
          <a:bodyPr lIns="0" tIns="0" rIns="0" bIns="0"/>
          <a:lstStyle>
            <a:lvl1pPr>
              <a:defRPr sz="4125" b="1" i="0">
                <a:solidFill>
                  <a:schemeClr val="bg1"/>
                </a:solidFill>
                <a:latin typeface="Helvetica Now Display XBold" panose="020B0504030202020204" pitchFamily="34" charset="77"/>
              </a:defRPr>
            </a:lvl1pPr>
          </a:lstStyle>
          <a:p>
            <a:r>
              <a:rPr lang="en-GB" err="1"/>
              <a:t>CLicK</a:t>
            </a:r>
            <a:r>
              <a:rPr lang="en-GB"/>
              <a:t> </a:t>
            </a:r>
            <a:r>
              <a:rPr lang="en-GB" err="1"/>
              <a:t>tO</a:t>
            </a:r>
            <a:r>
              <a:rPr lang="en-GB"/>
              <a:t> edit Master title style</a:t>
            </a:r>
            <a:endParaRPr lang="en-US"/>
          </a:p>
        </p:txBody>
      </p:sp>
    </p:spTree>
    <p:extLst>
      <p:ext uri="{BB962C8B-B14F-4D97-AF65-F5344CB8AC3E}">
        <p14:creationId xmlns:p14="http://schemas.microsoft.com/office/powerpoint/2010/main" val="606468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7.png"/><Relationship Id="rId5" Type="http://schemas.openxmlformats.org/officeDocument/2006/relationships/slideLayout" Target="../slideLayouts/slideLayout41.xml"/><Relationship Id="rId10" Type="http://schemas.openxmlformats.org/officeDocument/2006/relationships/theme" Target="../theme/theme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4053" y="286143"/>
            <a:ext cx="8088446" cy="73561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84052" y="1257300"/>
            <a:ext cx="8088447" cy="3035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6FE3CFF2-AB8B-4731-688D-2C0994226CA0}"/>
              </a:ext>
            </a:extLst>
          </p:cNvPr>
          <p:cNvSpPr/>
          <p:nvPr userDrawn="1"/>
        </p:nvSpPr>
        <p:spPr>
          <a:xfrm>
            <a:off x="0" y="4857357"/>
            <a:ext cx="9144000" cy="297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6699165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Lst>
  <p:txStyles>
    <p:titleStyle>
      <a:lvl1pPr algn="l" defTabSz="685800" rtl="0" eaLnBrk="1" latinLnBrk="0" hangingPunct="1">
        <a:lnSpc>
          <a:spcPct val="90000"/>
        </a:lnSpc>
        <a:spcBef>
          <a:spcPct val="0"/>
        </a:spcBef>
        <a:buNone/>
        <a:defRPr sz="2700" b="1" i="0" kern="1200">
          <a:solidFill>
            <a:srgbClr val="20AB45"/>
          </a:solidFill>
          <a:latin typeface="Arial Black" panose="020B0604020202020204" pitchFamily="34" charset="0"/>
          <a:ea typeface="+mj-ea"/>
          <a:cs typeface="Arial Black"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7AB2EBD-4E1B-6D12-C69B-975BB4F760C9}"/>
              </a:ext>
            </a:extLst>
          </p:cNvPr>
          <p:cNvSpPr/>
          <p:nvPr userDrawn="1"/>
        </p:nvSpPr>
        <p:spPr>
          <a:xfrm>
            <a:off x="0" y="0"/>
            <a:ext cx="9143404" cy="5143500"/>
          </a:xfrm>
          <a:prstGeom prst="rect">
            <a:avLst/>
          </a:prstGeom>
          <a:solidFill>
            <a:srgbClr val="E50E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7" name="Group 2">
            <a:extLst>
              <a:ext uri="{FF2B5EF4-FFF2-40B4-BE49-F238E27FC236}">
                <a16:creationId xmlns:a16="http://schemas.microsoft.com/office/drawing/2014/main" id="{02CDBF29-5EA0-2945-8FD9-E60BC4105EC9}"/>
              </a:ext>
            </a:extLst>
          </p:cNvPr>
          <p:cNvGrpSpPr/>
          <p:nvPr userDrawn="1"/>
        </p:nvGrpSpPr>
        <p:grpSpPr>
          <a:xfrm>
            <a:off x="597" y="0"/>
            <a:ext cx="1034951" cy="916217"/>
            <a:chOff x="0" y="0"/>
            <a:chExt cx="1184570" cy="1048670"/>
          </a:xfrm>
        </p:grpSpPr>
        <p:sp>
          <p:nvSpPr>
            <p:cNvPr id="28" name="Freeform 3">
              <a:extLst>
                <a:ext uri="{FF2B5EF4-FFF2-40B4-BE49-F238E27FC236}">
                  <a16:creationId xmlns:a16="http://schemas.microsoft.com/office/drawing/2014/main" id="{570AE6B4-686B-D640-964D-201472AC3113}"/>
                </a:ext>
              </a:extLst>
            </p:cNvPr>
            <p:cNvSpPr/>
            <p:nvPr/>
          </p:nvSpPr>
          <p:spPr>
            <a:xfrm>
              <a:off x="0" y="0"/>
              <a:ext cx="1184570" cy="1048670"/>
            </a:xfrm>
            <a:custGeom>
              <a:avLst/>
              <a:gdLst/>
              <a:ahLst/>
              <a:cxnLst/>
              <a:rect l="l" t="t" r="r" b="b"/>
              <a:pathLst>
                <a:path w="1184570" h="1048670">
                  <a:moveTo>
                    <a:pt x="0" y="0"/>
                  </a:moveTo>
                  <a:lnTo>
                    <a:pt x="1184570" y="0"/>
                  </a:lnTo>
                  <a:lnTo>
                    <a:pt x="1184570" y="1048670"/>
                  </a:lnTo>
                  <a:lnTo>
                    <a:pt x="0" y="1048670"/>
                  </a:lnTo>
                  <a:close/>
                </a:path>
              </a:pathLst>
            </a:custGeom>
            <a:solidFill>
              <a:srgbClr val="000000"/>
            </a:solidFill>
          </p:spPr>
          <p:txBody>
            <a:bodyPr/>
            <a:lstStyle/>
            <a:p>
              <a:endParaRPr lang="en-GB" sz="600"/>
            </a:p>
          </p:txBody>
        </p:sp>
        <p:sp>
          <p:nvSpPr>
            <p:cNvPr id="29" name="TextBox 4">
              <a:extLst>
                <a:ext uri="{FF2B5EF4-FFF2-40B4-BE49-F238E27FC236}">
                  <a16:creationId xmlns:a16="http://schemas.microsoft.com/office/drawing/2014/main" id="{ACEEA857-F8AE-12E9-AAEB-0C1E1B7EF9F2}"/>
                </a:ext>
              </a:extLst>
            </p:cNvPr>
            <p:cNvSpPr txBox="1"/>
            <p:nvPr/>
          </p:nvSpPr>
          <p:spPr>
            <a:xfrm>
              <a:off x="0" y="-28575"/>
              <a:ext cx="1184570" cy="1077245"/>
            </a:xfrm>
            <a:prstGeom prst="rect">
              <a:avLst/>
            </a:prstGeom>
          </p:spPr>
          <p:txBody>
            <a:bodyPr lIns="15586" tIns="15586" rIns="15586" bIns="15586" rtlCol="0" anchor="ctr"/>
            <a:lstStyle/>
            <a:p>
              <a:pPr algn="ctr">
                <a:lnSpc>
                  <a:spcPts val="612"/>
                </a:lnSpc>
              </a:pPr>
              <a:endParaRPr sz="600"/>
            </a:p>
          </p:txBody>
        </p:sp>
      </p:grpSp>
      <p:grpSp>
        <p:nvGrpSpPr>
          <p:cNvPr id="36" name="Group 11">
            <a:extLst>
              <a:ext uri="{FF2B5EF4-FFF2-40B4-BE49-F238E27FC236}">
                <a16:creationId xmlns:a16="http://schemas.microsoft.com/office/drawing/2014/main" id="{25950E91-A9A8-C078-D19C-EFFE724D3077}"/>
              </a:ext>
            </a:extLst>
          </p:cNvPr>
          <p:cNvGrpSpPr/>
          <p:nvPr userDrawn="1"/>
        </p:nvGrpSpPr>
        <p:grpSpPr>
          <a:xfrm>
            <a:off x="5572326" y="4433362"/>
            <a:ext cx="3572270" cy="710138"/>
            <a:chOff x="0" y="0"/>
            <a:chExt cx="4202611" cy="812800"/>
          </a:xfrm>
        </p:grpSpPr>
        <p:sp>
          <p:nvSpPr>
            <p:cNvPr id="37" name="Freeform 12">
              <a:extLst>
                <a:ext uri="{FF2B5EF4-FFF2-40B4-BE49-F238E27FC236}">
                  <a16:creationId xmlns:a16="http://schemas.microsoft.com/office/drawing/2014/main" id="{4FD66BC9-DCA9-31E4-E0F2-7FC94FE79B89}"/>
                </a:ext>
              </a:extLst>
            </p:cNvPr>
            <p:cNvSpPr/>
            <p:nvPr/>
          </p:nvSpPr>
          <p:spPr>
            <a:xfrm>
              <a:off x="0" y="0"/>
              <a:ext cx="4202611" cy="812800"/>
            </a:xfrm>
            <a:custGeom>
              <a:avLst/>
              <a:gdLst/>
              <a:ahLst/>
              <a:cxnLst/>
              <a:rect l="l" t="t" r="r" b="b"/>
              <a:pathLst>
                <a:path w="4202611" h="812800">
                  <a:moveTo>
                    <a:pt x="0" y="0"/>
                  </a:moveTo>
                  <a:lnTo>
                    <a:pt x="4202611" y="0"/>
                  </a:lnTo>
                  <a:lnTo>
                    <a:pt x="4202611" y="812800"/>
                  </a:lnTo>
                  <a:lnTo>
                    <a:pt x="0" y="812800"/>
                  </a:lnTo>
                  <a:close/>
                </a:path>
              </a:pathLst>
            </a:custGeom>
            <a:solidFill>
              <a:srgbClr val="000000"/>
            </a:solidFill>
          </p:spPr>
          <p:txBody>
            <a:bodyPr/>
            <a:lstStyle/>
            <a:p>
              <a:endParaRPr lang="en-GB" sz="600"/>
            </a:p>
          </p:txBody>
        </p:sp>
        <p:sp>
          <p:nvSpPr>
            <p:cNvPr id="38" name="TextBox 13">
              <a:extLst>
                <a:ext uri="{FF2B5EF4-FFF2-40B4-BE49-F238E27FC236}">
                  <a16:creationId xmlns:a16="http://schemas.microsoft.com/office/drawing/2014/main" id="{FCFB7122-DD22-F158-AF30-44E2F51466B1}"/>
                </a:ext>
              </a:extLst>
            </p:cNvPr>
            <p:cNvSpPr txBox="1"/>
            <p:nvPr/>
          </p:nvSpPr>
          <p:spPr>
            <a:xfrm>
              <a:off x="0" y="-28575"/>
              <a:ext cx="4202611" cy="841375"/>
            </a:xfrm>
            <a:prstGeom prst="rect">
              <a:avLst/>
            </a:prstGeom>
          </p:spPr>
          <p:txBody>
            <a:bodyPr lIns="15586" tIns="15586" rIns="15586" bIns="15586" rtlCol="0" anchor="ctr"/>
            <a:lstStyle/>
            <a:p>
              <a:pPr algn="ctr">
                <a:lnSpc>
                  <a:spcPts val="612"/>
                </a:lnSpc>
              </a:pPr>
              <a:endParaRPr sz="600"/>
            </a:p>
          </p:txBody>
        </p:sp>
      </p:grpSp>
      <p:grpSp>
        <p:nvGrpSpPr>
          <p:cNvPr id="39" name="Group 14">
            <a:extLst>
              <a:ext uri="{FF2B5EF4-FFF2-40B4-BE49-F238E27FC236}">
                <a16:creationId xmlns:a16="http://schemas.microsoft.com/office/drawing/2014/main" id="{D9EB4195-350B-7D37-3AC5-A438CD40AF14}"/>
              </a:ext>
            </a:extLst>
          </p:cNvPr>
          <p:cNvGrpSpPr/>
          <p:nvPr userDrawn="1"/>
        </p:nvGrpSpPr>
        <p:grpSpPr>
          <a:xfrm>
            <a:off x="7642641" y="3723223"/>
            <a:ext cx="1501955" cy="710138"/>
            <a:chOff x="0" y="0"/>
            <a:chExt cx="1929467" cy="812800"/>
          </a:xfrm>
        </p:grpSpPr>
        <p:sp>
          <p:nvSpPr>
            <p:cNvPr id="40" name="Freeform 15">
              <a:extLst>
                <a:ext uri="{FF2B5EF4-FFF2-40B4-BE49-F238E27FC236}">
                  <a16:creationId xmlns:a16="http://schemas.microsoft.com/office/drawing/2014/main" id="{6A7678FA-936B-CA8A-378B-DE2042F8B626}"/>
                </a:ext>
              </a:extLst>
            </p:cNvPr>
            <p:cNvSpPr/>
            <p:nvPr/>
          </p:nvSpPr>
          <p:spPr>
            <a:xfrm>
              <a:off x="0" y="0"/>
              <a:ext cx="1929467" cy="812800"/>
            </a:xfrm>
            <a:custGeom>
              <a:avLst/>
              <a:gdLst/>
              <a:ahLst/>
              <a:cxnLst/>
              <a:rect l="l" t="t" r="r" b="b"/>
              <a:pathLst>
                <a:path w="1929467" h="812800">
                  <a:moveTo>
                    <a:pt x="0" y="0"/>
                  </a:moveTo>
                  <a:lnTo>
                    <a:pt x="1929467" y="0"/>
                  </a:lnTo>
                  <a:lnTo>
                    <a:pt x="1929467" y="812800"/>
                  </a:lnTo>
                  <a:lnTo>
                    <a:pt x="0" y="812800"/>
                  </a:lnTo>
                  <a:close/>
                </a:path>
              </a:pathLst>
            </a:custGeom>
            <a:solidFill>
              <a:srgbClr val="000000"/>
            </a:solidFill>
          </p:spPr>
          <p:txBody>
            <a:bodyPr/>
            <a:lstStyle/>
            <a:p>
              <a:endParaRPr lang="en-GB" sz="600"/>
            </a:p>
          </p:txBody>
        </p:sp>
        <p:sp>
          <p:nvSpPr>
            <p:cNvPr id="41" name="TextBox 16">
              <a:extLst>
                <a:ext uri="{FF2B5EF4-FFF2-40B4-BE49-F238E27FC236}">
                  <a16:creationId xmlns:a16="http://schemas.microsoft.com/office/drawing/2014/main" id="{D3BC1A4A-16EB-0CEC-2A72-1A95EB462650}"/>
                </a:ext>
              </a:extLst>
            </p:cNvPr>
            <p:cNvSpPr txBox="1"/>
            <p:nvPr/>
          </p:nvSpPr>
          <p:spPr>
            <a:xfrm>
              <a:off x="0" y="-28575"/>
              <a:ext cx="1929467" cy="841375"/>
            </a:xfrm>
            <a:prstGeom prst="rect">
              <a:avLst/>
            </a:prstGeom>
          </p:spPr>
          <p:txBody>
            <a:bodyPr lIns="15586" tIns="15586" rIns="15586" bIns="15586" rtlCol="0" anchor="ctr"/>
            <a:lstStyle/>
            <a:p>
              <a:pPr algn="ctr">
                <a:lnSpc>
                  <a:spcPts val="612"/>
                </a:lnSpc>
              </a:pPr>
              <a:endParaRPr sz="600"/>
            </a:p>
          </p:txBody>
        </p:sp>
      </p:grpSp>
      <p:grpSp>
        <p:nvGrpSpPr>
          <p:cNvPr id="42" name="Group 17">
            <a:extLst>
              <a:ext uri="{FF2B5EF4-FFF2-40B4-BE49-F238E27FC236}">
                <a16:creationId xmlns:a16="http://schemas.microsoft.com/office/drawing/2014/main" id="{A640C946-A5D4-C902-062E-391A807ADFF1}"/>
              </a:ext>
            </a:extLst>
          </p:cNvPr>
          <p:cNvGrpSpPr/>
          <p:nvPr userDrawn="1"/>
        </p:nvGrpSpPr>
        <p:grpSpPr>
          <a:xfrm>
            <a:off x="595" y="4470093"/>
            <a:ext cx="2695778" cy="673408"/>
            <a:chOff x="0" y="0"/>
            <a:chExt cx="3085493" cy="770758"/>
          </a:xfrm>
        </p:grpSpPr>
        <p:sp>
          <p:nvSpPr>
            <p:cNvPr id="43" name="Freeform 18">
              <a:extLst>
                <a:ext uri="{FF2B5EF4-FFF2-40B4-BE49-F238E27FC236}">
                  <a16:creationId xmlns:a16="http://schemas.microsoft.com/office/drawing/2014/main" id="{8EBBCE8D-F40B-3EA3-C754-13FB93D7792E}"/>
                </a:ext>
              </a:extLst>
            </p:cNvPr>
            <p:cNvSpPr/>
            <p:nvPr/>
          </p:nvSpPr>
          <p:spPr>
            <a:xfrm>
              <a:off x="0" y="0"/>
              <a:ext cx="3085493" cy="770758"/>
            </a:xfrm>
            <a:custGeom>
              <a:avLst/>
              <a:gdLst/>
              <a:ahLst/>
              <a:cxnLst/>
              <a:rect l="l" t="t" r="r" b="b"/>
              <a:pathLst>
                <a:path w="3085493" h="770758">
                  <a:moveTo>
                    <a:pt x="0" y="0"/>
                  </a:moveTo>
                  <a:lnTo>
                    <a:pt x="3085493" y="0"/>
                  </a:lnTo>
                  <a:lnTo>
                    <a:pt x="3085493" y="770758"/>
                  </a:lnTo>
                  <a:lnTo>
                    <a:pt x="0" y="770758"/>
                  </a:lnTo>
                  <a:close/>
                </a:path>
              </a:pathLst>
            </a:custGeom>
            <a:solidFill>
              <a:srgbClr val="000000"/>
            </a:solidFill>
          </p:spPr>
          <p:txBody>
            <a:bodyPr/>
            <a:lstStyle/>
            <a:p>
              <a:endParaRPr lang="en-GB" sz="600"/>
            </a:p>
          </p:txBody>
        </p:sp>
        <p:sp>
          <p:nvSpPr>
            <p:cNvPr id="44" name="TextBox 19">
              <a:extLst>
                <a:ext uri="{FF2B5EF4-FFF2-40B4-BE49-F238E27FC236}">
                  <a16:creationId xmlns:a16="http://schemas.microsoft.com/office/drawing/2014/main" id="{07066B5E-2027-2953-1583-E2DFF74C6CD6}"/>
                </a:ext>
              </a:extLst>
            </p:cNvPr>
            <p:cNvSpPr txBox="1"/>
            <p:nvPr/>
          </p:nvSpPr>
          <p:spPr>
            <a:xfrm>
              <a:off x="0" y="-28575"/>
              <a:ext cx="3085493" cy="799333"/>
            </a:xfrm>
            <a:prstGeom prst="rect">
              <a:avLst/>
            </a:prstGeom>
          </p:spPr>
          <p:txBody>
            <a:bodyPr lIns="15586" tIns="15586" rIns="15586" bIns="15586" rtlCol="0" anchor="ctr"/>
            <a:lstStyle/>
            <a:p>
              <a:pPr algn="ctr">
                <a:lnSpc>
                  <a:spcPts val="612"/>
                </a:lnSpc>
              </a:pPr>
              <a:endParaRPr sz="600"/>
            </a:p>
          </p:txBody>
        </p:sp>
      </p:grpSp>
      <p:sp>
        <p:nvSpPr>
          <p:cNvPr id="45" name="Freeform 20">
            <a:extLst>
              <a:ext uri="{FF2B5EF4-FFF2-40B4-BE49-F238E27FC236}">
                <a16:creationId xmlns:a16="http://schemas.microsoft.com/office/drawing/2014/main" id="{E60BA3E8-0AB6-CDD1-08FE-68FAA7E88CED}"/>
              </a:ext>
            </a:extLst>
          </p:cNvPr>
          <p:cNvSpPr/>
          <p:nvPr userDrawn="1"/>
        </p:nvSpPr>
        <p:spPr>
          <a:xfrm>
            <a:off x="6324876" y="514351"/>
            <a:ext cx="2375843" cy="710138"/>
          </a:xfrm>
          <a:custGeom>
            <a:avLst/>
            <a:gdLst/>
            <a:ahLst/>
            <a:cxnLst/>
            <a:rect l="l" t="t" r="r" b="b"/>
            <a:pathLst>
              <a:path w="6256786" h="1870151">
                <a:moveTo>
                  <a:pt x="0" y="0"/>
                </a:moveTo>
                <a:lnTo>
                  <a:pt x="6256786" y="0"/>
                </a:lnTo>
                <a:lnTo>
                  <a:pt x="6256786" y="1870151"/>
                </a:lnTo>
                <a:lnTo>
                  <a:pt x="0" y="1870151"/>
                </a:lnTo>
                <a:lnTo>
                  <a:pt x="0" y="0"/>
                </a:lnTo>
                <a:close/>
              </a:path>
            </a:pathLst>
          </a:custGeom>
          <a:blipFill>
            <a:blip r:embed="rId10"/>
            <a:stretch>
              <a:fillRect/>
            </a:stretch>
          </a:blipFill>
        </p:spPr>
        <p:txBody>
          <a:bodyPr/>
          <a:lstStyle/>
          <a:p>
            <a:endParaRPr lang="en-GB" sz="600"/>
          </a:p>
        </p:txBody>
      </p:sp>
    </p:spTree>
    <p:extLst>
      <p:ext uri="{BB962C8B-B14F-4D97-AF65-F5344CB8AC3E}">
        <p14:creationId xmlns:p14="http://schemas.microsoft.com/office/powerpoint/2010/main" val="27889934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Now Display" panose="020B0504030202020204" pitchFamily="34" charset="77"/>
          <a:ea typeface="+mj-ea"/>
          <a:cs typeface="+mj-cs"/>
        </a:defRPr>
      </a:lvl1pPr>
    </p:titleStyle>
    <p:bodyStyle>
      <a:lvl1pPr marL="0" indent="0" algn="l" defTabSz="685800" rtl="0" eaLnBrk="1" latinLnBrk="0" hangingPunct="1">
        <a:lnSpc>
          <a:spcPct val="90000"/>
        </a:lnSpc>
        <a:spcBef>
          <a:spcPts val="750"/>
        </a:spcBef>
        <a:buFontTx/>
        <a:buNone/>
        <a:defRPr sz="2100" b="0" i="0" kern="1200" baseline="0">
          <a:solidFill>
            <a:schemeClr val="tx1"/>
          </a:solidFill>
          <a:latin typeface="Helvetica Now Display" panose="020B0504030202020204"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Now Display" panose="020B0504030202020204"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Now Display" panose="020B050403020202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ow Display" panose="020B050403020202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ow Display" panose="020B0504030202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E7AE89-13DA-CCC6-C367-435558951C93}"/>
              </a:ext>
            </a:extLst>
          </p:cNvPr>
          <p:cNvSpPr/>
          <p:nvPr userDrawn="1"/>
        </p:nvSpPr>
        <p:spPr>
          <a:xfrm>
            <a:off x="-1" y="1"/>
            <a:ext cx="4917689" cy="60605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85FD82DC-3C70-BF28-F286-DDFAD91A35A1}"/>
              </a:ext>
            </a:extLst>
          </p:cNvPr>
          <p:cNvPicPr>
            <a:picLocks noChangeAspect="1"/>
          </p:cNvPicPr>
          <p:nvPr userDrawn="1"/>
        </p:nvPicPr>
        <p:blipFill>
          <a:blip r:embed="rId3"/>
          <a:stretch>
            <a:fillRect/>
          </a:stretch>
        </p:blipFill>
        <p:spPr>
          <a:xfrm>
            <a:off x="334261" y="130771"/>
            <a:ext cx="4074005" cy="374936"/>
          </a:xfrm>
          <a:prstGeom prst="rect">
            <a:avLst/>
          </a:prstGeom>
        </p:spPr>
      </p:pic>
      <p:sp>
        <p:nvSpPr>
          <p:cNvPr id="3" name="Text Placeholder 2">
            <a:extLst>
              <a:ext uri="{FF2B5EF4-FFF2-40B4-BE49-F238E27FC236}">
                <a16:creationId xmlns:a16="http://schemas.microsoft.com/office/drawing/2014/main" id="{38579B61-ABB0-D94E-BC0E-2BDBD5980EF1}"/>
              </a:ext>
            </a:extLst>
          </p:cNvPr>
          <p:cNvSpPr>
            <a:spLocks noGrp="1"/>
          </p:cNvSpPr>
          <p:nvPr>
            <p:ph type="body" idx="1"/>
          </p:nvPr>
        </p:nvSpPr>
        <p:spPr>
          <a:xfrm>
            <a:off x="460948" y="1596453"/>
            <a:ext cx="8068257" cy="307796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5DA09882-3DAE-0D44-9012-ED12ABFE45B9}"/>
              </a:ext>
            </a:extLst>
          </p:cNvPr>
          <p:cNvSpPr>
            <a:spLocks noGrp="1"/>
          </p:cNvSpPr>
          <p:nvPr>
            <p:ph type="title"/>
          </p:nvPr>
        </p:nvSpPr>
        <p:spPr>
          <a:xfrm>
            <a:off x="460948" y="855175"/>
            <a:ext cx="8068256" cy="728223"/>
          </a:xfrm>
          <a:prstGeom prst="rect">
            <a:avLst/>
          </a:prstGeom>
        </p:spPr>
        <p:txBody>
          <a:bodyPr vert="horz" lIns="0" tIns="0" rIns="0" bIns="0" rtlCol="0" anchor="ctr">
            <a:normAutofit/>
          </a:bodyPr>
          <a:lstStyle/>
          <a:p>
            <a:r>
              <a:rPr lang="en-GB"/>
              <a:t>Click to edit Master title style</a:t>
            </a:r>
            <a:endParaRPr lang="en-US"/>
          </a:p>
        </p:txBody>
      </p:sp>
      <p:sp>
        <p:nvSpPr>
          <p:cNvPr id="9" name="Rectangle 8">
            <a:extLst>
              <a:ext uri="{FF2B5EF4-FFF2-40B4-BE49-F238E27FC236}">
                <a16:creationId xmlns:a16="http://schemas.microsoft.com/office/drawing/2014/main" id="{CD207595-320F-C76A-4962-14E543BA9800}"/>
              </a:ext>
            </a:extLst>
          </p:cNvPr>
          <p:cNvSpPr/>
          <p:nvPr userDrawn="1"/>
        </p:nvSpPr>
        <p:spPr>
          <a:xfrm>
            <a:off x="3397103" y="0"/>
            <a:ext cx="2751173" cy="21132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123A3D8D-58BB-B7F8-ED6A-32F55D0B544D}"/>
              </a:ext>
            </a:extLst>
          </p:cNvPr>
          <p:cNvSpPr/>
          <p:nvPr userDrawn="1"/>
        </p:nvSpPr>
        <p:spPr>
          <a:xfrm>
            <a:off x="8923375" y="4194546"/>
            <a:ext cx="220625" cy="94895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a:extLst>
              <a:ext uri="{FF2B5EF4-FFF2-40B4-BE49-F238E27FC236}">
                <a16:creationId xmlns:a16="http://schemas.microsoft.com/office/drawing/2014/main" id="{E966EEC4-33C6-27A1-6F91-FBC1CFE84536}"/>
              </a:ext>
            </a:extLst>
          </p:cNvPr>
          <p:cNvSpPr/>
          <p:nvPr userDrawn="1"/>
        </p:nvSpPr>
        <p:spPr>
          <a:xfrm>
            <a:off x="1" y="400714"/>
            <a:ext cx="274760" cy="90709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a:extLst>
              <a:ext uri="{FF2B5EF4-FFF2-40B4-BE49-F238E27FC236}">
                <a16:creationId xmlns:a16="http://schemas.microsoft.com/office/drawing/2014/main" id="{FAF16600-387B-9875-CB67-08DB8EA09435}"/>
              </a:ext>
            </a:extLst>
          </p:cNvPr>
          <p:cNvSpPr/>
          <p:nvPr userDrawn="1"/>
        </p:nvSpPr>
        <p:spPr>
          <a:xfrm>
            <a:off x="7572153" y="4673010"/>
            <a:ext cx="1568894" cy="47049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Box 16">
            <a:extLst>
              <a:ext uri="{FF2B5EF4-FFF2-40B4-BE49-F238E27FC236}">
                <a16:creationId xmlns:a16="http://schemas.microsoft.com/office/drawing/2014/main" id="{34B0F5ED-E52A-3452-F1B6-42A3DDAF0788}"/>
              </a:ext>
            </a:extLst>
          </p:cNvPr>
          <p:cNvSpPr txBox="1"/>
          <p:nvPr userDrawn="1"/>
        </p:nvSpPr>
        <p:spPr>
          <a:xfrm>
            <a:off x="8684142" y="4673009"/>
            <a:ext cx="334925" cy="470490"/>
          </a:xfrm>
          <a:prstGeom prst="rect">
            <a:avLst/>
          </a:prstGeom>
          <a:noFill/>
        </p:spPr>
        <p:txBody>
          <a:bodyPr wrap="none" lIns="0" tIns="0" rIns="0" bIns="0" rtlCol="0" anchor="ctr" anchorCtr="0">
            <a:noAutofit/>
          </a:bodyPr>
          <a:lstStyle/>
          <a:p>
            <a:fld id="{83B21012-D903-6441-A8B7-024A404C585B}" type="slidenum">
              <a:rPr lang="en-US" sz="1350" smtClean="0"/>
              <a:pPr/>
              <a:t>‹#›</a:t>
            </a:fld>
            <a:endParaRPr lang="en-US" sz="1350"/>
          </a:p>
        </p:txBody>
      </p:sp>
      <p:sp>
        <p:nvSpPr>
          <p:cNvPr id="18" name="Rectangle 17">
            <a:extLst>
              <a:ext uri="{FF2B5EF4-FFF2-40B4-BE49-F238E27FC236}">
                <a16:creationId xmlns:a16="http://schemas.microsoft.com/office/drawing/2014/main" id="{1647E77C-3211-BA5A-5B9A-9128298969D3}"/>
              </a:ext>
            </a:extLst>
          </p:cNvPr>
          <p:cNvSpPr/>
          <p:nvPr userDrawn="1"/>
        </p:nvSpPr>
        <p:spPr>
          <a:xfrm>
            <a:off x="1" y="4669023"/>
            <a:ext cx="274760" cy="47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a:extLst>
              <a:ext uri="{FF2B5EF4-FFF2-40B4-BE49-F238E27FC236}">
                <a16:creationId xmlns:a16="http://schemas.microsoft.com/office/drawing/2014/main" id="{5A4489FE-1B0F-CC85-3883-F45EEBE3C899}"/>
              </a:ext>
            </a:extLst>
          </p:cNvPr>
          <p:cNvSpPr/>
          <p:nvPr userDrawn="1"/>
        </p:nvSpPr>
        <p:spPr>
          <a:xfrm>
            <a:off x="274760" y="4908255"/>
            <a:ext cx="1568894" cy="23524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a:extLst>
              <a:ext uri="{FF2B5EF4-FFF2-40B4-BE49-F238E27FC236}">
                <a16:creationId xmlns:a16="http://schemas.microsoft.com/office/drawing/2014/main" id="{3F8A1D51-7129-1D67-45DB-87EE0473E09E}"/>
              </a:ext>
            </a:extLst>
          </p:cNvPr>
          <p:cNvSpPr/>
          <p:nvPr userDrawn="1"/>
        </p:nvSpPr>
        <p:spPr>
          <a:xfrm>
            <a:off x="1461280" y="4669023"/>
            <a:ext cx="1568894" cy="3548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descr="A white and pink text on a black background&#10;&#10;Description automatically generated">
            <a:extLst>
              <a:ext uri="{FF2B5EF4-FFF2-40B4-BE49-F238E27FC236}">
                <a16:creationId xmlns:a16="http://schemas.microsoft.com/office/drawing/2014/main" id="{26F8C0CE-8B61-0FF7-5C52-8A2E301769D6}"/>
              </a:ext>
            </a:extLst>
          </p:cNvPr>
          <p:cNvPicPr>
            <a:picLocks noChangeAspect="1"/>
          </p:cNvPicPr>
          <p:nvPr userDrawn="1"/>
        </p:nvPicPr>
        <p:blipFill>
          <a:blip r:embed="rId4"/>
          <a:stretch>
            <a:fillRect/>
          </a:stretch>
        </p:blipFill>
        <p:spPr>
          <a:xfrm>
            <a:off x="7536013" y="196778"/>
            <a:ext cx="1387362" cy="414567"/>
          </a:xfrm>
          <a:prstGeom prst="rect">
            <a:avLst/>
          </a:prstGeom>
        </p:spPr>
      </p:pic>
    </p:spTree>
    <p:extLst>
      <p:ext uri="{BB962C8B-B14F-4D97-AF65-F5344CB8AC3E}">
        <p14:creationId xmlns:p14="http://schemas.microsoft.com/office/powerpoint/2010/main" val="741094649"/>
      </p:ext>
    </p:extLst>
  </p:cSld>
  <p:clrMap bg1="dk1" tx1="lt1" bg2="dk2" tx2="lt2" accent1="accent1" accent2="accent2" accent3="accent3" accent4="accent4" accent5="accent5" accent6="accent6" hlink="hlink" folHlink="folHlink"/>
  <p:sldLayoutIdLst>
    <p:sldLayoutId id="2147483676" r:id="rId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Now Display" panose="020B0504030202020204" pitchFamily="34" charset="77"/>
          <a:ea typeface="+mj-ea"/>
          <a:cs typeface="+mj-cs"/>
        </a:defRPr>
      </a:lvl1pPr>
    </p:titleStyle>
    <p:bodyStyle>
      <a:lvl1pPr marL="0" indent="0" algn="l" defTabSz="685800" rtl="0" eaLnBrk="1" latinLnBrk="0" hangingPunct="1">
        <a:lnSpc>
          <a:spcPct val="90000"/>
        </a:lnSpc>
        <a:spcBef>
          <a:spcPts val="750"/>
        </a:spcBef>
        <a:buFontTx/>
        <a:buNone/>
        <a:defRPr sz="2100" b="0" i="0" kern="1200" baseline="0">
          <a:solidFill>
            <a:schemeClr val="tx1"/>
          </a:solidFill>
          <a:latin typeface="Helvetica Now Display" panose="020B0504030202020204"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Now Display" panose="020B0504030202020204"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Now Display" panose="020B050403020202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ow Display" panose="020B050403020202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ow Display" panose="020B0504030202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5E17FECD-A449-234D-A9A9-4914F9BBC347}" type="datetimeFigureOut">
              <a:rPr lang="en-US" smtClean="0">
                <a:solidFill>
                  <a:srgbClr val="000000">
                    <a:tint val="75000"/>
                  </a:srgbClr>
                </a:solidFill>
              </a:rPr>
              <a:pPr defTabSz="342900"/>
              <a:t>11/15/2024</a:t>
            </a:fld>
            <a:endParaRPr lang="en-US">
              <a:solidFill>
                <a:srgbClr val="000000">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srgbClr val="000000">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4FB7A47-C8C7-214A-B896-22120EECBC3B}" type="slidenum">
              <a:rPr lang="en-US" smtClean="0">
                <a:solidFill>
                  <a:srgbClr val="000000">
                    <a:tint val="75000"/>
                  </a:srgbClr>
                </a:solidFill>
              </a:rPr>
              <a:pPr defTabSz="342900"/>
              <a:t>‹#›</a:t>
            </a:fld>
            <a:endParaRPr lang="en-US">
              <a:solidFill>
                <a:srgbClr val="000000">
                  <a:tint val="75000"/>
                </a:srgbClr>
              </a:solidFill>
            </a:endParaRPr>
          </a:p>
        </p:txBody>
      </p:sp>
    </p:spTree>
    <p:extLst>
      <p:ext uri="{BB962C8B-B14F-4D97-AF65-F5344CB8AC3E}">
        <p14:creationId xmlns:p14="http://schemas.microsoft.com/office/powerpoint/2010/main" val="34903200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89E3179-BE97-4E13-93FB-EE0EBA15324F}" type="datetimeFigureOut">
              <a:rPr lang="en-US" smtClean="0">
                <a:solidFill>
                  <a:prstClr val="black">
                    <a:tint val="75000"/>
                  </a:prstClr>
                </a:solidFill>
              </a:rPr>
              <a:pPr/>
              <a:t>11/15/2024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434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195264"/>
            <a:ext cx="8607425" cy="740737"/>
          </a:xfrm>
          <a:prstGeom prst="rect">
            <a:avLst/>
          </a:prstGeom>
        </p:spPr>
        <p:txBody>
          <a:bodyPr vert="horz" lIns="0" tIns="0" rIns="0" bIns="0" rtlCol="0" anchor="b" anchorCtr="0">
            <a:normAutofit/>
          </a:bodyPr>
          <a:lstStyle/>
          <a:p>
            <a:r>
              <a:rPr lang="en-US"/>
              <a:t>Click to edit Master title style</a:t>
            </a:r>
            <a:endParaRPr lang="en-GB"/>
          </a:p>
        </p:txBody>
      </p:sp>
      <p:sp>
        <p:nvSpPr>
          <p:cNvPr id="3" name="Text Placeholder 2"/>
          <p:cNvSpPr>
            <a:spLocks noGrp="1"/>
          </p:cNvSpPr>
          <p:nvPr>
            <p:ph type="body" idx="1"/>
          </p:nvPr>
        </p:nvSpPr>
        <p:spPr>
          <a:xfrm>
            <a:off x="285750" y="1116001"/>
            <a:ext cx="8607425" cy="3255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28879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xStyles>
    <p:titleStyle>
      <a:lvl1pPr algn="l" defTabSz="685800" rtl="0" eaLnBrk="1" latinLnBrk="0" hangingPunct="1">
        <a:spcBef>
          <a:spcPct val="0"/>
        </a:spcBef>
        <a:buNone/>
        <a:defRPr sz="2250" kern="1200">
          <a:solidFill>
            <a:schemeClr val="tx1"/>
          </a:solidFill>
          <a:latin typeface="+mj-lt"/>
          <a:ea typeface="+mj-ea"/>
          <a:cs typeface="+mj-cs"/>
        </a:defRPr>
      </a:lvl1pPr>
    </p:titleStyle>
    <p:bodyStyle>
      <a:lvl1pPr marL="0" indent="0" algn="l" defTabSz="685800" rtl="0" eaLnBrk="1" latinLnBrk="0" hangingPunct="1">
        <a:spcBef>
          <a:spcPts val="0"/>
        </a:spcBef>
        <a:buFont typeface="Arial" pitchFamily="34" charset="0"/>
        <a:buNone/>
        <a:defRPr sz="1350" kern="1200">
          <a:solidFill>
            <a:schemeClr val="tx1"/>
          </a:solidFill>
          <a:latin typeface="+mn-lt"/>
          <a:ea typeface="+mn-ea"/>
          <a:cs typeface="+mn-cs"/>
        </a:defRPr>
      </a:lvl1pPr>
      <a:lvl2pPr marL="378000" indent="-189000" algn="l" defTabSz="685800" rtl="0" eaLnBrk="1" latinLnBrk="0" hangingPunct="1">
        <a:spcBef>
          <a:spcPts val="0"/>
        </a:spcBef>
        <a:buFont typeface="Arial" pitchFamily="34" charset="0"/>
        <a:buChar char="•"/>
        <a:defRPr sz="1350" kern="1200">
          <a:solidFill>
            <a:schemeClr val="tx1"/>
          </a:solidFill>
          <a:latin typeface="+mn-lt"/>
          <a:ea typeface="+mn-ea"/>
          <a:cs typeface="+mn-cs"/>
        </a:defRPr>
      </a:lvl2pPr>
      <a:lvl3pPr marL="567000" indent="-189000" algn="l" defTabSz="685800" rtl="0" eaLnBrk="1" latinLnBrk="0" hangingPunct="1">
        <a:spcBef>
          <a:spcPts val="0"/>
        </a:spcBef>
        <a:buFont typeface="Arial" pitchFamily="34" charset="0"/>
        <a:buChar char="•"/>
        <a:defRPr sz="1350" kern="1200">
          <a:solidFill>
            <a:schemeClr val="tx1"/>
          </a:solidFill>
          <a:latin typeface="+mn-lt"/>
          <a:ea typeface="+mn-ea"/>
          <a:cs typeface="+mn-cs"/>
        </a:defRPr>
      </a:lvl3pPr>
      <a:lvl4pPr marL="756000" indent="-189000" algn="l" defTabSz="685800" rtl="0" eaLnBrk="1" latinLnBrk="0" hangingPunct="1">
        <a:spcBef>
          <a:spcPts val="0"/>
        </a:spcBef>
        <a:buFont typeface="Arial" pitchFamily="34" charset="0"/>
        <a:buChar char="•"/>
        <a:defRPr sz="1350" kern="1200">
          <a:solidFill>
            <a:schemeClr val="tx1"/>
          </a:solidFill>
          <a:latin typeface="+mn-lt"/>
          <a:ea typeface="+mn-ea"/>
          <a:cs typeface="+mn-cs"/>
        </a:defRPr>
      </a:lvl4pPr>
      <a:lvl5pPr marL="945000" indent="-189000" algn="l" defTabSz="685800" rtl="0" eaLnBrk="1" latinLnBrk="0" hangingPunct="1">
        <a:spcBef>
          <a:spcPts val="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www.epilepsy.org.uk/professional/primary-care-staff" TargetMode="External"/><Relationship Id="rId7" Type="http://schemas.openxmlformats.org/officeDocument/2006/relationships/hyperlink" Target="https://www.epilepsy.org.uk/support-for-you/the-epilepsy-action-helpline" TargetMode="External"/><Relationship Id="rId2" Type="http://schemas.openxmlformats.org/officeDocument/2006/relationships/hyperlink" Target="https://learn.epilepsy.org.uk/courses/epilepsy-training-for-primary-care-nurses/" TargetMode="External"/><Relationship Id="rId1" Type="http://schemas.openxmlformats.org/officeDocument/2006/relationships/slideLayout" Target="../slideLayouts/slideLayout14.xml"/><Relationship Id="rId6" Type="http://schemas.openxmlformats.org/officeDocument/2006/relationships/hyperlink" Target="https://www.epilepsy.org.uk/bulk-ordering?nurse=1" TargetMode="External"/><Relationship Id="rId5" Type="http://schemas.openxmlformats.org/officeDocument/2006/relationships/hyperlink" Target="https://www.epilepsy.org.uk/info" TargetMode="External"/><Relationship Id="rId4" Type="http://schemas.openxmlformats.org/officeDocument/2006/relationships/hyperlink" Target="https://www.epilepsy.org.uk/news/category/drugwatch"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epilepsy.org.uk/living/parents-and-children/just-for-kids" TargetMode="External"/><Relationship Id="rId3" Type="http://schemas.openxmlformats.org/officeDocument/2006/relationships/hyperlink" Target="https://www.epilepsy.org.uk/support-for-you/the-epilepsy-action-helpline" TargetMode="External"/><Relationship Id="rId7" Type="http://schemas.openxmlformats.org/officeDocument/2006/relationships/hyperlink" Target="https://learn.epilepsy.org.uk/" TargetMode="External"/><Relationship Id="rId2" Type="http://schemas.openxmlformats.org/officeDocument/2006/relationships/hyperlink" Target="https://www.epilepsy.org.uk/info" TargetMode="External"/><Relationship Id="rId1" Type="http://schemas.openxmlformats.org/officeDocument/2006/relationships/slideLayout" Target="../slideLayouts/slideLayout14.xml"/><Relationship Id="rId6" Type="http://schemas.openxmlformats.org/officeDocument/2006/relationships/hyperlink" Target="https://www.epilepsy.org.uk/support-for-you/epilepsy-befriending" TargetMode="External"/><Relationship Id="rId5" Type="http://schemas.openxmlformats.org/officeDocument/2006/relationships/hyperlink" Target="https://www.epilepsy.org.uk/support-for-you/talk-and-support-local-groups" TargetMode="External"/><Relationship Id="rId10" Type="http://schemas.openxmlformats.org/officeDocument/2006/relationships/image" Target="../media/image54.jpeg"/><Relationship Id="rId4" Type="http://schemas.openxmlformats.org/officeDocument/2006/relationships/hyperlink" Target="https://www.epilepsy.org.uk/support-for-you/talk-and-support-virtual-groups" TargetMode="External"/><Relationship Id="rId9" Type="http://schemas.openxmlformats.org/officeDocument/2006/relationships/hyperlink" Target="https://www.epilepsy.org.uk/living/parents-and-childr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nenc-healthiertogether.nhs.uk/professionals/transition-information-professional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togetherforshortlives.org.uk/resource/transition-adult-services-pathwa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Kat.boulton@nhs.net"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8" Type="http://schemas.openxmlformats.org/officeDocument/2006/relationships/hyperlink" Target="http://www.sudc.org.uk/" TargetMode="External"/><Relationship Id="rId3" Type="http://schemas.openxmlformats.org/officeDocument/2006/relationships/hyperlink" Target="http://www.epilepsysociety.org.uk/" TargetMode="External"/><Relationship Id="rId7" Type="http://schemas.openxmlformats.org/officeDocument/2006/relationships/hyperlink" Target="http://www.medicinesforchildren.org.uk/" TargetMode="External"/><Relationship Id="rId2" Type="http://schemas.openxmlformats.org/officeDocument/2006/relationships/hyperlink" Target="http://www.epilepsy.org.uk/" TargetMode="External"/><Relationship Id="rId1" Type="http://schemas.openxmlformats.org/officeDocument/2006/relationships/slideLayout" Target="../slideLayouts/slideLayout1.xml"/><Relationship Id="rId6" Type="http://schemas.openxmlformats.org/officeDocument/2006/relationships/hyperlink" Target="http://www.ilae.org/" TargetMode="External"/><Relationship Id="rId5" Type="http://schemas.openxmlformats.org/officeDocument/2006/relationships/hyperlink" Target="http://www.nenc-healthiertogether.nhs.uk/" TargetMode="External"/><Relationship Id="rId10" Type="http://schemas.openxmlformats.org/officeDocument/2006/relationships/hyperlink" Target="http://www.youngepilepsy.org.uk/" TargetMode="External"/><Relationship Id="rId4" Type="http://schemas.openxmlformats.org/officeDocument/2006/relationships/hyperlink" Target="http://www.fndaction.org.uk/" TargetMode="External"/><Relationship Id="rId9" Type="http://schemas.openxmlformats.org/officeDocument/2006/relationships/hyperlink" Target="http://www.sudep.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docs.google.com/forms/d/e/1FAIpQLScvtwLc6t4NaF2e-5F8MZymNlh-3v-pdNUKT8A6155MGWWJJw/viewfor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45.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hyperlink" Target="mailto:Amanda.boardman@nh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073-2FFE-D76A-672A-854806B59EC0}"/>
              </a:ext>
            </a:extLst>
          </p:cNvPr>
          <p:cNvSpPr>
            <a:spLocks noGrp="1"/>
          </p:cNvSpPr>
          <p:nvPr>
            <p:ph type="ctrTitle"/>
          </p:nvPr>
        </p:nvSpPr>
        <p:spPr>
          <a:xfrm>
            <a:off x="1611366" y="257636"/>
            <a:ext cx="5892597" cy="1021050"/>
          </a:xfrm>
        </p:spPr>
        <p:txBody>
          <a:bodyPr>
            <a:normAutofit fontScale="90000"/>
          </a:bodyPr>
          <a:lstStyle/>
          <a:p>
            <a:pPr algn="ctr"/>
            <a:r>
              <a:rPr lang="en-US" sz="3600" dirty="0"/>
              <a:t>Child Health and Wellbeing Network </a:t>
            </a:r>
            <a:br>
              <a:rPr lang="en-US" sz="3600" dirty="0"/>
            </a:br>
            <a:br>
              <a:rPr lang="en-US" sz="3600" dirty="0"/>
            </a:br>
            <a:endParaRPr lang="en-US" sz="4900" dirty="0"/>
          </a:p>
        </p:txBody>
      </p:sp>
      <p:sp>
        <p:nvSpPr>
          <p:cNvPr id="3" name="Subtitle 2">
            <a:extLst>
              <a:ext uri="{FF2B5EF4-FFF2-40B4-BE49-F238E27FC236}">
                <a16:creationId xmlns:a16="http://schemas.microsoft.com/office/drawing/2014/main" id="{4BA143EF-DDB7-3659-534B-7E0CDBA2029B}"/>
              </a:ext>
            </a:extLst>
          </p:cNvPr>
          <p:cNvSpPr>
            <a:spLocks noGrp="1"/>
          </p:cNvSpPr>
          <p:nvPr>
            <p:ph type="subTitle" idx="1"/>
          </p:nvPr>
        </p:nvSpPr>
        <p:spPr>
          <a:xfrm>
            <a:off x="1238192" y="3599995"/>
            <a:ext cx="6857999" cy="1168145"/>
          </a:xfrm>
        </p:spPr>
        <p:txBody>
          <a:bodyPr anchor="t">
            <a:noAutofit/>
          </a:bodyPr>
          <a:lstStyle/>
          <a:p>
            <a:pPr algn="ctr"/>
            <a:r>
              <a:rPr lang="en-US" sz="2200" dirty="0"/>
              <a:t>Louise Dauncey</a:t>
            </a:r>
          </a:p>
          <a:p>
            <a:pPr algn="ctr"/>
            <a:r>
              <a:rPr lang="en-US" sz="2200" dirty="0"/>
              <a:t>Network Delivery Manager - CYPT</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2BCF8E4-B028-09B5-4277-8ACD2907B019}"/>
              </a:ext>
            </a:extLst>
          </p:cNvPr>
          <p:cNvPicPr>
            <a:picLocks noChangeAspect="1"/>
          </p:cNvPicPr>
          <p:nvPr/>
        </p:nvPicPr>
        <p:blipFill>
          <a:blip r:embed="rId3"/>
          <a:stretch>
            <a:fillRect/>
          </a:stretch>
        </p:blipFill>
        <p:spPr>
          <a:xfrm>
            <a:off x="494176" y="4174099"/>
            <a:ext cx="1562100" cy="504825"/>
          </a:xfrm>
          <a:prstGeom prst="rect">
            <a:avLst/>
          </a:prstGeom>
        </p:spPr>
      </p:pic>
      <p:pic>
        <p:nvPicPr>
          <p:cNvPr id="6" name="Picture 5" descr="A black background with text and green and yellow flowers&#10;&#10;Description automatically generated">
            <a:extLst>
              <a:ext uri="{FF2B5EF4-FFF2-40B4-BE49-F238E27FC236}">
                <a16:creationId xmlns:a16="http://schemas.microsoft.com/office/drawing/2014/main" id="{1738130E-319A-2EA4-FFF0-7DCC2B1C6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176" y="304012"/>
            <a:ext cx="1488033" cy="928299"/>
          </a:xfrm>
          <a:prstGeom prst="rect">
            <a:avLst/>
          </a:prstGeom>
        </p:spPr>
      </p:pic>
      <p:pic>
        <p:nvPicPr>
          <p:cNvPr id="7" name="Picture 6" descr="A close-up of a logo&#10;&#10;Description automatically generated">
            <a:extLst>
              <a:ext uri="{FF2B5EF4-FFF2-40B4-BE49-F238E27FC236}">
                <a16:creationId xmlns:a16="http://schemas.microsoft.com/office/drawing/2014/main" id="{ABAB83C2-EBEE-A0DC-E5DE-ACF22776C6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405" y="3831739"/>
            <a:ext cx="1288867" cy="704656"/>
          </a:xfrm>
          <a:prstGeom prst="rect">
            <a:avLst/>
          </a:prstGeom>
        </p:spPr>
      </p:pic>
      <p:sp>
        <p:nvSpPr>
          <p:cNvPr id="8" name="Rectangle 7">
            <a:extLst>
              <a:ext uri="{FF2B5EF4-FFF2-40B4-BE49-F238E27FC236}">
                <a16:creationId xmlns:a16="http://schemas.microsoft.com/office/drawing/2014/main" id="{31D10655-382C-480F-51C5-0E3F93C543AC}"/>
              </a:ext>
            </a:extLst>
          </p:cNvPr>
          <p:cNvSpPr/>
          <p:nvPr/>
        </p:nvSpPr>
        <p:spPr>
          <a:xfrm>
            <a:off x="405353" y="4857357"/>
            <a:ext cx="1562100" cy="297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9A84C2D1-3E23-2CBB-7BC5-700CE2B219ED}"/>
              </a:ext>
            </a:extLst>
          </p:cNvPr>
          <p:cNvSpPr txBox="1"/>
          <p:nvPr/>
        </p:nvSpPr>
        <p:spPr>
          <a:xfrm>
            <a:off x="422673" y="1847481"/>
            <a:ext cx="8298654" cy="769441"/>
          </a:xfrm>
          <a:prstGeom prst="rect">
            <a:avLst/>
          </a:prstGeom>
          <a:noFill/>
        </p:spPr>
        <p:txBody>
          <a:bodyPr wrap="square" rtlCol="0">
            <a:spAutoFit/>
          </a:bodyPr>
          <a:lstStyle/>
          <a:p>
            <a:pPr algn="ctr"/>
            <a:r>
              <a:rPr lang="en-US" sz="4400" b="1" dirty="0">
                <a:solidFill>
                  <a:srgbClr val="20AB45"/>
                </a:solidFill>
                <a:latin typeface="Arial Black" panose="020B0A04020102020204" pitchFamily="34" charset="0"/>
              </a:rPr>
              <a:t>Primary Care: Epilepsy</a:t>
            </a:r>
            <a:endParaRPr lang="en-GB" sz="4400" b="1" dirty="0">
              <a:solidFill>
                <a:srgbClr val="20AB45"/>
              </a:solidFill>
              <a:latin typeface="Arial Black" panose="020B0A04020102020204" pitchFamily="34" charset="0"/>
            </a:endParaRPr>
          </a:p>
        </p:txBody>
      </p:sp>
      <p:pic>
        <p:nvPicPr>
          <p:cNvPr id="9" name="Picture 8" descr="A green and white logo&#10;&#10;Description automatically generated">
            <a:extLst>
              <a:ext uri="{FF2B5EF4-FFF2-40B4-BE49-F238E27FC236}">
                <a16:creationId xmlns:a16="http://schemas.microsoft.com/office/drawing/2014/main" id="{FAFE3688-E0F1-8100-446C-CC23FC8FD3DE}"/>
              </a:ext>
            </a:extLst>
          </p:cNvPr>
          <p:cNvPicPr>
            <a:picLocks noChangeAspect="1"/>
          </p:cNvPicPr>
          <p:nvPr/>
        </p:nvPicPr>
        <p:blipFill>
          <a:blip r:embed="rId6"/>
          <a:stretch>
            <a:fillRect/>
          </a:stretch>
        </p:blipFill>
        <p:spPr>
          <a:xfrm>
            <a:off x="7167048" y="168419"/>
            <a:ext cx="1794224" cy="934517"/>
          </a:xfrm>
          <a:prstGeom prst="rect">
            <a:avLst/>
          </a:prstGeom>
        </p:spPr>
      </p:pic>
    </p:spTree>
    <p:extLst>
      <p:ext uri="{BB962C8B-B14F-4D97-AF65-F5344CB8AC3E}">
        <p14:creationId xmlns:p14="http://schemas.microsoft.com/office/powerpoint/2010/main" val="164070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EC685-884F-AD0F-8696-1F6278F7A798}"/>
              </a:ext>
            </a:extLst>
          </p:cNvPr>
          <p:cNvPicPr>
            <a:picLocks noChangeAspect="1"/>
          </p:cNvPicPr>
          <p:nvPr/>
        </p:nvPicPr>
        <p:blipFill>
          <a:blip r:embed="rId2"/>
          <a:stretch>
            <a:fillRect/>
          </a:stretch>
        </p:blipFill>
        <p:spPr>
          <a:xfrm>
            <a:off x="518758" y="1850792"/>
            <a:ext cx="6460796" cy="1111092"/>
          </a:xfrm>
          <a:prstGeom prst="rect">
            <a:avLst/>
          </a:prstGeom>
        </p:spPr>
      </p:pic>
      <p:sp>
        <p:nvSpPr>
          <p:cNvPr id="18" name="Freeform 6">
            <a:extLst>
              <a:ext uri="{FF2B5EF4-FFF2-40B4-BE49-F238E27FC236}">
                <a16:creationId xmlns:a16="http://schemas.microsoft.com/office/drawing/2014/main" id="{F1940F07-7524-2218-8A6F-27542A6C4263}"/>
              </a:ext>
            </a:extLst>
          </p:cNvPr>
          <p:cNvSpPr/>
          <p:nvPr/>
        </p:nvSpPr>
        <p:spPr>
          <a:xfrm>
            <a:off x="829143" y="1928506"/>
            <a:ext cx="6150411" cy="927489"/>
          </a:xfrm>
          <a:custGeom>
            <a:avLst/>
            <a:gdLst/>
            <a:ahLst/>
            <a:cxnLst/>
            <a:rect l="l" t="t" r="r" b="b"/>
            <a:pathLst>
              <a:path w="11456205" h="1727609">
                <a:moveTo>
                  <a:pt x="0" y="0"/>
                </a:moveTo>
                <a:lnTo>
                  <a:pt x="11456205" y="0"/>
                </a:lnTo>
                <a:lnTo>
                  <a:pt x="11456205" y="1727609"/>
                </a:lnTo>
                <a:lnTo>
                  <a:pt x="0" y="1727609"/>
                </a:lnTo>
                <a:close/>
              </a:path>
            </a:pathLst>
          </a:custGeom>
          <a:solidFill>
            <a:srgbClr val="000000">
              <a:alpha val="0"/>
            </a:srgbClr>
          </a:solidFill>
        </p:spPr>
        <p:txBody>
          <a:bodyPr/>
          <a:lstStyle/>
          <a:p>
            <a:pPr defTabSz="685800"/>
            <a:endParaRPr lang="en-GB" sz="600">
              <a:solidFill>
                <a:srgbClr val="000000"/>
              </a:solidFill>
              <a:latin typeface="Calibri" panose="020F0502020204030204"/>
            </a:endParaRPr>
          </a:p>
        </p:txBody>
      </p:sp>
      <p:grpSp>
        <p:nvGrpSpPr>
          <p:cNvPr id="20" name="Group 8">
            <a:extLst>
              <a:ext uri="{FF2B5EF4-FFF2-40B4-BE49-F238E27FC236}">
                <a16:creationId xmlns:a16="http://schemas.microsoft.com/office/drawing/2014/main" id="{F3CEBF9F-1AF4-2F9A-C98A-CC1FB152979F}"/>
              </a:ext>
            </a:extLst>
          </p:cNvPr>
          <p:cNvGrpSpPr/>
          <p:nvPr/>
        </p:nvGrpSpPr>
        <p:grpSpPr>
          <a:xfrm>
            <a:off x="2801992" y="2782412"/>
            <a:ext cx="3351731" cy="827239"/>
            <a:chOff x="0" y="0"/>
            <a:chExt cx="6243178" cy="1540876"/>
          </a:xfrm>
        </p:grpSpPr>
        <p:sp>
          <p:nvSpPr>
            <p:cNvPr id="21" name="Freeform 9">
              <a:extLst>
                <a:ext uri="{FF2B5EF4-FFF2-40B4-BE49-F238E27FC236}">
                  <a16:creationId xmlns:a16="http://schemas.microsoft.com/office/drawing/2014/main" id="{21E79A1D-8D4B-46BD-93B7-5D8C91A7A920}"/>
                </a:ext>
              </a:extLst>
            </p:cNvPr>
            <p:cNvSpPr/>
            <p:nvPr/>
          </p:nvSpPr>
          <p:spPr>
            <a:xfrm>
              <a:off x="0" y="0"/>
              <a:ext cx="6243178" cy="1540876"/>
            </a:xfrm>
            <a:custGeom>
              <a:avLst/>
              <a:gdLst/>
              <a:ahLst/>
              <a:cxnLst/>
              <a:rect l="l" t="t" r="r" b="b"/>
              <a:pathLst>
                <a:path w="6243178" h="1540876">
                  <a:moveTo>
                    <a:pt x="0" y="0"/>
                  </a:moveTo>
                  <a:lnTo>
                    <a:pt x="6243178" y="0"/>
                  </a:lnTo>
                  <a:lnTo>
                    <a:pt x="6243178" y="1540876"/>
                  </a:lnTo>
                  <a:lnTo>
                    <a:pt x="0" y="1540876"/>
                  </a:lnTo>
                  <a:close/>
                </a:path>
              </a:pathLst>
            </a:custGeom>
            <a:solidFill>
              <a:srgbClr val="000000">
                <a:alpha val="0"/>
              </a:srgbClr>
            </a:solidFill>
          </p:spPr>
          <p:txBody>
            <a:bodyPr/>
            <a:lstStyle/>
            <a:p>
              <a:pPr defTabSz="685800"/>
              <a:endParaRPr lang="en-GB" sz="600">
                <a:solidFill>
                  <a:srgbClr val="000000"/>
                </a:solidFill>
                <a:latin typeface="Calibri" panose="020F0502020204030204"/>
              </a:endParaRPr>
            </a:p>
          </p:txBody>
        </p:sp>
        <p:sp>
          <p:nvSpPr>
            <p:cNvPr id="22" name="TextBox 10">
              <a:extLst>
                <a:ext uri="{FF2B5EF4-FFF2-40B4-BE49-F238E27FC236}">
                  <a16:creationId xmlns:a16="http://schemas.microsoft.com/office/drawing/2014/main" id="{3B348ABC-F458-B7E5-F14B-208243BBF8C9}"/>
                </a:ext>
              </a:extLst>
            </p:cNvPr>
            <p:cNvSpPr txBox="1"/>
            <p:nvPr/>
          </p:nvSpPr>
          <p:spPr>
            <a:xfrm>
              <a:off x="0" y="-161925"/>
              <a:ext cx="6243178" cy="1702801"/>
            </a:xfrm>
            <a:prstGeom prst="rect">
              <a:avLst/>
            </a:prstGeom>
          </p:spPr>
          <p:txBody>
            <a:bodyPr lIns="8432" tIns="8432" rIns="8432" bIns="8432" rtlCol="0" anchor="ctr"/>
            <a:lstStyle/>
            <a:p>
              <a:pPr defTabSz="685800">
                <a:lnSpc>
                  <a:spcPts val="5810"/>
                </a:lnSpc>
              </a:pPr>
              <a:r>
                <a:rPr lang="en-US" sz="4151">
                  <a:solidFill>
                    <a:srgbClr val="E40F63"/>
                  </a:solidFill>
                  <a:latin typeface="Interruption"/>
                </a:rPr>
                <a:t>WE SAY GO.</a:t>
              </a:r>
            </a:p>
          </p:txBody>
        </p:sp>
      </p:grpSp>
    </p:spTree>
    <p:extLst>
      <p:ext uri="{BB962C8B-B14F-4D97-AF65-F5344CB8AC3E}">
        <p14:creationId xmlns:p14="http://schemas.microsoft.com/office/powerpoint/2010/main" val="170143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F90B-FE41-885A-7B32-4D666F0D800A}"/>
              </a:ext>
            </a:extLst>
          </p:cNvPr>
          <p:cNvSpPr>
            <a:spLocks noGrp="1"/>
          </p:cNvSpPr>
          <p:nvPr>
            <p:ph type="title"/>
          </p:nvPr>
        </p:nvSpPr>
        <p:spPr/>
        <p:txBody>
          <a:bodyPr/>
          <a:lstStyle/>
          <a:p>
            <a:r>
              <a:rPr lang="en-GB" dirty="0"/>
              <a:t>Who are Epilepsy Action?</a:t>
            </a:r>
          </a:p>
        </p:txBody>
      </p:sp>
      <p:sp>
        <p:nvSpPr>
          <p:cNvPr id="3" name="Content Placeholder 2">
            <a:extLst>
              <a:ext uri="{FF2B5EF4-FFF2-40B4-BE49-F238E27FC236}">
                <a16:creationId xmlns:a16="http://schemas.microsoft.com/office/drawing/2014/main" id="{2E4C0D48-150C-0CB5-64FC-7C090076A8F8}"/>
              </a:ext>
            </a:extLst>
          </p:cNvPr>
          <p:cNvSpPr>
            <a:spLocks noGrp="1"/>
          </p:cNvSpPr>
          <p:nvPr>
            <p:ph idx="1"/>
          </p:nvPr>
        </p:nvSpPr>
        <p:spPr>
          <a:xfrm>
            <a:off x="460948" y="1583398"/>
            <a:ext cx="4721438" cy="3292640"/>
          </a:xfrm>
        </p:spPr>
        <p:txBody>
          <a:bodyPr>
            <a:normAutofit/>
          </a:bodyPr>
          <a:lstStyle/>
          <a:p>
            <a:pPr marL="342900" indent="-342900">
              <a:buFont typeface="Arial" panose="020B0604020202020204" pitchFamily="34" charset="0"/>
              <a:buChar char="•"/>
            </a:pPr>
            <a:r>
              <a:rPr lang="en-GB" dirty="0"/>
              <a:t>UK-wide charity supporting the </a:t>
            </a:r>
            <a:r>
              <a:rPr lang="en-GB" b="1" dirty="0">
                <a:solidFill>
                  <a:schemeClr val="accent5"/>
                </a:solidFill>
              </a:rPr>
              <a:t>630,000</a:t>
            </a:r>
            <a:r>
              <a:rPr lang="en-GB" dirty="0"/>
              <a:t> people living with epilepsy in the UK</a:t>
            </a:r>
          </a:p>
          <a:p>
            <a:pPr marL="342900" indent="-342900">
              <a:buFont typeface="Arial" panose="020B0604020202020204" pitchFamily="34" charset="0"/>
              <a:buChar char="•"/>
            </a:pPr>
            <a:r>
              <a:rPr lang="en-GB" dirty="0"/>
              <a:t>Ambitions:</a:t>
            </a:r>
          </a:p>
          <a:p>
            <a:pPr marL="857250" lvl="1" indent="-342900"/>
            <a:r>
              <a:rPr lang="en-GB" dirty="0"/>
              <a:t>Improve the lives of everyone with epilepsy</a:t>
            </a:r>
          </a:p>
          <a:p>
            <a:pPr marL="857250" lvl="1" indent="-342900"/>
            <a:r>
              <a:rPr lang="en-GB" dirty="0"/>
              <a:t>Raise public understanding of epilepsy</a:t>
            </a:r>
          </a:p>
          <a:p>
            <a:pPr marL="857250" lvl="1" indent="-342900"/>
            <a:r>
              <a:rPr lang="en-GB" dirty="0"/>
              <a:t>Be fully inclusive of everyone</a:t>
            </a:r>
          </a:p>
          <a:p>
            <a:pPr marL="342900" indent="-342900">
              <a:buFont typeface="Arial" panose="020B0604020202020204" pitchFamily="34" charset="0"/>
              <a:buChar char="•"/>
            </a:pPr>
            <a:endParaRPr lang="en-GB" dirty="0"/>
          </a:p>
        </p:txBody>
      </p:sp>
      <p:grpSp>
        <p:nvGrpSpPr>
          <p:cNvPr id="8" name="Group 7">
            <a:extLst>
              <a:ext uri="{FF2B5EF4-FFF2-40B4-BE49-F238E27FC236}">
                <a16:creationId xmlns:a16="http://schemas.microsoft.com/office/drawing/2014/main" id="{6F1DB796-A267-F953-13F9-04D55CDD167C}"/>
              </a:ext>
            </a:extLst>
          </p:cNvPr>
          <p:cNvGrpSpPr/>
          <p:nvPr/>
        </p:nvGrpSpPr>
        <p:grpSpPr>
          <a:xfrm>
            <a:off x="5182386" y="1463511"/>
            <a:ext cx="3829618" cy="2683900"/>
            <a:chOff x="6909847" y="1951348"/>
            <a:chExt cx="5106157" cy="3578533"/>
          </a:xfrm>
        </p:grpSpPr>
        <p:pic>
          <p:nvPicPr>
            <p:cNvPr id="5" name="Picture 4">
              <a:extLst>
                <a:ext uri="{FF2B5EF4-FFF2-40B4-BE49-F238E27FC236}">
                  <a16:creationId xmlns:a16="http://schemas.microsoft.com/office/drawing/2014/main" id="{0A1C604B-AA13-7CF3-FA74-6BE5343CB77B}"/>
                </a:ext>
              </a:extLst>
            </p:cNvPr>
            <p:cNvPicPr>
              <a:picLocks noChangeAspect="1"/>
            </p:cNvPicPr>
            <p:nvPr/>
          </p:nvPicPr>
          <p:blipFill>
            <a:blip r:embed="rId2"/>
            <a:stretch>
              <a:fillRect/>
            </a:stretch>
          </p:blipFill>
          <p:spPr>
            <a:xfrm>
              <a:off x="7110923" y="2111197"/>
              <a:ext cx="4704005" cy="3263138"/>
            </a:xfrm>
            <a:prstGeom prst="rect">
              <a:avLst/>
            </a:prstGeom>
          </p:spPr>
        </p:pic>
        <p:sp>
          <p:nvSpPr>
            <p:cNvPr id="6" name="Rectangle 5">
              <a:extLst>
                <a:ext uri="{FF2B5EF4-FFF2-40B4-BE49-F238E27FC236}">
                  <a16:creationId xmlns:a16="http://schemas.microsoft.com/office/drawing/2014/main" id="{50A681FB-074F-9F68-A68A-B4168DA87D24}"/>
                </a:ext>
              </a:extLst>
            </p:cNvPr>
            <p:cNvSpPr/>
            <p:nvPr/>
          </p:nvSpPr>
          <p:spPr>
            <a:xfrm>
              <a:off x="6909847" y="1951348"/>
              <a:ext cx="1762813" cy="3676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sp>
          <p:nvSpPr>
            <p:cNvPr id="7" name="Rectangle 6">
              <a:extLst>
                <a:ext uri="{FF2B5EF4-FFF2-40B4-BE49-F238E27FC236}">
                  <a16:creationId xmlns:a16="http://schemas.microsoft.com/office/drawing/2014/main" id="{21348354-9827-27D5-A94E-07FCD553D45D}"/>
                </a:ext>
              </a:extLst>
            </p:cNvPr>
            <p:cNvSpPr/>
            <p:nvPr/>
          </p:nvSpPr>
          <p:spPr>
            <a:xfrm rot="5400000">
              <a:off x="10950774" y="4464652"/>
              <a:ext cx="1762813" cy="3676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spTree>
    <p:extLst>
      <p:ext uri="{BB962C8B-B14F-4D97-AF65-F5344CB8AC3E}">
        <p14:creationId xmlns:p14="http://schemas.microsoft.com/office/powerpoint/2010/main" val="18050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F90B-FE41-885A-7B32-4D666F0D800A}"/>
              </a:ext>
            </a:extLst>
          </p:cNvPr>
          <p:cNvSpPr>
            <a:spLocks noGrp="1"/>
          </p:cNvSpPr>
          <p:nvPr>
            <p:ph type="title"/>
          </p:nvPr>
        </p:nvSpPr>
        <p:spPr/>
        <p:txBody>
          <a:bodyPr/>
          <a:lstStyle/>
          <a:p>
            <a:r>
              <a:rPr lang="en-GB" dirty="0"/>
              <a:t>Resources- for you</a:t>
            </a:r>
          </a:p>
        </p:txBody>
      </p:sp>
      <p:sp>
        <p:nvSpPr>
          <p:cNvPr id="3" name="Content Placeholder 2">
            <a:extLst>
              <a:ext uri="{FF2B5EF4-FFF2-40B4-BE49-F238E27FC236}">
                <a16:creationId xmlns:a16="http://schemas.microsoft.com/office/drawing/2014/main" id="{2E4C0D48-150C-0CB5-64FC-7C090076A8F8}"/>
              </a:ext>
            </a:extLst>
          </p:cNvPr>
          <p:cNvSpPr>
            <a:spLocks noGrp="1"/>
          </p:cNvSpPr>
          <p:nvPr>
            <p:ph idx="1"/>
          </p:nvPr>
        </p:nvSpPr>
        <p:spPr>
          <a:xfrm>
            <a:off x="460948" y="1596453"/>
            <a:ext cx="5272340" cy="3077963"/>
          </a:xfrm>
        </p:spPr>
        <p:txBody>
          <a:bodyPr>
            <a:normAutofit lnSpcReduction="10000"/>
          </a:bodyPr>
          <a:lstStyle/>
          <a:p>
            <a:pPr marL="342900" indent="-342900">
              <a:buFont typeface="Arial" panose="020B0604020202020204" pitchFamily="34" charset="0"/>
              <a:buChar char="•"/>
            </a:pPr>
            <a:r>
              <a:rPr lang="en-GB" dirty="0"/>
              <a:t>Free </a:t>
            </a:r>
            <a:r>
              <a:rPr lang="en-GB" dirty="0">
                <a:solidFill>
                  <a:schemeClr val="accent4"/>
                </a:solidFill>
                <a:hlinkClick r:id="rId2">
                  <a:extLst>
                    <a:ext uri="{A12FA001-AC4F-418D-AE19-62706E023703}">
                      <ahyp:hlinkClr xmlns:ahyp="http://schemas.microsoft.com/office/drawing/2018/hyperlinkcolor" val="tx"/>
                    </a:ext>
                  </a:extLst>
                </a:hlinkClick>
              </a:rPr>
              <a:t>training module </a:t>
            </a:r>
            <a:r>
              <a:rPr lang="en-GB" dirty="0"/>
              <a:t>for primary care nurses </a:t>
            </a:r>
          </a:p>
          <a:p>
            <a:pPr marL="342900" indent="-342900">
              <a:buFont typeface="Arial" panose="020B0604020202020204" pitchFamily="34" charset="0"/>
              <a:buChar char="•"/>
            </a:pPr>
            <a:r>
              <a:rPr lang="en-GB" dirty="0"/>
              <a:t>Template </a:t>
            </a:r>
            <a:r>
              <a:rPr lang="en-GB" dirty="0">
                <a:solidFill>
                  <a:schemeClr val="accent4"/>
                </a:solidFill>
                <a:hlinkClick r:id="rId3">
                  <a:extLst>
                    <a:ext uri="{A12FA001-AC4F-418D-AE19-62706E023703}">
                      <ahyp:hlinkClr xmlns:ahyp="http://schemas.microsoft.com/office/drawing/2018/hyperlinkcolor" val="tx"/>
                    </a:ext>
                  </a:extLst>
                </a:hlinkClick>
              </a:rPr>
              <a:t>care plans </a:t>
            </a:r>
            <a:r>
              <a:rPr lang="en-GB" dirty="0"/>
              <a:t>and seizure diaries</a:t>
            </a:r>
          </a:p>
          <a:p>
            <a:pPr marL="342900" indent="-342900">
              <a:buFont typeface="Arial" panose="020B0604020202020204" pitchFamily="34" charset="0"/>
              <a:buChar char="•"/>
            </a:pPr>
            <a:r>
              <a:rPr lang="en-GB" dirty="0">
                <a:solidFill>
                  <a:schemeClr val="accent4"/>
                </a:solidFill>
                <a:hlinkClick r:id="rId4">
                  <a:extLst>
                    <a:ext uri="{A12FA001-AC4F-418D-AE19-62706E023703}">
                      <ahyp:hlinkClr xmlns:ahyp="http://schemas.microsoft.com/office/drawing/2018/hyperlinkcolor" val="tx"/>
                    </a:ext>
                  </a:extLst>
                </a:hlinkClick>
              </a:rPr>
              <a:t>Drugwatch-</a:t>
            </a:r>
            <a:r>
              <a:rPr lang="en-GB" dirty="0"/>
              <a:t> medicine shortages</a:t>
            </a:r>
          </a:p>
          <a:p>
            <a:pPr marL="342900" indent="-342900">
              <a:buFont typeface="Arial" panose="020B0604020202020204" pitchFamily="34" charset="0"/>
              <a:buChar char="•"/>
            </a:pPr>
            <a:r>
              <a:rPr lang="en-GB" dirty="0"/>
              <a:t>Printable </a:t>
            </a:r>
            <a:r>
              <a:rPr lang="en-GB" dirty="0">
                <a:solidFill>
                  <a:schemeClr val="accent4"/>
                </a:solidFill>
                <a:hlinkClick r:id="rId5">
                  <a:extLst>
                    <a:ext uri="{A12FA001-AC4F-418D-AE19-62706E023703}">
                      <ahyp:hlinkClr xmlns:ahyp="http://schemas.microsoft.com/office/drawing/2018/hyperlinkcolor" val="tx"/>
                    </a:ext>
                  </a:extLst>
                </a:hlinkClick>
              </a:rPr>
              <a:t>health information</a:t>
            </a:r>
            <a:endParaRPr lang="en-GB" dirty="0">
              <a:solidFill>
                <a:schemeClr val="accent4"/>
              </a:solidFill>
            </a:endParaRPr>
          </a:p>
          <a:p>
            <a:pPr marL="342900" indent="-342900">
              <a:buFont typeface="Arial" panose="020B0604020202020204" pitchFamily="34" charset="0"/>
              <a:buChar char="•"/>
            </a:pPr>
            <a:r>
              <a:rPr lang="en-GB" dirty="0"/>
              <a:t>Resources available to </a:t>
            </a:r>
            <a:r>
              <a:rPr lang="en-GB" dirty="0">
                <a:solidFill>
                  <a:schemeClr val="accent4"/>
                </a:solidFill>
                <a:hlinkClick r:id="rId6">
                  <a:extLst>
                    <a:ext uri="{A12FA001-AC4F-418D-AE19-62706E023703}">
                      <ahyp:hlinkClr xmlns:ahyp="http://schemas.microsoft.com/office/drawing/2018/hyperlinkcolor" val="tx"/>
                    </a:ext>
                  </a:extLst>
                </a:hlinkClick>
              </a:rPr>
              <a:t>order</a:t>
            </a:r>
            <a:endParaRPr lang="en-GB" dirty="0">
              <a:solidFill>
                <a:schemeClr val="accent4"/>
              </a:solidFill>
            </a:endParaRPr>
          </a:p>
          <a:p>
            <a:pPr marL="342900" indent="-342900">
              <a:buFont typeface="Arial" panose="020B0604020202020204" pitchFamily="34" charset="0"/>
              <a:buChar char="•"/>
            </a:pPr>
            <a:r>
              <a:rPr lang="en-GB" dirty="0"/>
              <a:t>Advice for professionals available through our </a:t>
            </a:r>
            <a:r>
              <a:rPr lang="en-GB" dirty="0">
                <a:solidFill>
                  <a:schemeClr val="accent4"/>
                </a:solidFill>
                <a:hlinkClick r:id="rId7">
                  <a:extLst>
                    <a:ext uri="{A12FA001-AC4F-418D-AE19-62706E023703}">
                      <ahyp:hlinkClr xmlns:ahyp="http://schemas.microsoft.com/office/drawing/2018/hyperlinkcolor" val="tx"/>
                    </a:ext>
                  </a:extLst>
                </a:hlinkClick>
              </a:rPr>
              <a:t>helpline</a:t>
            </a:r>
            <a:endParaRPr lang="en-GB" dirty="0">
              <a:solidFill>
                <a:schemeClr val="accent4"/>
              </a:solidFill>
            </a:endParaRPr>
          </a:p>
        </p:txBody>
      </p:sp>
      <p:sp>
        <p:nvSpPr>
          <p:cNvPr id="4" name="Freeform 6">
            <a:extLst>
              <a:ext uri="{FF2B5EF4-FFF2-40B4-BE49-F238E27FC236}">
                <a16:creationId xmlns:a16="http://schemas.microsoft.com/office/drawing/2014/main" id="{60D1B357-4705-EBC3-105A-532E9D31EED5}"/>
              </a:ext>
            </a:extLst>
          </p:cNvPr>
          <p:cNvSpPr>
            <a:spLocks noChangeAspect="1"/>
          </p:cNvSpPr>
          <p:nvPr/>
        </p:nvSpPr>
        <p:spPr>
          <a:xfrm>
            <a:off x="5733288" y="1509142"/>
            <a:ext cx="2973183" cy="2779184"/>
          </a:xfrm>
          <a:custGeom>
            <a:avLst/>
            <a:gdLst>
              <a:gd name="connsiteX0" fmla="*/ 0 w 4579089"/>
              <a:gd name="connsiteY0" fmla="*/ 0 h 4625163"/>
              <a:gd name="connsiteX1" fmla="*/ 4579089 w 4579089"/>
              <a:gd name="connsiteY1" fmla="*/ 0 h 4625163"/>
              <a:gd name="connsiteX2" fmla="*/ 4579089 w 4579089"/>
              <a:gd name="connsiteY2" fmla="*/ 4625163 h 4625163"/>
              <a:gd name="connsiteX3" fmla="*/ 350875 w 4579089"/>
              <a:gd name="connsiteY3" fmla="*/ 4625163 h 4625163"/>
              <a:gd name="connsiteX4" fmla="*/ 350875 w 4579089"/>
              <a:gd name="connsiteY4" fmla="*/ 2647507 h 4625163"/>
              <a:gd name="connsiteX5" fmla="*/ 0 w 4579089"/>
              <a:gd name="connsiteY5" fmla="*/ 2648046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350875 w 4579089"/>
              <a:gd name="connsiteY4" fmla="*/ 2647507 h 4625163"/>
              <a:gd name="connsiteX5" fmla="*/ 0 w 4579089"/>
              <a:gd name="connsiteY5" fmla="*/ 2648046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70809 w 4579089"/>
              <a:gd name="connsiteY4" fmla="*/ 4063887 h 4625163"/>
              <a:gd name="connsiteX5" fmla="*/ 0 w 4579089"/>
              <a:gd name="connsiteY5" fmla="*/ 2648046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70809 w 4579089"/>
              <a:gd name="connsiteY4" fmla="*/ 4063887 h 4625163"/>
              <a:gd name="connsiteX5" fmla="*/ 0 w 4579089"/>
              <a:gd name="connsiteY5" fmla="*/ 4024528 h 4625163"/>
              <a:gd name="connsiteX6" fmla="*/ 0 w 4579089"/>
              <a:gd name="connsiteY6" fmla="*/ 0 h 4625163"/>
              <a:gd name="connsiteX0" fmla="*/ 3825 w 4582914"/>
              <a:gd name="connsiteY0" fmla="*/ 0 h 4625163"/>
              <a:gd name="connsiteX1" fmla="*/ 4582914 w 4582914"/>
              <a:gd name="connsiteY1" fmla="*/ 0 h 4625163"/>
              <a:gd name="connsiteX2" fmla="*/ 4582914 w 4582914"/>
              <a:gd name="connsiteY2" fmla="*/ 4625163 h 4625163"/>
              <a:gd name="connsiteX3" fmla="*/ 474635 w 4582914"/>
              <a:gd name="connsiteY3" fmla="*/ 4625163 h 4625163"/>
              <a:gd name="connsiteX4" fmla="*/ 474634 w 4582914"/>
              <a:gd name="connsiteY4" fmla="*/ 4063887 h 4625163"/>
              <a:gd name="connsiteX5" fmla="*/ 0 w 4582914"/>
              <a:gd name="connsiteY5" fmla="*/ 4003849 h 4625163"/>
              <a:gd name="connsiteX6" fmla="*/ 3825 w 4582914"/>
              <a:gd name="connsiteY6" fmla="*/ 0 h 4625163"/>
              <a:gd name="connsiteX0" fmla="*/ 3825 w 4582914"/>
              <a:gd name="connsiteY0" fmla="*/ 0 h 4625163"/>
              <a:gd name="connsiteX1" fmla="*/ 4582914 w 4582914"/>
              <a:gd name="connsiteY1" fmla="*/ 0 h 4625163"/>
              <a:gd name="connsiteX2" fmla="*/ 4582914 w 4582914"/>
              <a:gd name="connsiteY2" fmla="*/ 4625163 h 4625163"/>
              <a:gd name="connsiteX3" fmla="*/ 474635 w 4582914"/>
              <a:gd name="connsiteY3" fmla="*/ 4625163 h 4625163"/>
              <a:gd name="connsiteX4" fmla="*/ 501410 w 4582914"/>
              <a:gd name="connsiteY4" fmla="*/ 3939814 h 4625163"/>
              <a:gd name="connsiteX5" fmla="*/ 0 w 4582914"/>
              <a:gd name="connsiteY5" fmla="*/ 4003849 h 4625163"/>
              <a:gd name="connsiteX6" fmla="*/ 3825 w 4582914"/>
              <a:gd name="connsiteY6" fmla="*/ 0 h 4625163"/>
              <a:gd name="connsiteX0" fmla="*/ 3825 w 4582914"/>
              <a:gd name="connsiteY0" fmla="*/ 0 h 4625163"/>
              <a:gd name="connsiteX1" fmla="*/ 4582914 w 4582914"/>
              <a:gd name="connsiteY1" fmla="*/ 0 h 4625163"/>
              <a:gd name="connsiteX2" fmla="*/ 4582914 w 4582914"/>
              <a:gd name="connsiteY2" fmla="*/ 4625163 h 4625163"/>
              <a:gd name="connsiteX3" fmla="*/ 474635 w 4582914"/>
              <a:gd name="connsiteY3" fmla="*/ 4625163 h 4625163"/>
              <a:gd name="connsiteX4" fmla="*/ 470808 w 4582914"/>
              <a:gd name="connsiteY4" fmla="*/ 3997715 h 4625163"/>
              <a:gd name="connsiteX5" fmla="*/ 0 w 4582914"/>
              <a:gd name="connsiteY5" fmla="*/ 4003849 h 4625163"/>
              <a:gd name="connsiteX6" fmla="*/ 3825 w 4582914"/>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66983 w 4579089"/>
              <a:gd name="connsiteY4" fmla="*/ 3997715 h 4625163"/>
              <a:gd name="connsiteX5" fmla="*/ 3826 w 4579089"/>
              <a:gd name="connsiteY5" fmla="*/ 4007984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63157 w 4579089"/>
              <a:gd name="connsiteY4" fmla="*/ 4010123 h 4625163"/>
              <a:gd name="connsiteX5" fmla="*/ 3826 w 4579089"/>
              <a:gd name="connsiteY5" fmla="*/ 4007984 h 4625163"/>
              <a:gd name="connsiteX6" fmla="*/ 0 w 4579089"/>
              <a:gd name="connsiteY6" fmla="*/ 0 h 4625163"/>
              <a:gd name="connsiteX0" fmla="*/ 0 w 4579089"/>
              <a:gd name="connsiteY0" fmla="*/ 0 h 4625163"/>
              <a:gd name="connsiteX1" fmla="*/ 402300 w 4579089"/>
              <a:gd name="connsiteY1" fmla="*/ 125804 h 4625163"/>
              <a:gd name="connsiteX2" fmla="*/ 4579089 w 4579089"/>
              <a:gd name="connsiteY2" fmla="*/ 0 h 4625163"/>
              <a:gd name="connsiteX3" fmla="*/ 4579089 w 4579089"/>
              <a:gd name="connsiteY3" fmla="*/ 4625163 h 4625163"/>
              <a:gd name="connsiteX4" fmla="*/ 470810 w 4579089"/>
              <a:gd name="connsiteY4" fmla="*/ 4625163 h 4625163"/>
              <a:gd name="connsiteX5" fmla="*/ 463157 w 4579089"/>
              <a:gd name="connsiteY5" fmla="*/ 4010123 h 4625163"/>
              <a:gd name="connsiteX6" fmla="*/ 3826 w 4579089"/>
              <a:gd name="connsiteY6" fmla="*/ 4007984 h 4625163"/>
              <a:gd name="connsiteX7" fmla="*/ 0 w 4579089"/>
              <a:gd name="connsiteY7" fmla="*/ 0 h 4625163"/>
              <a:gd name="connsiteX0" fmla="*/ 17167 w 4596256"/>
              <a:gd name="connsiteY0" fmla="*/ 0 h 4625163"/>
              <a:gd name="connsiteX1" fmla="*/ 419467 w 4596256"/>
              <a:gd name="connsiteY1" fmla="*/ 125804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17167 w 4596256"/>
              <a:gd name="connsiteY8" fmla="*/ 0 h 4625163"/>
              <a:gd name="connsiteX0" fmla="*/ 17167 w 4596256"/>
              <a:gd name="connsiteY0" fmla="*/ 0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17167 w 4596256"/>
              <a:gd name="connsiteY8" fmla="*/ 0 h 4625163"/>
              <a:gd name="connsiteX0" fmla="*/ 380571 w 4596256"/>
              <a:gd name="connsiteY0" fmla="*/ 2125786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0571 w 4596256"/>
              <a:gd name="connsiteY8" fmla="*/ 2125786 h 4625163"/>
              <a:gd name="connsiteX0" fmla="*/ 380571 w 4596256"/>
              <a:gd name="connsiteY0" fmla="*/ 2125786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0571 w 4596256"/>
              <a:gd name="connsiteY8" fmla="*/ 2125786 h 4625163"/>
              <a:gd name="connsiteX0" fmla="*/ 384396 w 4596256"/>
              <a:gd name="connsiteY0" fmla="*/ 2129922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4396 w 4596256"/>
              <a:gd name="connsiteY8" fmla="*/ 2129922 h 4625163"/>
              <a:gd name="connsiteX0" fmla="*/ 384396 w 4596256"/>
              <a:gd name="connsiteY0" fmla="*/ 2129922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4396 w 4596256"/>
              <a:gd name="connsiteY8" fmla="*/ 2129922 h 4625163"/>
              <a:gd name="connsiteX0" fmla="*/ 384396 w 4596256"/>
              <a:gd name="connsiteY0" fmla="*/ 2129922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4396 w 4596256"/>
              <a:gd name="connsiteY8" fmla="*/ 2129922 h 4625163"/>
              <a:gd name="connsiteX0" fmla="*/ 397640 w 4609500"/>
              <a:gd name="connsiteY0" fmla="*/ 2129922 h 4625163"/>
              <a:gd name="connsiteX1" fmla="*/ 402109 w 4609500"/>
              <a:gd name="connsiteY1" fmla="*/ 1730 h 4625163"/>
              <a:gd name="connsiteX2" fmla="*/ 4609500 w 4609500"/>
              <a:gd name="connsiteY2" fmla="*/ 0 h 4625163"/>
              <a:gd name="connsiteX3" fmla="*/ 4609500 w 4609500"/>
              <a:gd name="connsiteY3" fmla="*/ 4625163 h 4625163"/>
              <a:gd name="connsiteX4" fmla="*/ 501221 w 4609500"/>
              <a:gd name="connsiteY4" fmla="*/ 4625163 h 4625163"/>
              <a:gd name="connsiteX5" fmla="*/ 493568 w 4609500"/>
              <a:gd name="connsiteY5" fmla="*/ 4010123 h 4625163"/>
              <a:gd name="connsiteX6" fmla="*/ 34237 w 4609500"/>
              <a:gd name="connsiteY6" fmla="*/ 4007984 h 4625163"/>
              <a:gd name="connsiteX7" fmla="*/ 34880 w 4609500"/>
              <a:gd name="connsiteY7" fmla="*/ 2115109 h 4625163"/>
              <a:gd name="connsiteX8" fmla="*/ 397640 w 4609500"/>
              <a:gd name="connsiteY8" fmla="*/ 2129922 h 4625163"/>
              <a:gd name="connsiteX0" fmla="*/ 395263 w 4607123"/>
              <a:gd name="connsiteY0" fmla="*/ 2129922 h 4625163"/>
              <a:gd name="connsiteX1" fmla="*/ 399732 w 4607123"/>
              <a:gd name="connsiteY1" fmla="*/ 1730 h 4625163"/>
              <a:gd name="connsiteX2" fmla="*/ 4607123 w 4607123"/>
              <a:gd name="connsiteY2" fmla="*/ 0 h 4625163"/>
              <a:gd name="connsiteX3" fmla="*/ 4607123 w 4607123"/>
              <a:gd name="connsiteY3" fmla="*/ 4625163 h 4625163"/>
              <a:gd name="connsiteX4" fmla="*/ 498844 w 4607123"/>
              <a:gd name="connsiteY4" fmla="*/ 4625163 h 4625163"/>
              <a:gd name="connsiteX5" fmla="*/ 491191 w 4607123"/>
              <a:gd name="connsiteY5" fmla="*/ 4010123 h 4625163"/>
              <a:gd name="connsiteX6" fmla="*/ 31860 w 4607123"/>
              <a:gd name="connsiteY6" fmla="*/ 4007984 h 4625163"/>
              <a:gd name="connsiteX7" fmla="*/ 32503 w 4607123"/>
              <a:gd name="connsiteY7" fmla="*/ 2115109 h 4625163"/>
              <a:gd name="connsiteX8" fmla="*/ 395263 w 4607123"/>
              <a:gd name="connsiteY8" fmla="*/ 2129922 h 4625163"/>
              <a:gd name="connsiteX0" fmla="*/ 401282 w 4613142"/>
              <a:gd name="connsiteY0" fmla="*/ 2129922 h 4625163"/>
              <a:gd name="connsiteX1" fmla="*/ 405751 w 4613142"/>
              <a:gd name="connsiteY1" fmla="*/ 1730 h 4625163"/>
              <a:gd name="connsiteX2" fmla="*/ 4613142 w 4613142"/>
              <a:gd name="connsiteY2" fmla="*/ 0 h 4625163"/>
              <a:gd name="connsiteX3" fmla="*/ 4613142 w 4613142"/>
              <a:gd name="connsiteY3" fmla="*/ 4625163 h 4625163"/>
              <a:gd name="connsiteX4" fmla="*/ 504863 w 4613142"/>
              <a:gd name="connsiteY4" fmla="*/ 4625163 h 4625163"/>
              <a:gd name="connsiteX5" fmla="*/ 497210 w 4613142"/>
              <a:gd name="connsiteY5" fmla="*/ 4010123 h 4625163"/>
              <a:gd name="connsiteX6" fmla="*/ 30228 w 4613142"/>
              <a:gd name="connsiteY6" fmla="*/ 4016256 h 4625163"/>
              <a:gd name="connsiteX7" fmla="*/ 38522 w 4613142"/>
              <a:gd name="connsiteY7" fmla="*/ 2115109 h 4625163"/>
              <a:gd name="connsiteX8" fmla="*/ 401282 w 4613142"/>
              <a:gd name="connsiteY8" fmla="*/ 2129922 h 4625163"/>
              <a:gd name="connsiteX0" fmla="*/ 371054 w 4582914"/>
              <a:gd name="connsiteY0" fmla="*/ 2129922 h 4625163"/>
              <a:gd name="connsiteX1" fmla="*/ 375523 w 4582914"/>
              <a:gd name="connsiteY1" fmla="*/ 1730 h 4625163"/>
              <a:gd name="connsiteX2" fmla="*/ 4582914 w 4582914"/>
              <a:gd name="connsiteY2" fmla="*/ 0 h 4625163"/>
              <a:gd name="connsiteX3" fmla="*/ 4582914 w 4582914"/>
              <a:gd name="connsiteY3" fmla="*/ 4625163 h 4625163"/>
              <a:gd name="connsiteX4" fmla="*/ 474635 w 4582914"/>
              <a:gd name="connsiteY4" fmla="*/ 4625163 h 4625163"/>
              <a:gd name="connsiteX5" fmla="*/ 466982 w 4582914"/>
              <a:gd name="connsiteY5" fmla="*/ 4010123 h 4625163"/>
              <a:gd name="connsiteX6" fmla="*/ 0 w 4582914"/>
              <a:gd name="connsiteY6" fmla="*/ 4016256 h 4625163"/>
              <a:gd name="connsiteX7" fmla="*/ 8294 w 4582914"/>
              <a:gd name="connsiteY7" fmla="*/ 2115109 h 4625163"/>
              <a:gd name="connsiteX8" fmla="*/ 371054 w 4582914"/>
              <a:gd name="connsiteY8" fmla="*/ 2129922 h 4625163"/>
              <a:gd name="connsiteX0" fmla="*/ 371103 w 4582963"/>
              <a:gd name="connsiteY0" fmla="*/ 2129922 h 4625163"/>
              <a:gd name="connsiteX1" fmla="*/ 375572 w 4582963"/>
              <a:gd name="connsiteY1" fmla="*/ 1730 h 4625163"/>
              <a:gd name="connsiteX2" fmla="*/ 4582963 w 4582963"/>
              <a:gd name="connsiteY2" fmla="*/ 0 h 4625163"/>
              <a:gd name="connsiteX3" fmla="*/ 4582963 w 4582963"/>
              <a:gd name="connsiteY3" fmla="*/ 4625163 h 4625163"/>
              <a:gd name="connsiteX4" fmla="*/ 474684 w 4582963"/>
              <a:gd name="connsiteY4" fmla="*/ 4625163 h 4625163"/>
              <a:gd name="connsiteX5" fmla="*/ 467031 w 4582963"/>
              <a:gd name="connsiteY5" fmla="*/ 4010123 h 4625163"/>
              <a:gd name="connsiteX6" fmla="*/ 49 w 4582963"/>
              <a:gd name="connsiteY6" fmla="*/ 4016256 h 4625163"/>
              <a:gd name="connsiteX7" fmla="*/ 8343 w 4582963"/>
              <a:gd name="connsiteY7" fmla="*/ 2115109 h 4625163"/>
              <a:gd name="connsiteX8" fmla="*/ 371103 w 4582963"/>
              <a:gd name="connsiteY8" fmla="*/ 2129922 h 4625163"/>
              <a:gd name="connsiteX0" fmla="*/ 371130 w 4582990"/>
              <a:gd name="connsiteY0" fmla="*/ 2129922 h 4625163"/>
              <a:gd name="connsiteX1" fmla="*/ 375599 w 4582990"/>
              <a:gd name="connsiteY1" fmla="*/ 1730 h 4625163"/>
              <a:gd name="connsiteX2" fmla="*/ 4582990 w 4582990"/>
              <a:gd name="connsiteY2" fmla="*/ 0 h 4625163"/>
              <a:gd name="connsiteX3" fmla="*/ 4582990 w 4582990"/>
              <a:gd name="connsiteY3" fmla="*/ 4625163 h 4625163"/>
              <a:gd name="connsiteX4" fmla="*/ 474711 w 4582990"/>
              <a:gd name="connsiteY4" fmla="*/ 4625163 h 4625163"/>
              <a:gd name="connsiteX5" fmla="*/ 467058 w 4582990"/>
              <a:gd name="connsiteY5" fmla="*/ 4010123 h 4625163"/>
              <a:gd name="connsiteX6" fmla="*/ 76 w 4582990"/>
              <a:gd name="connsiteY6" fmla="*/ 4016256 h 4625163"/>
              <a:gd name="connsiteX7" fmla="*/ 719 w 4582990"/>
              <a:gd name="connsiteY7" fmla="*/ 2102703 h 4625163"/>
              <a:gd name="connsiteX8" fmla="*/ 371130 w 4582990"/>
              <a:gd name="connsiteY8" fmla="*/ 2129922 h 4625163"/>
              <a:gd name="connsiteX0" fmla="*/ 371130 w 4582990"/>
              <a:gd name="connsiteY0" fmla="*/ 2129922 h 4625163"/>
              <a:gd name="connsiteX1" fmla="*/ 375599 w 4582990"/>
              <a:gd name="connsiteY1" fmla="*/ 1730 h 4625163"/>
              <a:gd name="connsiteX2" fmla="*/ 4582990 w 4582990"/>
              <a:gd name="connsiteY2" fmla="*/ 0 h 4625163"/>
              <a:gd name="connsiteX3" fmla="*/ 4582990 w 4582990"/>
              <a:gd name="connsiteY3" fmla="*/ 4625163 h 4625163"/>
              <a:gd name="connsiteX4" fmla="*/ 474711 w 4582990"/>
              <a:gd name="connsiteY4" fmla="*/ 4625163 h 4625163"/>
              <a:gd name="connsiteX5" fmla="*/ 467058 w 4582990"/>
              <a:gd name="connsiteY5" fmla="*/ 4010123 h 4625163"/>
              <a:gd name="connsiteX6" fmla="*/ 76 w 4582990"/>
              <a:gd name="connsiteY6" fmla="*/ 4016256 h 4625163"/>
              <a:gd name="connsiteX7" fmla="*/ 719 w 4582990"/>
              <a:gd name="connsiteY7" fmla="*/ 2119247 h 4625163"/>
              <a:gd name="connsiteX8" fmla="*/ 371130 w 4582990"/>
              <a:gd name="connsiteY8" fmla="*/ 2129922 h 4625163"/>
              <a:gd name="connsiteX0" fmla="*/ 370411 w 4582271"/>
              <a:gd name="connsiteY0" fmla="*/ 2129922 h 4625163"/>
              <a:gd name="connsiteX1" fmla="*/ 374880 w 4582271"/>
              <a:gd name="connsiteY1" fmla="*/ 1730 h 4625163"/>
              <a:gd name="connsiteX2" fmla="*/ 4582271 w 4582271"/>
              <a:gd name="connsiteY2" fmla="*/ 0 h 4625163"/>
              <a:gd name="connsiteX3" fmla="*/ 4582271 w 4582271"/>
              <a:gd name="connsiteY3" fmla="*/ 4625163 h 4625163"/>
              <a:gd name="connsiteX4" fmla="*/ 473992 w 4582271"/>
              <a:gd name="connsiteY4" fmla="*/ 4625163 h 4625163"/>
              <a:gd name="connsiteX5" fmla="*/ 466339 w 4582271"/>
              <a:gd name="connsiteY5" fmla="*/ 4010123 h 4625163"/>
              <a:gd name="connsiteX6" fmla="*/ 7008 w 4582271"/>
              <a:gd name="connsiteY6" fmla="*/ 4012121 h 4625163"/>
              <a:gd name="connsiteX7" fmla="*/ 0 w 4582271"/>
              <a:gd name="connsiteY7" fmla="*/ 2119247 h 4625163"/>
              <a:gd name="connsiteX8" fmla="*/ 370411 w 4582271"/>
              <a:gd name="connsiteY8" fmla="*/ 2129922 h 4625163"/>
              <a:gd name="connsiteX0" fmla="*/ 370411 w 4582271"/>
              <a:gd name="connsiteY0" fmla="*/ 2134058 h 4629299"/>
              <a:gd name="connsiteX1" fmla="*/ 374880 w 4582271"/>
              <a:gd name="connsiteY1" fmla="*/ 5866 h 4629299"/>
              <a:gd name="connsiteX2" fmla="*/ 4268596 w 4582271"/>
              <a:gd name="connsiteY2" fmla="*/ 0 h 4629299"/>
              <a:gd name="connsiteX3" fmla="*/ 4582271 w 4582271"/>
              <a:gd name="connsiteY3" fmla="*/ 4629299 h 4629299"/>
              <a:gd name="connsiteX4" fmla="*/ 473992 w 4582271"/>
              <a:gd name="connsiteY4" fmla="*/ 4629299 h 4629299"/>
              <a:gd name="connsiteX5" fmla="*/ 466339 w 4582271"/>
              <a:gd name="connsiteY5" fmla="*/ 4014259 h 4629299"/>
              <a:gd name="connsiteX6" fmla="*/ 7008 w 4582271"/>
              <a:gd name="connsiteY6" fmla="*/ 4016257 h 4629299"/>
              <a:gd name="connsiteX7" fmla="*/ 0 w 4582271"/>
              <a:gd name="connsiteY7" fmla="*/ 2123383 h 4629299"/>
              <a:gd name="connsiteX8" fmla="*/ 370411 w 4582271"/>
              <a:gd name="connsiteY8" fmla="*/ 2134058 h 4629299"/>
              <a:gd name="connsiteX0" fmla="*/ 370411 w 4582271"/>
              <a:gd name="connsiteY0" fmla="*/ 2134058 h 4629299"/>
              <a:gd name="connsiteX1" fmla="*/ 374880 w 4582271"/>
              <a:gd name="connsiteY1" fmla="*/ 5866 h 4629299"/>
              <a:gd name="connsiteX2" fmla="*/ 4268596 w 4582271"/>
              <a:gd name="connsiteY2" fmla="*/ 0 h 4629299"/>
              <a:gd name="connsiteX3" fmla="*/ 4254900 w 4582271"/>
              <a:gd name="connsiteY3" fmla="*/ 655183 h 4629299"/>
              <a:gd name="connsiteX4" fmla="*/ 4582271 w 4582271"/>
              <a:gd name="connsiteY4" fmla="*/ 4629299 h 4629299"/>
              <a:gd name="connsiteX5" fmla="*/ 473992 w 4582271"/>
              <a:gd name="connsiteY5" fmla="*/ 4629299 h 4629299"/>
              <a:gd name="connsiteX6" fmla="*/ 466339 w 4582271"/>
              <a:gd name="connsiteY6" fmla="*/ 4014259 h 4629299"/>
              <a:gd name="connsiteX7" fmla="*/ 7008 w 4582271"/>
              <a:gd name="connsiteY7" fmla="*/ 4016257 h 4629299"/>
              <a:gd name="connsiteX8" fmla="*/ 0 w 4582271"/>
              <a:gd name="connsiteY8" fmla="*/ 2123383 h 4629299"/>
              <a:gd name="connsiteX9" fmla="*/ 370411 w 4582271"/>
              <a:gd name="connsiteY9" fmla="*/ 2134058 h 4629299"/>
              <a:gd name="connsiteX0" fmla="*/ 370411 w 4587700"/>
              <a:gd name="connsiteY0" fmla="*/ 2134058 h 4629299"/>
              <a:gd name="connsiteX1" fmla="*/ 374880 w 4587700"/>
              <a:gd name="connsiteY1" fmla="*/ 5866 h 4629299"/>
              <a:gd name="connsiteX2" fmla="*/ 4268596 w 4587700"/>
              <a:gd name="connsiteY2" fmla="*/ 0 h 4629299"/>
              <a:gd name="connsiteX3" fmla="*/ 4254900 w 4587700"/>
              <a:gd name="connsiteY3" fmla="*/ 655183 h 4629299"/>
              <a:gd name="connsiteX4" fmla="*/ 4587700 w 4587700"/>
              <a:gd name="connsiteY4" fmla="*/ 679997 h 4629299"/>
              <a:gd name="connsiteX5" fmla="*/ 4582271 w 4587700"/>
              <a:gd name="connsiteY5" fmla="*/ 4629299 h 4629299"/>
              <a:gd name="connsiteX6" fmla="*/ 473992 w 4587700"/>
              <a:gd name="connsiteY6" fmla="*/ 4629299 h 4629299"/>
              <a:gd name="connsiteX7" fmla="*/ 466339 w 4587700"/>
              <a:gd name="connsiteY7" fmla="*/ 4014259 h 4629299"/>
              <a:gd name="connsiteX8" fmla="*/ 7008 w 4587700"/>
              <a:gd name="connsiteY8" fmla="*/ 4016257 h 4629299"/>
              <a:gd name="connsiteX9" fmla="*/ 0 w 4587700"/>
              <a:gd name="connsiteY9" fmla="*/ 2123383 h 4629299"/>
              <a:gd name="connsiteX10" fmla="*/ 370411 w 4587700"/>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54900 w 4583875"/>
              <a:gd name="connsiteY3" fmla="*/ 655183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66376 w 4583875"/>
              <a:gd name="connsiteY3" fmla="*/ 642776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66376 w 4583875"/>
              <a:gd name="connsiteY3" fmla="*/ 642776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66376 w 4583875"/>
              <a:gd name="connsiteY3" fmla="*/ 642776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4760"/>
              <a:gd name="connsiteY0" fmla="*/ 2134058 h 4629299"/>
              <a:gd name="connsiteX1" fmla="*/ 374880 w 4584760"/>
              <a:gd name="connsiteY1" fmla="*/ 5866 h 4629299"/>
              <a:gd name="connsiteX2" fmla="*/ 4268596 w 4584760"/>
              <a:gd name="connsiteY2" fmla="*/ 0 h 4629299"/>
              <a:gd name="connsiteX3" fmla="*/ 4266376 w 4584760"/>
              <a:gd name="connsiteY3" fmla="*/ 642776 h 4629299"/>
              <a:gd name="connsiteX4" fmla="*/ 4583875 w 4584760"/>
              <a:gd name="connsiteY4" fmla="*/ 663454 h 4629299"/>
              <a:gd name="connsiteX5" fmla="*/ 4582271 w 4584760"/>
              <a:gd name="connsiteY5" fmla="*/ 4629299 h 4629299"/>
              <a:gd name="connsiteX6" fmla="*/ 473992 w 4584760"/>
              <a:gd name="connsiteY6" fmla="*/ 4629299 h 4629299"/>
              <a:gd name="connsiteX7" fmla="*/ 466339 w 4584760"/>
              <a:gd name="connsiteY7" fmla="*/ 4014259 h 4629299"/>
              <a:gd name="connsiteX8" fmla="*/ 7008 w 4584760"/>
              <a:gd name="connsiteY8" fmla="*/ 4016257 h 4629299"/>
              <a:gd name="connsiteX9" fmla="*/ 0 w 4584760"/>
              <a:gd name="connsiteY9" fmla="*/ 2123383 h 4629299"/>
              <a:gd name="connsiteX10" fmla="*/ 370411 w 4584760"/>
              <a:gd name="connsiteY10" fmla="*/ 2134058 h 4629299"/>
              <a:gd name="connsiteX0" fmla="*/ 370411 w 4584760"/>
              <a:gd name="connsiteY0" fmla="*/ 2134058 h 4629299"/>
              <a:gd name="connsiteX1" fmla="*/ 374880 w 4584760"/>
              <a:gd name="connsiteY1" fmla="*/ 5866 h 4629299"/>
              <a:gd name="connsiteX2" fmla="*/ 4268596 w 4584760"/>
              <a:gd name="connsiteY2" fmla="*/ 0 h 4629299"/>
              <a:gd name="connsiteX3" fmla="*/ 4266376 w 4584760"/>
              <a:gd name="connsiteY3" fmla="*/ 642776 h 4629299"/>
              <a:gd name="connsiteX4" fmla="*/ 4583875 w 4584760"/>
              <a:gd name="connsiteY4" fmla="*/ 663454 h 4629299"/>
              <a:gd name="connsiteX5" fmla="*/ 4582271 w 4584760"/>
              <a:gd name="connsiteY5" fmla="*/ 4629299 h 4629299"/>
              <a:gd name="connsiteX6" fmla="*/ 473992 w 4584760"/>
              <a:gd name="connsiteY6" fmla="*/ 4629299 h 4629299"/>
              <a:gd name="connsiteX7" fmla="*/ 466339 w 4584760"/>
              <a:gd name="connsiteY7" fmla="*/ 4014259 h 4629299"/>
              <a:gd name="connsiteX8" fmla="*/ 7008 w 4584760"/>
              <a:gd name="connsiteY8" fmla="*/ 4016257 h 4629299"/>
              <a:gd name="connsiteX9" fmla="*/ 0 w 4584760"/>
              <a:gd name="connsiteY9" fmla="*/ 2123383 h 4629299"/>
              <a:gd name="connsiteX10" fmla="*/ 370411 w 4584760"/>
              <a:gd name="connsiteY10" fmla="*/ 2134058 h 4629299"/>
              <a:gd name="connsiteX0" fmla="*/ 370411 w 4584760"/>
              <a:gd name="connsiteY0" fmla="*/ 2134058 h 4629299"/>
              <a:gd name="connsiteX1" fmla="*/ 374880 w 4584760"/>
              <a:gd name="connsiteY1" fmla="*/ 5866 h 4629299"/>
              <a:gd name="connsiteX2" fmla="*/ 4268596 w 4584760"/>
              <a:gd name="connsiteY2" fmla="*/ 0 h 4629299"/>
              <a:gd name="connsiteX3" fmla="*/ 4262551 w 4584760"/>
              <a:gd name="connsiteY3" fmla="*/ 655183 h 4629299"/>
              <a:gd name="connsiteX4" fmla="*/ 4583875 w 4584760"/>
              <a:gd name="connsiteY4" fmla="*/ 663454 h 4629299"/>
              <a:gd name="connsiteX5" fmla="*/ 4582271 w 4584760"/>
              <a:gd name="connsiteY5" fmla="*/ 4629299 h 4629299"/>
              <a:gd name="connsiteX6" fmla="*/ 473992 w 4584760"/>
              <a:gd name="connsiteY6" fmla="*/ 4629299 h 4629299"/>
              <a:gd name="connsiteX7" fmla="*/ 466339 w 4584760"/>
              <a:gd name="connsiteY7" fmla="*/ 4014259 h 4629299"/>
              <a:gd name="connsiteX8" fmla="*/ 7008 w 4584760"/>
              <a:gd name="connsiteY8" fmla="*/ 4016257 h 4629299"/>
              <a:gd name="connsiteX9" fmla="*/ 0 w 4584760"/>
              <a:gd name="connsiteY9" fmla="*/ 2123383 h 4629299"/>
              <a:gd name="connsiteX10" fmla="*/ 370411 w 4584760"/>
              <a:gd name="connsiteY10" fmla="*/ 2134058 h 4629299"/>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4760" h="4633434">
                <a:moveTo>
                  <a:pt x="370411" y="2138193"/>
                </a:moveTo>
                <a:cubicBezTo>
                  <a:pt x="380827" y="2141527"/>
                  <a:pt x="372115" y="718020"/>
                  <a:pt x="374880" y="10001"/>
                </a:cubicBezTo>
                <a:lnTo>
                  <a:pt x="4260946" y="0"/>
                </a:lnTo>
                <a:cubicBezTo>
                  <a:pt x="4258931" y="4713"/>
                  <a:pt x="4256916" y="662876"/>
                  <a:pt x="4262551" y="659318"/>
                </a:cubicBezTo>
                <a:cubicBezTo>
                  <a:pt x="4268927" y="663453"/>
                  <a:pt x="4577500" y="659318"/>
                  <a:pt x="4583875" y="667589"/>
                </a:cubicBezTo>
                <a:cubicBezTo>
                  <a:pt x="4585891" y="735020"/>
                  <a:pt x="4584081" y="3317000"/>
                  <a:pt x="4582271" y="4633434"/>
                </a:cubicBezTo>
                <a:lnTo>
                  <a:pt x="473992" y="4633434"/>
                </a:lnTo>
                <a:cubicBezTo>
                  <a:pt x="473992" y="4446342"/>
                  <a:pt x="466339" y="4205486"/>
                  <a:pt x="466339" y="4018394"/>
                </a:cubicBezTo>
                <a:lnTo>
                  <a:pt x="7008" y="4020392"/>
                </a:lnTo>
                <a:cubicBezTo>
                  <a:pt x="5791" y="4006467"/>
                  <a:pt x="12115" y="2162742"/>
                  <a:pt x="0" y="2127518"/>
                </a:cubicBezTo>
                <a:cubicBezTo>
                  <a:pt x="14664" y="2150194"/>
                  <a:pt x="379337" y="2130611"/>
                  <a:pt x="370411" y="2138193"/>
                </a:cubicBezTo>
                <a:close/>
              </a:path>
            </a:pathLst>
          </a:custGeom>
          <a:blipFill dpi="0" rotWithShape="0">
            <a:blip r:embed="rId8"/>
            <a:srcRect/>
            <a:stretch>
              <a:fillRect l="-7755" r="-775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GB" sz="1350">
              <a:solidFill>
                <a:srgbClr val="FFFFFF"/>
              </a:solidFill>
              <a:latin typeface="Calibri" panose="020F0502020204030204"/>
            </a:endParaRPr>
          </a:p>
        </p:txBody>
      </p:sp>
    </p:spTree>
    <p:extLst>
      <p:ext uri="{BB962C8B-B14F-4D97-AF65-F5344CB8AC3E}">
        <p14:creationId xmlns:p14="http://schemas.microsoft.com/office/powerpoint/2010/main" val="102078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F90B-FE41-885A-7B32-4D666F0D800A}"/>
              </a:ext>
            </a:extLst>
          </p:cNvPr>
          <p:cNvSpPr>
            <a:spLocks noGrp="1"/>
          </p:cNvSpPr>
          <p:nvPr>
            <p:ph type="title"/>
          </p:nvPr>
        </p:nvSpPr>
        <p:spPr/>
        <p:txBody>
          <a:bodyPr/>
          <a:lstStyle/>
          <a:p>
            <a:r>
              <a:rPr lang="en-GB" dirty="0"/>
              <a:t>Resources- for your patients</a:t>
            </a:r>
          </a:p>
        </p:txBody>
      </p:sp>
      <p:sp>
        <p:nvSpPr>
          <p:cNvPr id="3" name="Content Placeholder 2">
            <a:extLst>
              <a:ext uri="{FF2B5EF4-FFF2-40B4-BE49-F238E27FC236}">
                <a16:creationId xmlns:a16="http://schemas.microsoft.com/office/drawing/2014/main" id="{2E4C0D48-150C-0CB5-64FC-7C090076A8F8}"/>
              </a:ext>
            </a:extLst>
          </p:cNvPr>
          <p:cNvSpPr>
            <a:spLocks noGrp="1"/>
          </p:cNvSpPr>
          <p:nvPr>
            <p:ph idx="1"/>
          </p:nvPr>
        </p:nvSpPr>
        <p:spPr>
          <a:xfrm>
            <a:off x="460948" y="1596453"/>
            <a:ext cx="5903276" cy="3077963"/>
          </a:xfrm>
        </p:spPr>
        <p:txBody>
          <a:bodyPr>
            <a:normAutofit lnSpcReduction="10000"/>
          </a:bodyPr>
          <a:lstStyle/>
          <a:p>
            <a:pPr marL="342900" indent="-342900">
              <a:buFont typeface="Arial" panose="020B0604020202020204" pitchFamily="34" charset="0"/>
              <a:buChar char="•"/>
            </a:pPr>
            <a:r>
              <a:rPr lang="en-GB" dirty="0"/>
              <a:t>Huge amount of information on our </a:t>
            </a:r>
            <a:r>
              <a:rPr lang="en-GB" dirty="0">
                <a:solidFill>
                  <a:schemeClr val="accent4"/>
                </a:solidFill>
                <a:hlinkClick r:id="rId2">
                  <a:extLst>
                    <a:ext uri="{A12FA001-AC4F-418D-AE19-62706E023703}">
                      <ahyp:hlinkClr xmlns:ahyp="http://schemas.microsoft.com/office/drawing/2018/hyperlinkcolor" val="tx"/>
                    </a:ext>
                  </a:extLst>
                </a:hlinkClick>
              </a:rPr>
              <a:t>website</a:t>
            </a:r>
            <a:endParaRPr lang="en-GB" dirty="0">
              <a:solidFill>
                <a:schemeClr val="accent4"/>
              </a:solidFill>
            </a:endParaRPr>
          </a:p>
          <a:p>
            <a:pPr marL="342900" indent="-342900">
              <a:buFont typeface="Arial" panose="020B0604020202020204" pitchFamily="34" charset="0"/>
              <a:buChar char="•"/>
            </a:pPr>
            <a:r>
              <a:rPr lang="en-GB" dirty="0">
                <a:solidFill>
                  <a:schemeClr val="accent4"/>
                </a:solidFill>
                <a:hlinkClick r:id="rId3">
                  <a:extLst>
                    <a:ext uri="{A12FA001-AC4F-418D-AE19-62706E023703}">
                      <ahyp:hlinkClr xmlns:ahyp="http://schemas.microsoft.com/office/drawing/2018/hyperlinkcolor" val="tx"/>
                    </a:ext>
                  </a:extLst>
                </a:hlinkClick>
              </a:rPr>
              <a:t>Helpline</a:t>
            </a:r>
            <a:endParaRPr lang="en-GB" dirty="0">
              <a:solidFill>
                <a:schemeClr val="accent4"/>
              </a:solidFill>
            </a:endParaRPr>
          </a:p>
          <a:p>
            <a:pPr marL="342900" indent="-342900">
              <a:buFont typeface="Arial" panose="020B0604020202020204" pitchFamily="34" charset="0"/>
              <a:buChar char="•"/>
            </a:pPr>
            <a:r>
              <a:rPr lang="en-GB" dirty="0"/>
              <a:t>Talk &amp; Support groups- </a:t>
            </a:r>
            <a:r>
              <a:rPr lang="en-GB" dirty="0">
                <a:solidFill>
                  <a:schemeClr val="accent4"/>
                </a:solidFill>
                <a:hlinkClick r:id="rId4">
                  <a:extLst>
                    <a:ext uri="{A12FA001-AC4F-418D-AE19-62706E023703}">
                      <ahyp:hlinkClr xmlns:ahyp="http://schemas.microsoft.com/office/drawing/2018/hyperlinkcolor" val="tx"/>
                    </a:ext>
                  </a:extLst>
                </a:hlinkClick>
              </a:rPr>
              <a:t>online</a:t>
            </a:r>
            <a:r>
              <a:rPr lang="en-GB" dirty="0"/>
              <a:t> and </a:t>
            </a:r>
            <a:r>
              <a:rPr lang="en-GB" dirty="0">
                <a:solidFill>
                  <a:schemeClr val="accent4"/>
                </a:solidFill>
                <a:hlinkClick r:id="rId5">
                  <a:extLst>
                    <a:ext uri="{A12FA001-AC4F-418D-AE19-62706E023703}">
                      <ahyp:hlinkClr xmlns:ahyp="http://schemas.microsoft.com/office/drawing/2018/hyperlinkcolor" val="tx"/>
                    </a:ext>
                  </a:extLst>
                </a:hlinkClick>
              </a:rPr>
              <a:t>in person</a:t>
            </a:r>
            <a:endParaRPr lang="en-GB" dirty="0">
              <a:solidFill>
                <a:schemeClr val="accent4"/>
              </a:solidFill>
            </a:endParaRPr>
          </a:p>
          <a:p>
            <a:pPr marL="342900" indent="-342900">
              <a:buFont typeface="Arial" panose="020B0604020202020204" pitchFamily="34" charset="0"/>
              <a:buChar char="•"/>
            </a:pPr>
            <a:r>
              <a:rPr lang="en-GB" dirty="0">
                <a:solidFill>
                  <a:schemeClr val="accent4"/>
                </a:solidFill>
                <a:hlinkClick r:id="rId6">
                  <a:extLst>
                    <a:ext uri="{A12FA001-AC4F-418D-AE19-62706E023703}">
                      <ahyp:hlinkClr xmlns:ahyp="http://schemas.microsoft.com/office/drawing/2018/hyperlinkcolor" val="tx"/>
                    </a:ext>
                  </a:extLst>
                </a:hlinkClick>
              </a:rPr>
              <a:t>Befriending</a:t>
            </a:r>
            <a:endParaRPr lang="en-GB" dirty="0">
              <a:solidFill>
                <a:schemeClr val="accent4"/>
              </a:solidFill>
            </a:endParaRPr>
          </a:p>
          <a:p>
            <a:pPr marL="342900" indent="-342900">
              <a:buFont typeface="Arial" panose="020B0604020202020204" pitchFamily="34" charset="0"/>
              <a:buChar char="•"/>
            </a:pPr>
            <a:r>
              <a:rPr lang="en-GB" dirty="0"/>
              <a:t>Free </a:t>
            </a:r>
            <a:r>
              <a:rPr lang="en-GB" dirty="0">
                <a:solidFill>
                  <a:schemeClr val="accent4"/>
                </a:solidFill>
                <a:hlinkClick r:id="rId7">
                  <a:extLst>
                    <a:ext uri="{A12FA001-AC4F-418D-AE19-62706E023703}">
                      <ahyp:hlinkClr xmlns:ahyp="http://schemas.microsoft.com/office/drawing/2018/hyperlinkcolor" val="tx"/>
                    </a:ext>
                  </a:extLst>
                </a:hlinkClick>
              </a:rPr>
              <a:t>online training </a:t>
            </a:r>
            <a:r>
              <a:rPr lang="en-GB" dirty="0"/>
              <a:t>for people with epilepsy and carers</a:t>
            </a:r>
          </a:p>
          <a:p>
            <a:pPr marL="342900" indent="-342900">
              <a:buFont typeface="Arial" panose="020B0604020202020204" pitchFamily="34" charset="0"/>
              <a:buChar char="•"/>
            </a:pPr>
            <a:r>
              <a:rPr lang="en-GB" dirty="0"/>
              <a:t>Children’s </a:t>
            </a:r>
            <a:r>
              <a:rPr lang="en-GB" dirty="0">
                <a:solidFill>
                  <a:schemeClr val="accent4"/>
                </a:solidFill>
                <a:hlinkClick r:id="rId8">
                  <a:extLst>
                    <a:ext uri="{A12FA001-AC4F-418D-AE19-62706E023703}">
                      <ahyp:hlinkClr xmlns:ahyp="http://schemas.microsoft.com/office/drawing/2018/hyperlinkcolor" val="tx"/>
                    </a:ext>
                  </a:extLst>
                </a:hlinkClick>
              </a:rPr>
              <a:t>resources</a:t>
            </a:r>
            <a:endParaRPr lang="en-GB" dirty="0">
              <a:solidFill>
                <a:schemeClr val="accent4"/>
              </a:solidFill>
            </a:endParaRPr>
          </a:p>
          <a:p>
            <a:pPr marL="342900" indent="-342900">
              <a:buFont typeface="Arial" panose="020B0604020202020204" pitchFamily="34" charset="0"/>
              <a:buChar char="•"/>
            </a:pPr>
            <a:r>
              <a:rPr lang="en-GB" dirty="0"/>
              <a:t>Support for </a:t>
            </a:r>
            <a:r>
              <a:rPr lang="en-GB" dirty="0">
                <a:solidFill>
                  <a:schemeClr val="accent4"/>
                </a:solidFill>
                <a:hlinkClick r:id="rId9">
                  <a:extLst>
                    <a:ext uri="{A12FA001-AC4F-418D-AE19-62706E023703}">
                      <ahyp:hlinkClr xmlns:ahyp="http://schemas.microsoft.com/office/drawing/2018/hyperlinkcolor" val="tx"/>
                    </a:ext>
                  </a:extLst>
                </a:hlinkClick>
              </a:rPr>
              <a:t>parents/carers</a:t>
            </a:r>
            <a:endParaRPr lang="en-GB" dirty="0">
              <a:solidFill>
                <a:schemeClr val="accent4"/>
              </a:solidFill>
            </a:endParaRPr>
          </a:p>
        </p:txBody>
      </p:sp>
      <p:sp>
        <p:nvSpPr>
          <p:cNvPr id="4" name="Freeform 4">
            <a:extLst>
              <a:ext uri="{FF2B5EF4-FFF2-40B4-BE49-F238E27FC236}">
                <a16:creationId xmlns:a16="http://schemas.microsoft.com/office/drawing/2014/main" id="{039E9D7A-08BA-5DEF-3D4C-B2BFE22A6EB3}"/>
              </a:ext>
            </a:extLst>
          </p:cNvPr>
          <p:cNvSpPr>
            <a:spLocks noChangeAspect="1"/>
          </p:cNvSpPr>
          <p:nvPr/>
        </p:nvSpPr>
        <p:spPr>
          <a:xfrm rot="16200000">
            <a:off x="6482774" y="1678867"/>
            <a:ext cx="2526102" cy="2361275"/>
          </a:xfrm>
          <a:custGeom>
            <a:avLst/>
            <a:gdLst>
              <a:gd name="connsiteX0" fmla="*/ 0 w 4579089"/>
              <a:gd name="connsiteY0" fmla="*/ 0 h 4625163"/>
              <a:gd name="connsiteX1" fmla="*/ 4579089 w 4579089"/>
              <a:gd name="connsiteY1" fmla="*/ 0 h 4625163"/>
              <a:gd name="connsiteX2" fmla="*/ 4579089 w 4579089"/>
              <a:gd name="connsiteY2" fmla="*/ 4625163 h 4625163"/>
              <a:gd name="connsiteX3" fmla="*/ 350875 w 4579089"/>
              <a:gd name="connsiteY3" fmla="*/ 4625163 h 4625163"/>
              <a:gd name="connsiteX4" fmla="*/ 350875 w 4579089"/>
              <a:gd name="connsiteY4" fmla="*/ 2647507 h 4625163"/>
              <a:gd name="connsiteX5" fmla="*/ 0 w 4579089"/>
              <a:gd name="connsiteY5" fmla="*/ 2648046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350875 w 4579089"/>
              <a:gd name="connsiteY4" fmla="*/ 2647507 h 4625163"/>
              <a:gd name="connsiteX5" fmla="*/ 0 w 4579089"/>
              <a:gd name="connsiteY5" fmla="*/ 2648046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70809 w 4579089"/>
              <a:gd name="connsiteY4" fmla="*/ 4063887 h 4625163"/>
              <a:gd name="connsiteX5" fmla="*/ 0 w 4579089"/>
              <a:gd name="connsiteY5" fmla="*/ 2648046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70809 w 4579089"/>
              <a:gd name="connsiteY4" fmla="*/ 4063887 h 4625163"/>
              <a:gd name="connsiteX5" fmla="*/ 0 w 4579089"/>
              <a:gd name="connsiteY5" fmla="*/ 4024528 h 4625163"/>
              <a:gd name="connsiteX6" fmla="*/ 0 w 4579089"/>
              <a:gd name="connsiteY6" fmla="*/ 0 h 4625163"/>
              <a:gd name="connsiteX0" fmla="*/ 3825 w 4582914"/>
              <a:gd name="connsiteY0" fmla="*/ 0 h 4625163"/>
              <a:gd name="connsiteX1" fmla="*/ 4582914 w 4582914"/>
              <a:gd name="connsiteY1" fmla="*/ 0 h 4625163"/>
              <a:gd name="connsiteX2" fmla="*/ 4582914 w 4582914"/>
              <a:gd name="connsiteY2" fmla="*/ 4625163 h 4625163"/>
              <a:gd name="connsiteX3" fmla="*/ 474635 w 4582914"/>
              <a:gd name="connsiteY3" fmla="*/ 4625163 h 4625163"/>
              <a:gd name="connsiteX4" fmla="*/ 474634 w 4582914"/>
              <a:gd name="connsiteY4" fmla="*/ 4063887 h 4625163"/>
              <a:gd name="connsiteX5" fmla="*/ 0 w 4582914"/>
              <a:gd name="connsiteY5" fmla="*/ 4003849 h 4625163"/>
              <a:gd name="connsiteX6" fmla="*/ 3825 w 4582914"/>
              <a:gd name="connsiteY6" fmla="*/ 0 h 4625163"/>
              <a:gd name="connsiteX0" fmla="*/ 3825 w 4582914"/>
              <a:gd name="connsiteY0" fmla="*/ 0 h 4625163"/>
              <a:gd name="connsiteX1" fmla="*/ 4582914 w 4582914"/>
              <a:gd name="connsiteY1" fmla="*/ 0 h 4625163"/>
              <a:gd name="connsiteX2" fmla="*/ 4582914 w 4582914"/>
              <a:gd name="connsiteY2" fmla="*/ 4625163 h 4625163"/>
              <a:gd name="connsiteX3" fmla="*/ 474635 w 4582914"/>
              <a:gd name="connsiteY3" fmla="*/ 4625163 h 4625163"/>
              <a:gd name="connsiteX4" fmla="*/ 501410 w 4582914"/>
              <a:gd name="connsiteY4" fmla="*/ 3939814 h 4625163"/>
              <a:gd name="connsiteX5" fmla="*/ 0 w 4582914"/>
              <a:gd name="connsiteY5" fmla="*/ 4003849 h 4625163"/>
              <a:gd name="connsiteX6" fmla="*/ 3825 w 4582914"/>
              <a:gd name="connsiteY6" fmla="*/ 0 h 4625163"/>
              <a:gd name="connsiteX0" fmla="*/ 3825 w 4582914"/>
              <a:gd name="connsiteY0" fmla="*/ 0 h 4625163"/>
              <a:gd name="connsiteX1" fmla="*/ 4582914 w 4582914"/>
              <a:gd name="connsiteY1" fmla="*/ 0 h 4625163"/>
              <a:gd name="connsiteX2" fmla="*/ 4582914 w 4582914"/>
              <a:gd name="connsiteY2" fmla="*/ 4625163 h 4625163"/>
              <a:gd name="connsiteX3" fmla="*/ 474635 w 4582914"/>
              <a:gd name="connsiteY3" fmla="*/ 4625163 h 4625163"/>
              <a:gd name="connsiteX4" fmla="*/ 470808 w 4582914"/>
              <a:gd name="connsiteY4" fmla="*/ 3997715 h 4625163"/>
              <a:gd name="connsiteX5" fmla="*/ 0 w 4582914"/>
              <a:gd name="connsiteY5" fmla="*/ 4003849 h 4625163"/>
              <a:gd name="connsiteX6" fmla="*/ 3825 w 4582914"/>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66983 w 4579089"/>
              <a:gd name="connsiteY4" fmla="*/ 3997715 h 4625163"/>
              <a:gd name="connsiteX5" fmla="*/ 3826 w 4579089"/>
              <a:gd name="connsiteY5" fmla="*/ 4007984 h 4625163"/>
              <a:gd name="connsiteX6" fmla="*/ 0 w 4579089"/>
              <a:gd name="connsiteY6" fmla="*/ 0 h 4625163"/>
              <a:gd name="connsiteX0" fmla="*/ 0 w 4579089"/>
              <a:gd name="connsiteY0" fmla="*/ 0 h 4625163"/>
              <a:gd name="connsiteX1" fmla="*/ 4579089 w 4579089"/>
              <a:gd name="connsiteY1" fmla="*/ 0 h 4625163"/>
              <a:gd name="connsiteX2" fmla="*/ 4579089 w 4579089"/>
              <a:gd name="connsiteY2" fmla="*/ 4625163 h 4625163"/>
              <a:gd name="connsiteX3" fmla="*/ 470810 w 4579089"/>
              <a:gd name="connsiteY3" fmla="*/ 4625163 h 4625163"/>
              <a:gd name="connsiteX4" fmla="*/ 463157 w 4579089"/>
              <a:gd name="connsiteY4" fmla="*/ 4010123 h 4625163"/>
              <a:gd name="connsiteX5" fmla="*/ 3826 w 4579089"/>
              <a:gd name="connsiteY5" fmla="*/ 4007984 h 4625163"/>
              <a:gd name="connsiteX6" fmla="*/ 0 w 4579089"/>
              <a:gd name="connsiteY6" fmla="*/ 0 h 4625163"/>
              <a:gd name="connsiteX0" fmla="*/ 0 w 4579089"/>
              <a:gd name="connsiteY0" fmla="*/ 0 h 4625163"/>
              <a:gd name="connsiteX1" fmla="*/ 402300 w 4579089"/>
              <a:gd name="connsiteY1" fmla="*/ 125804 h 4625163"/>
              <a:gd name="connsiteX2" fmla="*/ 4579089 w 4579089"/>
              <a:gd name="connsiteY2" fmla="*/ 0 h 4625163"/>
              <a:gd name="connsiteX3" fmla="*/ 4579089 w 4579089"/>
              <a:gd name="connsiteY3" fmla="*/ 4625163 h 4625163"/>
              <a:gd name="connsiteX4" fmla="*/ 470810 w 4579089"/>
              <a:gd name="connsiteY4" fmla="*/ 4625163 h 4625163"/>
              <a:gd name="connsiteX5" fmla="*/ 463157 w 4579089"/>
              <a:gd name="connsiteY5" fmla="*/ 4010123 h 4625163"/>
              <a:gd name="connsiteX6" fmla="*/ 3826 w 4579089"/>
              <a:gd name="connsiteY6" fmla="*/ 4007984 h 4625163"/>
              <a:gd name="connsiteX7" fmla="*/ 0 w 4579089"/>
              <a:gd name="connsiteY7" fmla="*/ 0 h 4625163"/>
              <a:gd name="connsiteX0" fmla="*/ 17167 w 4596256"/>
              <a:gd name="connsiteY0" fmla="*/ 0 h 4625163"/>
              <a:gd name="connsiteX1" fmla="*/ 419467 w 4596256"/>
              <a:gd name="connsiteY1" fmla="*/ 125804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17167 w 4596256"/>
              <a:gd name="connsiteY8" fmla="*/ 0 h 4625163"/>
              <a:gd name="connsiteX0" fmla="*/ 17167 w 4596256"/>
              <a:gd name="connsiteY0" fmla="*/ 0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17167 w 4596256"/>
              <a:gd name="connsiteY8" fmla="*/ 0 h 4625163"/>
              <a:gd name="connsiteX0" fmla="*/ 380571 w 4596256"/>
              <a:gd name="connsiteY0" fmla="*/ 2125786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0571 w 4596256"/>
              <a:gd name="connsiteY8" fmla="*/ 2125786 h 4625163"/>
              <a:gd name="connsiteX0" fmla="*/ 380571 w 4596256"/>
              <a:gd name="connsiteY0" fmla="*/ 2125786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0571 w 4596256"/>
              <a:gd name="connsiteY8" fmla="*/ 2125786 h 4625163"/>
              <a:gd name="connsiteX0" fmla="*/ 384396 w 4596256"/>
              <a:gd name="connsiteY0" fmla="*/ 2129922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4396 w 4596256"/>
              <a:gd name="connsiteY8" fmla="*/ 2129922 h 4625163"/>
              <a:gd name="connsiteX0" fmla="*/ 384396 w 4596256"/>
              <a:gd name="connsiteY0" fmla="*/ 2129922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4396 w 4596256"/>
              <a:gd name="connsiteY8" fmla="*/ 2129922 h 4625163"/>
              <a:gd name="connsiteX0" fmla="*/ 384396 w 4596256"/>
              <a:gd name="connsiteY0" fmla="*/ 2129922 h 4625163"/>
              <a:gd name="connsiteX1" fmla="*/ 388865 w 4596256"/>
              <a:gd name="connsiteY1" fmla="*/ 1730 h 4625163"/>
              <a:gd name="connsiteX2" fmla="*/ 4596256 w 4596256"/>
              <a:gd name="connsiteY2" fmla="*/ 0 h 4625163"/>
              <a:gd name="connsiteX3" fmla="*/ 4596256 w 4596256"/>
              <a:gd name="connsiteY3" fmla="*/ 4625163 h 4625163"/>
              <a:gd name="connsiteX4" fmla="*/ 487977 w 4596256"/>
              <a:gd name="connsiteY4" fmla="*/ 4625163 h 4625163"/>
              <a:gd name="connsiteX5" fmla="*/ 480324 w 4596256"/>
              <a:gd name="connsiteY5" fmla="*/ 4010123 h 4625163"/>
              <a:gd name="connsiteX6" fmla="*/ 20993 w 4596256"/>
              <a:gd name="connsiteY6" fmla="*/ 4007984 h 4625163"/>
              <a:gd name="connsiteX7" fmla="*/ 105792 w 4596256"/>
              <a:gd name="connsiteY7" fmla="*/ 2106838 h 4625163"/>
              <a:gd name="connsiteX8" fmla="*/ 384396 w 4596256"/>
              <a:gd name="connsiteY8" fmla="*/ 2129922 h 4625163"/>
              <a:gd name="connsiteX0" fmla="*/ 397640 w 4609500"/>
              <a:gd name="connsiteY0" fmla="*/ 2129922 h 4625163"/>
              <a:gd name="connsiteX1" fmla="*/ 402109 w 4609500"/>
              <a:gd name="connsiteY1" fmla="*/ 1730 h 4625163"/>
              <a:gd name="connsiteX2" fmla="*/ 4609500 w 4609500"/>
              <a:gd name="connsiteY2" fmla="*/ 0 h 4625163"/>
              <a:gd name="connsiteX3" fmla="*/ 4609500 w 4609500"/>
              <a:gd name="connsiteY3" fmla="*/ 4625163 h 4625163"/>
              <a:gd name="connsiteX4" fmla="*/ 501221 w 4609500"/>
              <a:gd name="connsiteY4" fmla="*/ 4625163 h 4625163"/>
              <a:gd name="connsiteX5" fmla="*/ 493568 w 4609500"/>
              <a:gd name="connsiteY5" fmla="*/ 4010123 h 4625163"/>
              <a:gd name="connsiteX6" fmla="*/ 34237 w 4609500"/>
              <a:gd name="connsiteY6" fmla="*/ 4007984 h 4625163"/>
              <a:gd name="connsiteX7" fmla="*/ 34880 w 4609500"/>
              <a:gd name="connsiteY7" fmla="*/ 2115109 h 4625163"/>
              <a:gd name="connsiteX8" fmla="*/ 397640 w 4609500"/>
              <a:gd name="connsiteY8" fmla="*/ 2129922 h 4625163"/>
              <a:gd name="connsiteX0" fmla="*/ 395263 w 4607123"/>
              <a:gd name="connsiteY0" fmla="*/ 2129922 h 4625163"/>
              <a:gd name="connsiteX1" fmla="*/ 399732 w 4607123"/>
              <a:gd name="connsiteY1" fmla="*/ 1730 h 4625163"/>
              <a:gd name="connsiteX2" fmla="*/ 4607123 w 4607123"/>
              <a:gd name="connsiteY2" fmla="*/ 0 h 4625163"/>
              <a:gd name="connsiteX3" fmla="*/ 4607123 w 4607123"/>
              <a:gd name="connsiteY3" fmla="*/ 4625163 h 4625163"/>
              <a:gd name="connsiteX4" fmla="*/ 498844 w 4607123"/>
              <a:gd name="connsiteY4" fmla="*/ 4625163 h 4625163"/>
              <a:gd name="connsiteX5" fmla="*/ 491191 w 4607123"/>
              <a:gd name="connsiteY5" fmla="*/ 4010123 h 4625163"/>
              <a:gd name="connsiteX6" fmla="*/ 31860 w 4607123"/>
              <a:gd name="connsiteY6" fmla="*/ 4007984 h 4625163"/>
              <a:gd name="connsiteX7" fmla="*/ 32503 w 4607123"/>
              <a:gd name="connsiteY7" fmla="*/ 2115109 h 4625163"/>
              <a:gd name="connsiteX8" fmla="*/ 395263 w 4607123"/>
              <a:gd name="connsiteY8" fmla="*/ 2129922 h 4625163"/>
              <a:gd name="connsiteX0" fmla="*/ 401282 w 4613142"/>
              <a:gd name="connsiteY0" fmla="*/ 2129922 h 4625163"/>
              <a:gd name="connsiteX1" fmla="*/ 405751 w 4613142"/>
              <a:gd name="connsiteY1" fmla="*/ 1730 h 4625163"/>
              <a:gd name="connsiteX2" fmla="*/ 4613142 w 4613142"/>
              <a:gd name="connsiteY2" fmla="*/ 0 h 4625163"/>
              <a:gd name="connsiteX3" fmla="*/ 4613142 w 4613142"/>
              <a:gd name="connsiteY3" fmla="*/ 4625163 h 4625163"/>
              <a:gd name="connsiteX4" fmla="*/ 504863 w 4613142"/>
              <a:gd name="connsiteY4" fmla="*/ 4625163 h 4625163"/>
              <a:gd name="connsiteX5" fmla="*/ 497210 w 4613142"/>
              <a:gd name="connsiteY5" fmla="*/ 4010123 h 4625163"/>
              <a:gd name="connsiteX6" fmla="*/ 30228 w 4613142"/>
              <a:gd name="connsiteY6" fmla="*/ 4016256 h 4625163"/>
              <a:gd name="connsiteX7" fmla="*/ 38522 w 4613142"/>
              <a:gd name="connsiteY7" fmla="*/ 2115109 h 4625163"/>
              <a:gd name="connsiteX8" fmla="*/ 401282 w 4613142"/>
              <a:gd name="connsiteY8" fmla="*/ 2129922 h 4625163"/>
              <a:gd name="connsiteX0" fmla="*/ 371054 w 4582914"/>
              <a:gd name="connsiteY0" fmla="*/ 2129922 h 4625163"/>
              <a:gd name="connsiteX1" fmla="*/ 375523 w 4582914"/>
              <a:gd name="connsiteY1" fmla="*/ 1730 h 4625163"/>
              <a:gd name="connsiteX2" fmla="*/ 4582914 w 4582914"/>
              <a:gd name="connsiteY2" fmla="*/ 0 h 4625163"/>
              <a:gd name="connsiteX3" fmla="*/ 4582914 w 4582914"/>
              <a:gd name="connsiteY3" fmla="*/ 4625163 h 4625163"/>
              <a:gd name="connsiteX4" fmla="*/ 474635 w 4582914"/>
              <a:gd name="connsiteY4" fmla="*/ 4625163 h 4625163"/>
              <a:gd name="connsiteX5" fmla="*/ 466982 w 4582914"/>
              <a:gd name="connsiteY5" fmla="*/ 4010123 h 4625163"/>
              <a:gd name="connsiteX6" fmla="*/ 0 w 4582914"/>
              <a:gd name="connsiteY6" fmla="*/ 4016256 h 4625163"/>
              <a:gd name="connsiteX7" fmla="*/ 8294 w 4582914"/>
              <a:gd name="connsiteY7" fmla="*/ 2115109 h 4625163"/>
              <a:gd name="connsiteX8" fmla="*/ 371054 w 4582914"/>
              <a:gd name="connsiteY8" fmla="*/ 2129922 h 4625163"/>
              <a:gd name="connsiteX0" fmla="*/ 371103 w 4582963"/>
              <a:gd name="connsiteY0" fmla="*/ 2129922 h 4625163"/>
              <a:gd name="connsiteX1" fmla="*/ 375572 w 4582963"/>
              <a:gd name="connsiteY1" fmla="*/ 1730 h 4625163"/>
              <a:gd name="connsiteX2" fmla="*/ 4582963 w 4582963"/>
              <a:gd name="connsiteY2" fmla="*/ 0 h 4625163"/>
              <a:gd name="connsiteX3" fmla="*/ 4582963 w 4582963"/>
              <a:gd name="connsiteY3" fmla="*/ 4625163 h 4625163"/>
              <a:gd name="connsiteX4" fmla="*/ 474684 w 4582963"/>
              <a:gd name="connsiteY4" fmla="*/ 4625163 h 4625163"/>
              <a:gd name="connsiteX5" fmla="*/ 467031 w 4582963"/>
              <a:gd name="connsiteY5" fmla="*/ 4010123 h 4625163"/>
              <a:gd name="connsiteX6" fmla="*/ 49 w 4582963"/>
              <a:gd name="connsiteY6" fmla="*/ 4016256 h 4625163"/>
              <a:gd name="connsiteX7" fmla="*/ 8343 w 4582963"/>
              <a:gd name="connsiteY7" fmla="*/ 2115109 h 4625163"/>
              <a:gd name="connsiteX8" fmla="*/ 371103 w 4582963"/>
              <a:gd name="connsiteY8" fmla="*/ 2129922 h 4625163"/>
              <a:gd name="connsiteX0" fmla="*/ 371130 w 4582990"/>
              <a:gd name="connsiteY0" fmla="*/ 2129922 h 4625163"/>
              <a:gd name="connsiteX1" fmla="*/ 375599 w 4582990"/>
              <a:gd name="connsiteY1" fmla="*/ 1730 h 4625163"/>
              <a:gd name="connsiteX2" fmla="*/ 4582990 w 4582990"/>
              <a:gd name="connsiteY2" fmla="*/ 0 h 4625163"/>
              <a:gd name="connsiteX3" fmla="*/ 4582990 w 4582990"/>
              <a:gd name="connsiteY3" fmla="*/ 4625163 h 4625163"/>
              <a:gd name="connsiteX4" fmla="*/ 474711 w 4582990"/>
              <a:gd name="connsiteY4" fmla="*/ 4625163 h 4625163"/>
              <a:gd name="connsiteX5" fmla="*/ 467058 w 4582990"/>
              <a:gd name="connsiteY5" fmla="*/ 4010123 h 4625163"/>
              <a:gd name="connsiteX6" fmla="*/ 76 w 4582990"/>
              <a:gd name="connsiteY6" fmla="*/ 4016256 h 4625163"/>
              <a:gd name="connsiteX7" fmla="*/ 719 w 4582990"/>
              <a:gd name="connsiteY7" fmla="*/ 2102703 h 4625163"/>
              <a:gd name="connsiteX8" fmla="*/ 371130 w 4582990"/>
              <a:gd name="connsiteY8" fmla="*/ 2129922 h 4625163"/>
              <a:gd name="connsiteX0" fmla="*/ 371130 w 4582990"/>
              <a:gd name="connsiteY0" fmla="*/ 2129922 h 4625163"/>
              <a:gd name="connsiteX1" fmla="*/ 375599 w 4582990"/>
              <a:gd name="connsiteY1" fmla="*/ 1730 h 4625163"/>
              <a:gd name="connsiteX2" fmla="*/ 4582990 w 4582990"/>
              <a:gd name="connsiteY2" fmla="*/ 0 h 4625163"/>
              <a:gd name="connsiteX3" fmla="*/ 4582990 w 4582990"/>
              <a:gd name="connsiteY3" fmla="*/ 4625163 h 4625163"/>
              <a:gd name="connsiteX4" fmla="*/ 474711 w 4582990"/>
              <a:gd name="connsiteY4" fmla="*/ 4625163 h 4625163"/>
              <a:gd name="connsiteX5" fmla="*/ 467058 w 4582990"/>
              <a:gd name="connsiteY5" fmla="*/ 4010123 h 4625163"/>
              <a:gd name="connsiteX6" fmla="*/ 76 w 4582990"/>
              <a:gd name="connsiteY6" fmla="*/ 4016256 h 4625163"/>
              <a:gd name="connsiteX7" fmla="*/ 719 w 4582990"/>
              <a:gd name="connsiteY7" fmla="*/ 2119247 h 4625163"/>
              <a:gd name="connsiteX8" fmla="*/ 371130 w 4582990"/>
              <a:gd name="connsiteY8" fmla="*/ 2129922 h 4625163"/>
              <a:gd name="connsiteX0" fmla="*/ 370411 w 4582271"/>
              <a:gd name="connsiteY0" fmla="*/ 2129922 h 4625163"/>
              <a:gd name="connsiteX1" fmla="*/ 374880 w 4582271"/>
              <a:gd name="connsiteY1" fmla="*/ 1730 h 4625163"/>
              <a:gd name="connsiteX2" fmla="*/ 4582271 w 4582271"/>
              <a:gd name="connsiteY2" fmla="*/ 0 h 4625163"/>
              <a:gd name="connsiteX3" fmla="*/ 4582271 w 4582271"/>
              <a:gd name="connsiteY3" fmla="*/ 4625163 h 4625163"/>
              <a:gd name="connsiteX4" fmla="*/ 473992 w 4582271"/>
              <a:gd name="connsiteY4" fmla="*/ 4625163 h 4625163"/>
              <a:gd name="connsiteX5" fmla="*/ 466339 w 4582271"/>
              <a:gd name="connsiteY5" fmla="*/ 4010123 h 4625163"/>
              <a:gd name="connsiteX6" fmla="*/ 7008 w 4582271"/>
              <a:gd name="connsiteY6" fmla="*/ 4012121 h 4625163"/>
              <a:gd name="connsiteX7" fmla="*/ 0 w 4582271"/>
              <a:gd name="connsiteY7" fmla="*/ 2119247 h 4625163"/>
              <a:gd name="connsiteX8" fmla="*/ 370411 w 4582271"/>
              <a:gd name="connsiteY8" fmla="*/ 2129922 h 4625163"/>
              <a:gd name="connsiteX0" fmla="*/ 370411 w 4582271"/>
              <a:gd name="connsiteY0" fmla="*/ 2134058 h 4629299"/>
              <a:gd name="connsiteX1" fmla="*/ 374880 w 4582271"/>
              <a:gd name="connsiteY1" fmla="*/ 5866 h 4629299"/>
              <a:gd name="connsiteX2" fmla="*/ 4268596 w 4582271"/>
              <a:gd name="connsiteY2" fmla="*/ 0 h 4629299"/>
              <a:gd name="connsiteX3" fmla="*/ 4582271 w 4582271"/>
              <a:gd name="connsiteY3" fmla="*/ 4629299 h 4629299"/>
              <a:gd name="connsiteX4" fmla="*/ 473992 w 4582271"/>
              <a:gd name="connsiteY4" fmla="*/ 4629299 h 4629299"/>
              <a:gd name="connsiteX5" fmla="*/ 466339 w 4582271"/>
              <a:gd name="connsiteY5" fmla="*/ 4014259 h 4629299"/>
              <a:gd name="connsiteX6" fmla="*/ 7008 w 4582271"/>
              <a:gd name="connsiteY6" fmla="*/ 4016257 h 4629299"/>
              <a:gd name="connsiteX7" fmla="*/ 0 w 4582271"/>
              <a:gd name="connsiteY7" fmla="*/ 2123383 h 4629299"/>
              <a:gd name="connsiteX8" fmla="*/ 370411 w 4582271"/>
              <a:gd name="connsiteY8" fmla="*/ 2134058 h 4629299"/>
              <a:gd name="connsiteX0" fmla="*/ 370411 w 4582271"/>
              <a:gd name="connsiteY0" fmla="*/ 2134058 h 4629299"/>
              <a:gd name="connsiteX1" fmla="*/ 374880 w 4582271"/>
              <a:gd name="connsiteY1" fmla="*/ 5866 h 4629299"/>
              <a:gd name="connsiteX2" fmla="*/ 4268596 w 4582271"/>
              <a:gd name="connsiteY2" fmla="*/ 0 h 4629299"/>
              <a:gd name="connsiteX3" fmla="*/ 4254900 w 4582271"/>
              <a:gd name="connsiteY3" fmla="*/ 655183 h 4629299"/>
              <a:gd name="connsiteX4" fmla="*/ 4582271 w 4582271"/>
              <a:gd name="connsiteY4" fmla="*/ 4629299 h 4629299"/>
              <a:gd name="connsiteX5" fmla="*/ 473992 w 4582271"/>
              <a:gd name="connsiteY5" fmla="*/ 4629299 h 4629299"/>
              <a:gd name="connsiteX6" fmla="*/ 466339 w 4582271"/>
              <a:gd name="connsiteY6" fmla="*/ 4014259 h 4629299"/>
              <a:gd name="connsiteX7" fmla="*/ 7008 w 4582271"/>
              <a:gd name="connsiteY7" fmla="*/ 4016257 h 4629299"/>
              <a:gd name="connsiteX8" fmla="*/ 0 w 4582271"/>
              <a:gd name="connsiteY8" fmla="*/ 2123383 h 4629299"/>
              <a:gd name="connsiteX9" fmla="*/ 370411 w 4582271"/>
              <a:gd name="connsiteY9" fmla="*/ 2134058 h 4629299"/>
              <a:gd name="connsiteX0" fmla="*/ 370411 w 4587700"/>
              <a:gd name="connsiteY0" fmla="*/ 2134058 h 4629299"/>
              <a:gd name="connsiteX1" fmla="*/ 374880 w 4587700"/>
              <a:gd name="connsiteY1" fmla="*/ 5866 h 4629299"/>
              <a:gd name="connsiteX2" fmla="*/ 4268596 w 4587700"/>
              <a:gd name="connsiteY2" fmla="*/ 0 h 4629299"/>
              <a:gd name="connsiteX3" fmla="*/ 4254900 w 4587700"/>
              <a:gd name="connsiteY3" fmla="*/ 655183 h 4629299"/>
              <a:gd name="connsiteX4" fmla="*/ 4587700 w 4587700"/>
              <a:gd name="connsiteY4" fmla="*/ 679997 h 4629299"/>
              <a:gd name="connsiteX5" fmla="*/ 4582271 w 4587700"/>
              <a:gd name="connsiteY5" fmla="*/ 4629299 h 4629299"/>
              <a:gd name="connsiteX6" fmla="*/ 473992 w 4587700"/>
              <a:gd name="connsiteY6" fmla="*/ 4629299 h 4629299"/>
              <a:gd name="connsiteX7" fmla="*/ 466339 w 4587700"/>
              <a:gd name="connsiteY7" fmla="*/ 4014259 h 4629299"/>
              <a:gd name="connsiteX8" fmla="*/ 7008 w 4587700"/>
              <a:gd name="connsiteY8" fmla="*/ 4016257 h 4629299"/>
              <a:gd name="connsiteX9" fmla="*/ 0 w 4587700"/>
              <a:gd name="connsiteY9" fmla="*/ 2123383 h 4629299"/>
              <a:gd name="connsiteX10" fmla="*/ 370411 w 4587700"/>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54900 w 4583875"/>
              <a:gd name="connsiteY3" fmla="*/ 655183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66376 w 4583875"/>
              <a:gd name="connsiteY3" fmla="*/ 642776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66376 w 4583875"/>
              <a:gd name="connsiteY3" fmla="*/ 642776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3875"/>
              <a:gd name="connsiteY0" fmla="*/ 2134058 h 4629299"/>
              <a:gd name="connsiteX1" fmla="*/ 374880 w 4583875"/>
              <a:gd name="connsiteY1" fmla="*/ 5866 h 4629299"/>
              <a:gd name="connsiteX2" fmla="*/ 4268596 w 4583875"/>
              <a:gd name="connsiteY2" fmla="*/ 0 h 4629299"/>
              <a:gd name="connsiteX3" fmla="*/ 4266376 w 4583875"/>
              <a:gd name="connsiteY3" fmla="*/ 642776 h 4629299"/>
              <a:gd name="connsiteX4" fmla="*/ 4583875 w 4583875"/>
              <a:gd name="connsiteY4" fmla="*/ 663454 h 4629299"/>
              <a:gd name="connsiteX5" fmla="*/ 4582271 w 4583875"/>
              <a:gd name="connsiteY5" fmla="*/ 4629299 h 4629299"/>
              <a:gd name="connsiteX6" fmla="*/ 473992 w 4583875"/>
              <a:gd name="connsiteY6" fmla="*/ 4629299 h 4629299"/>
              <a:gd name="connsiteX7" fmla="*/ 466339 w 4583875"/>
              <a:gd name="connsiteY7" fmla="*/ 4014259 h 4629299"/>
              <a:gd name="connsiteX8" fmla="*/ 7008 w 4583875"/>
              <a:gd name="connsiteY8" fmla="*/ 4016257 h 4629299"/>
              <a:gd name="connsiteX9" fmla="*/ 0 w 4583875"/>
              <a:gd name="connsiteY9" fmla="*/ 2123383 h 4629299"/>
              <a:gd name="connsiteX10" fmla="*/ 370411 w 4583875"/>
              <a:gd name="connsiteY10" fmla="*/ 2134058 h 4629299"/>
              <a:gd name="connsiteX0" fmla="*/ 370411 w 4584760"/>
              <a:gd name="connsiteY0" fmla="*/ 2134058 h 4629299"/>
              <a:gd name="connsiteX1" fmla="*/ 374880 w 4584760"/>
              <a:gd name="connsiteY1" fmla="*/ 5866 h 4629299"/>
              <a:gd name="connsiteX2" fmla="*/ 4268596 w 4584760"/>
              <a:gd name="connsiteY2" fmla="*/ 0 h 4629299"/>
              <a:gd name="connsiteX3" fmla="*/ 4266376 w 4584760"/>
              <a:gd name="connsiteY3" fmla="*/ 642776 h 4629299"/>
              <a:gd name="connsiteX4" fmla="*/ 4583875 w 4584760"/>
              <a:gd name="connsiteY4" fmla="*/ 663454 h 4629299"/>
              <a:gd name="connsiteX5" fmla="*/ 4582271 w 4584760"/>
              <a:gd name="connsiteY5" fmla="*/ 4629299 h 4629299"/>
              <a:gd name="connsiteX6" fmla="*/ 473992 w 4584760"/>
              <a:gd name="connsiteY6" fmla="*/ 4629299 h 4629299"/>
              <a:gd name="connsiteX7" fmla="*/ 466339 w 4584760"/>
              <a:gd name="connsiteY7" fmla="*/ 4014259 h 4629299"/>
              <a:gd name="connsiteX8" fmla="*/ 7008 w 4584760"/>
              <a:gd name="connsiteY8" fmla="*/ 4016257 h 4629299"/>
              <a:gd name="connsiteX9" fmla="*/ 0 w 4584760"/>
              <a:gd name="connsiteY9" fmla="*/ 2123383 h 4629299"/>
              <a:gd name="connsiteX10" fmla="*/ 370411 w 4584760"/>
              <a:gd name="connsiteY10" fmla="*/ 2134058 h 4629299"/>
              <a:gd name="connsiteX0" fmla="*/ 370411 w 4584760"/>
              <a:gd name="connsiteY0" fmla="*/ 2134058 h 4629299"/>
              <a:gd name="connsiteX1" fmla="*/ 374880 w 4584760"/>
              <a:gd name="connsiteY1" fmla="*/ 5866 h 4629299"/>
              <a:gd name="connsiteX2" fmla="*/ 4268596 w 4584760"/>
              <a:gd name="connsiteY2" fmla="*/ 0 h 4629299"/>
              <a:gd name="connsiteX3" fmla="*/ 4266376 w 4584760"/>
              <a:gd name="connsiteY3" fmla="*/ 642776 h 4629299"/>
              <a:gd name="connsiteX4" fmla="*/ 4583875 w 4584760"/>
              <a:gd name="connsiteY4" fmla="*/ 663454 h 4629299"/>
              <a:gd name="connsiteX5" fmla="*/ 4582271 w 4584760"/>
              <a:gd name="connsiteY5" fmla="*/ 4629299 h 4629299"/>
              <a:gd name="connsiteX6" fmla="*/ 473992 w 4584760"/>
              <a:gd name="connsiteY6" fmla="*/ 4629299 h 4629299"/>
              <a:gd name="connsiteX7" fmla="*/ 466339 w 4584760"/>
              <a:gd name="connsiteY7" fmla="*/ 4014259 h 4629299"/>
              <a:gd name="connsiteX8" fmla="*/ 7008 w 4584760"/>
              <a:gd name="connsiteY8" fmla="*/ 4016257 h 4629299"/>
              <a:gd name="connsiteX9" fmla="*/ 0 w 4584760"/>
              <a:gd name="connsiteY9" fmla="*/ 2123383 h 4629299"/>
              <a:gd name="connsiteX10" fmla="*/ 370411 w 4584760"/>
              <a:gd name="connsiteY10" fmla="*/ 2134058 h 4629299"/>
              <a:gd name="connsiteX0" fmla="*/ 370411 w 4584760"/>
              <a:gd name="connsiteY0" fmla="*/ 2134058 h 4629299"/>
              <a:gd name="connsiteX1" fmla="*/ 374880 w 4584760"/>
              <a:gd name="connsiteY1" fmla="*/ 5866 h 4629299"/>
              <a:gd name="connsiteX2" fmla="*/ 4268596 w 4584760"/>
              <a:gd name="connsiteY2" fmla="*/ 0 h 4629299"/>
              <a:gd name="connsiteX3" fmla="*/ 4262551 w 4584760"/>
              <a:gd name="connsiteY3" fmla="*/ 655183 h 4629299"/>
              <a:gd name="connsiteX4" fmla="*/ 4583875 w 4584760"/>
              <a:gd name="connsiteY4" fmla="*/ 663454 h 4629299"/>
              <a:gd name="connsiteX5" fmla="*/ 4582271 w 4584760"/>
              <a:gd name="connsiteY5" fmla="*/ 4629299 h 4629299"/>
              <a:gd name="connsiteX6" fmla="*/ 473992 w 4584760"/>
              <a:gd name="connsiteY6" fmla="*/ 4629299 h 4629299"/>
              <a:gd name="connsiteX7" fmla="*/ 466339 w 4584760"/>
              <a:gd name="connsiteY7" fmla="*/ 4014259 h 4629299"/>
              <a:gd name="connsiteX8" fmla="*/ 7008 w 4584760"/>
              <a:gd name="connsiteY8" fmla="*/ 4016257 h 4629299"/>
              <a:gd name="connsiteX9" fmla="*/ 0 w 4584760"/>
              <a:gd name="connsiteY9" fmla="*/ 2123383 h 4629299"/>
              <a:gd name="connsiteX10" fmla="*/ 370411 w 4584760"/>
              <a:gd name="connsiteY10" fmla="*/ 2134058 h 4629299"/>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 name="connsiteX0" fmla="*/ 370411 w 4584760"/>
              <a:gd name="connsiteY0" fmla="*/ 2138193 h 4633434"/>
              <a:gd name="connsiteX1" fmla="*/ 374880 w 4584760"/>
              <a:gd name="connsiteY1" fmla="*/ 10001 h 4633434"/>
              <a:gd name="connsiteX2" fmla="*/ 4260946 w 4584760"/>
              <a:gd name="connsiteY2" fmla="*/ 0 h 4633434"/>
              <a:gd name="connsiteX3" fmla="*/ 4262551 w 4584760"/>
              <a:gd name="connsiteY3" fmla="*/ 659318 h 4633434"/>
              <a:gd name="connsiteX4" fmla="*/ 4583875 w 4584760"/>
              <a:gd name="connsiteY4" fmla="*/ 667589 h 4633434"/>
              <a:gd name="connsiteX5" fmla="*/ 4582271 w 4584760"/>
              <a:gd name="connsiteY5" fmla="*/ 4633434 h 4633434"/>
              <a:gd name="connsiteX6" fmla="*/ 473992 w 4584760"/>
              <a:gd name="connsiteY6" fmla="*/ 4633434 h 4633434"/>
              <a:gd name="connsiteX7" fmla="*/ 466339 w 4584760"/>
              <a:gd name="connsiteY7" fmla="*/ 4018394 h 4633434"/>
              <a:gd name="connsiteX8" fmla="*/ 7008 w 4584760"/>
              <a:gd name="connsiteY8" fmla="*/ 4020392 h 4633434"/>
              <a:gd name="connsiteX9" fmla="*/ 0 w 4584760"/>
              <a:gd name="connsiteY9" fmla="*/ 2127518 h 4633434"/>
              <a:gd name="connsiteX10" fmla="*/ 370411 w 4584760"/>
              <a:gd name="connsiteY10" fmla="*/ 2138193 h 463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4760" h="4633434">
                <a:moveTo>
                  <a:pt x="370411" y="2138193"/>
                </a:moveTo>
                <a:cubicBezTo>
                  <a:pt x="380827" y="2141527"/>
                  <a:pt x="372115" y="718020"/>
                  <a:pt x="374880" y="10001"/>
                </a:cubicBezTo>
                <a:lnTo>
                  <a:pt x="4260946" y="0"/>
                </a:lnTo>
                <a:cubicBezTo>
                  <a:pt x="4258931" y="4713"/>
                  <a:pt x="4256916" y="662876"/>
                  <a:pt x="4262551" y="659318"/>
                </a:cubicBezTo>
                <a:cubicBezTo>
                  <a:pt x="4268927" y="663453"/>
                  <a:pt x="4577500" y="659318"/>
                  <a:pt x="4583875" y="667589"/>
                </a:cubicBezTo>
                <a:cubicBezTo>
                  <a:pt x="4585891" y="735020"/>
                  <a:pt x="4584081" y="3317000"/>
                  <a:pt x="4582271" y="4633434"/>
                </a:cubicBezTo>
                <a:lnTo>
                  <a:pt x="473992" y="4633434"/>
                </a:lnTo>
                <a:cubicBezTo>
                  <a:pt x="473992" y="4446342"/>
                  <a:pt x="466339" y="4205486"/>
                  <a:pt x="466339" y="4018394"/>
                </a:cubicBezTo>
                <a:lnTo>
                  <a:pt x="7008" y="4020392"/>
                </a:lnTo>
                <a:cubicBezTo>
                  <a:pt x="5791" y="4006467"/>
                  <a:pt x="12115" y="2162742"/>
                  <a:pt x="0" y="2127518"/>
                </a:cubicBezTo>
                <a:cubicBezTo>
                  <a:pt x="14664" y="2150194"/>
                  <a:pt x="379337" y="2130611"/>
                  <a:pt x="370411" y="2138193"/>
                </a:cubicBezTo>
                <a:close/>
              </a:path>
            </a:pathLst>
          </a:custGeom>
          <a:blipFill dpi="0" rotWithShape="0">
            <a:blip r:embed="rId10"/>
            <a:srcRect/>
            <a:stretch>
              <a:fillRect l="-30135" r="-3013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GB" sz="1350">
              <a:solidFill>
                <a:srgbClr val="FFFFFF"/>
              </a:solidFill>
              <a:latin typeface="Calibri" panose="020F0502020204030204"/>
            </a:endParaRPr>
          </a:p>
        </p:txBody>
      </p:sp>
    </p:spTree>
    <p:extLst>
      <p:ext uri="{BB962C8B-B14F-4D97-AF65-F5344CB8AC3E}">
        <p14:creationId xmlns:p14="http://schemas.microsoft.com/office/powerpoint/2010/main" val="40518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C073-2FFE-D76A-672A-854806B59EC0}"/>
              </a:ext>
            </a:extLst>
          </p:cNvPr>
          <p:cNvSpPr>
            <a:spLocks noGrp="1"/>
          </p:cNvSpPr>
          <p:nvPr>
            <p:ph type="ctrTitle"/>
          </p:nvPr>
        </p:nvSpPr>
        <p:spPr>
          <a:xfrm>
            <a:off x="1674663" y="1474348"/>
            <a:ext cx="5829300" cy="832257"/>
          </a:xfrm>
        </p:spPr>
        <p:txBody>
          <a:bodyPr>
            <a:normAutofit/>
          </a:bodyPr>
          <a:lstStyle/>
          <a:p>
            <a:pPr algn="ctr"/>
            <a:r>
              <a:rPr lang="en-US" sz="3600" dirty="0"/>
              <a:t>Epilepsy</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2BCF8E4-B028-09B5-4277-8ACD2907B019}"/>
              </a:ext>
            </a:extLst>
          </p:cNvPr>
          <p:cNvPicPr>
            <a:picLocks noChangeAspect="1"/>
          </p:cNvPicPr>
          <p:nvPr/>
        </p:nvPicPr>
        <p:blipFill>
          <a:blip r:embed="rId2"/>
          <a:stretch>
            <a:fillRect/>
          </a:stretch>
        </p:blipFill>
        <p:spPr>
          <a:xfrm>
            <a:off x="494176" y="4174099"/>
            <a:ext cx="1562100" cy="504825"/>
          </a:xfrm>
          <a:prstGeom prst="rect">
            <a:avLst/>
          </a:prstGeom>
        </p:spPr>
      </p:pic>
      <p:pic>
        <p:nvPicPr>
          <p:cNvPr id="6" name="Picture 5" descr="A black background with text and green and yellow flowers&#10;&#10;Description automatically generated">
            <a:extLst>
              <a:ext uri="{FF2B5EF4-FFF2-40B4-BE49-F238E27FC236}">
                <a16:creationId xmlns:a16="http://schemas.microsoft.com/office/drawing/2014/main" id="{1738130E-319A-2EA4-FFF0-7DCC2B1C6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76" y="304012"/>
            <a:ext cx="1488033" cy="928299"/>
          </a:xfrm>
          <a:prstGeom prst="rect">
            <a:avLst/>
          </a:prstGeom>
        </p:spPr>
      </p:pic>
      <p:pic>
        <p:nvPicPr>
          <p:cNvPr id="7" name="Picture 6" descr="A close-up of a logo&#10;&#10;Description automatically generated">
            <a:extLst>
              <a:ext uri="{FF2B5EF4-FFF2-40B4-BE49-F238E27FC236}">
                <a16:creationId xmlns:a16="http://schemas.microsoft.com/office/drawing/2014/main" id="{ABAB83C2-EBEE-A0DC-E5DE-ACF22776C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963" y="304012"/>
            <a:ext cx="1288867" cy="704656"/>
          </a:xfrm>
          <a:prstGeom prst="rect">
            <a:avLst/>
          </a:prstGeom>
        </p:spPr>
      </p:pic>
      <p:sp>
        <p:nvSpPr>
          <p:cNvPr id="8" name="Rectangle 7">
            <a:extLst>
              <a:ext uri="{FF2B5EF4-FFF2-40B4-BE49-F238E27FC236}">
                <a16:creationId xmlns:a16="http://schemas.microsoft.com/office/drawing/2014/main" id="{31D10655-382C-480F-51C5-0E3F93C543AC}"/>
              </a:ext>
            </a:extLst>
          </p:cNvPr>
          <p:cNvSpPr/>
          <p:nvPr/>
        </p:nvSpPr>
        <p:spPr>
          <a:xfrm>
            <a:off x="405353" y="4857357"/>
            <a:ext cx="1562100" cy="2977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5" name="Table 4">
            <a:extLst>
              <a:ext uri="{FF2B5EF4-FFF2-40B4-BE49-F238E27FC236}">
                <a16:creationId xmlns:a16="http://schemas.microsoft.com/office/drawing/2014/main" id="{6FB58066-BE74-0204-5414-75F83FF0069F}"/>
              </a:ext>
            </a:extLst>
          </p:cNvPr>
          <p:cNvGraphicFramePr>
            <a:graphicFrameLocks noGrp="1"/>
          </p:cNvGraphicFramePr>
          <p:nvPr>
            <p:extLst>
              <p:ext uri="{D42A27DB-BD31-4B8C-83A1-F6EECF244321}">
                <p14:modId xmlns:p14="http://schemas.microsoft.com/office/powerpoint/2010/main" val="1832609153"/>
              </p:ext>
            </p:extLst>
          </p:nvPr>
        </p:nvGraphicFramePr>
        <p:xfrm>
          <a:off x="1541313" y="2156723"/>
          <a:ext cx="6096000" cy="17224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20903693"/>
                    </a:ext>
                  </a:extLst>
                </a:gridCol>
                <a:gridCol w="3048000">
                  <a:extLst>
                    <a:ext uri="{9D8B030D-6E8A-4147-A177-3AD203B41FA5}">
                      <a16:colId xmlns:a16="http://schemas.microsoft.com/office/drawing/2014/main" val="595061560"/>
                    </a:ext>
                  </a:extLst>
                </a:gridCol>
              </a:tblGrid>
              <a:tr h="655620">
                <a:tc>
                  <a:txBody>
                    <a:bodyPr/>
                    <a:lstStyle/>
                    <a:p>
                      <a:pPr algn="ctr"/>
                      <a:r>
                        <a:rPr lang="en-GB" sz="1800" dirty="0">
                          <a:solidFill>
                            <a:schemeClr val="tx1"/>
                          </a:solidFill>
                        </a:rPr>
                        <a:t>Sophie Gilmour-Ivens</a:t>
                      </a:r>
                    </a:p>
                  </a:txBody>
                  <a:tcPr>
                    <a:solidFill>
                      <a:schemeClr val="bg1"/>
                    </a:solidFill>
                  </a:tcPr>
                </a:tc>
                <a:tc>
                  <a:txBody>
                    <a:bodyPr/>
                    <a:lstStyle/>
                    <a:p>
                      <a:pPr algn="ctr"/>
                      <a:r>
                        <a:rPr lang="en-GB" sz="1800" dirty="0">
                          <a:solidFill>
                            <a:schemeClr val="tx1"/>
                          </a:solidFill>
                        </a:rPr>
                        <a:t>Sarah Bennison</a:t>
                      </a:r>
                    </a:p>
                  </a:txBody>
                  <a:tcPr>
                    <a:solidFill>
                      <a:schemeClr val="bg1"/>
                    </a:solidFill>
                  </a:tcPr>
                </a:tc>
                <a:extLst>
                  <a:ext uri="{0D108BD9-81ED-4DB2-BD59-A6C34878D82A}">
                    <a16:rowId xmlns:a16="http://schemas.microsoft.com/office/drawing/2014/main" val="672435467"/>
                  </a:ext>
                </a:extLst>
              </a:tr>
              <a:tr h="370840">
                <a:tc>
                  <a:txBody>
                    <a:bodyPr/>
                    <a:lstStyle/>
                    <a:p>
                      <a:pPr algn="ctr"/>
                      <a:r>
                        <a:rPr lang="en-US" sz="1600" dirty="0"/>
                        <a:t>Paediatric Epilepsy Specialist Nurse Strategic Lead</a:t>
                      </a:r>
                    </a:p>
                    <a:p>
                      <a:endParaRPr lang="en-GB" dirty="0"/>
                    </a:p>
                  </a:txBody>
                  <a:tcPr>
                    <a:solidFill>
                      <a:schemeClr val="bg1"/>
                    </a:solidFill>
                  </a:tcPr>
                </a:tc>
                <a:tc>
                  <a:txBody>
                    <a:bodyPr/>
                    <a:lstStyle/>
                    <a:p>
                      <a:pPr algn="ctr"/>
                      <a:r>
                        <a:rPr lang="en-GB" sz="1600" dirty="0"/>
                        <a:t>Paediatric Epilepsy Specialist Nurse</a:t>
                      </a:r>
                    </a:p>
                    <a:p>
                      <a:pPr algn="ctr"/>
                      <a:r>
                        <a:rPr lang="en-GB" sz="1600" dirty="0"/>
                        <a:t>Newcastle upon Tyne Hospitals NHS Foundation Trust</a:t>
                      </a:r>
                    </a:p>
                  </a:txBody>
                  <a:tcPr>
                    <a:solidFill>
                      <a:schemeClr val="bg1"/>
                    </a:solidFill>
                  </a:tcPr>
                </a:tc>
                <a:extLst>
                  <a:ext uri="{0D108BD9-81ED-4DB2-BD59-A6C34878D82A}">
                    <a16:rowId xmlns:a16="http://schemas.microsoft.com/office/drawing/2014/main" val="1068688785"/>
                  </a:ext>
                </a:extLst>
              </a:tr>
            </a:tbl>
          </a:graphicData>
        </a:graphic>
      </p:graphicFrame>
    </p:spTree>
    <p:extLst>
      <p:ext uri="{BB962C8B-B14F-4D97-AF65-F5344CB8AC3E}">
        <p14:creationId xmlns:p14="http://schemas.microsoft.com/office/powerpoint/2010/main" val="130499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8CEC-99CB-2F89-5A75-FD5594FE334F}"/>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What is Epilepsy (The Epilepsies)?</a:t>
            </a:r>
            <a:endParaRPr lang="en-US" dirty="0">
              <a:latin typeface="Arial Black" panose="020B0A04020102020204" pitchFamily="34" charset="0"/>
            </a:endParaRPr>
          </a:p>
        </p:txBody>
      </p:sp>
      <p:sp>
        <p:nvSpPr>
          <p:cNvPr id="3" name="Text Placeholder 2">
            <a:extLst>
              <a:ext uri="{FF2B5EF4-FFF2-40B4-BE49-F238E27FC236}">
                <a16:creationId xmlns:a16="http://schemas.microsoft.com/office/drawing/2014/main" id="{447CEE09-9025-CDD5-18A4-D30877984F52}"/>
              </a:ext>
            </a:extLst>
          </p:cNvPr>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GB" sz="2000" dirty="0"/>
              <a:t>Epilepsy is a condition defined by a person having at least two unprovoked seizures occurring &gt;24 hours apart; the probability of further seizures occurring over the next 10 years and / or diagnosis of an epilepsy syndrome. </a:t>
            </a:r>
          </a:p>
          <a:p>
            <a:r>
              <a:rPr lang="en-GB" sz="2000" dirty="0"/>
              <a:t>								</a:t>
            </a:r>
            <a:r>
              <a:rPr lang="en-GB" sz="1400" dirty="0"/>
              <a:t>(ILAE, 2014)</a:t>
            </a:r>
          </a:p>
          <a:p>
            <a:endParaRPr lang="en-GB" sz="2000" dirty="0"/>
          </a:p>
          <a:p>
            <a:pPr marL="342900" indent="-342900">
              <a:buFont typeface="Arial" panose="020B0604020202020204" pitchFamily="34" charset="0"/>
              <a:buChar char="•"/>
            </a:pPr>
            <a:r>
              <a:rPr lang="en-GB" sz="2000" dirty="0"/>
              <a:t>In UK approximately one in every 200 children has a diagnosis of epilepsy. </a:t>
            </a:r>
          </a:p>
          <a:p>
            <a:r>
              <a:rPr lang="en-GB" sz="2000" dirty="0"/>
              <a:t>								</a:t>
            </a:r>
            <a:r>
              <a:rPr lang="en-GB" sz="1400" dirty="0"/>
              <a:t>(Young Epilepsy, 2023)</a:t>
            </a:r>
          </a:p>
          <a:p>
            <a:endParaRPr lang="en-US" dirty="0"/>
          </a:p>
        </p:txBody>
      </p:sp>
    </p:spTree>
    <p:extLst>
      <p:ext uri="{BB962C8B-B14F-4D97-AF65-F5344CB8AC3E}">
        <p14:creationId xmlns:p14="http://schemas.microsoft.com/office/powerpoint/2010/main" val="267015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35694" y="152789"/>
            <a:ext cx="4388491" cy="4625327"/>
            <a:chOff x="3323590" y="203717"/>
            <a:chExt cx="5851321"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Rounded Rectangle 47"/>
            <p:cNvSpPr/>
            <p:nvPr/>
          </p:nvSpPr>
          <p:spPr>
            <a:xfrm>
              <a:off x="7725719" y="5139190"/>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13" b="0" i="0" u="none" strike="noStrike" kern="1200" cap="none" spc="0" normalizeH="0" baseline="0" noProof="0" dirty="0">
                  <a:ln>
                    <a:noFill/>
                  </a:ln>
                  <a:solidFill>
                    <a:srgbClr val="FFFFFF"/>
                  </a:solidFill>
                  <a:effectLst/>
                  <a:uLnTx/>
                  <a:uFillTx/>
                  <a:latin typeface="Calibri" panose="020F0502020204030204"/>
                  <a:ea typeface="+mn-ea"/>
                  <a:cs typeface="+mn-cs"/>
                </a:rPr>
                <a:t>Unknown</a:t>
              </a:r>
            </a:p>
          </p:txBody>
        </p:sp>
        <p:sp>
          <p:nvSpPr>
            <p:cNvPr id="49" name="Rounded Rectangle 48"/>
            <p:cNvSpPr/>
            <p:nvPr/>
          </p:nvSpPr>
          <p:spPr>
            <a:xfrm>
              <a:off x="7725719" y="4383934"/>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13" b="0" i="0" u="none" strike="noStrike" kern="1200" cap="none" spc="0" normalizeH="0" baseline="0" noProof="0" dirty="0">
                  <a:ln>
                    <a:noFill/>
                  </a:ln>
                  <a:solidFill>
                    <a:srgbClr val="FFFFFF"/>
                  </a:solidFill>
                  <a:effectLst/>
                  <a:uLnTx/>
                  <a:uFillTx/>
                  <a:latin typeface="Calibri" panose="020F0502020204030204"/>
                  <a:ea typeface="+mn-ea"/>
                  <a:cs typeface="+mn-cs"/>
                </a:rPr>
                <a:t>Immune</a:t>
              </a:r>
            </a:p>
          </p:txBody>
        </p:sp>
        <p:sp>
          <p:nvSpPr>
            <p:cNvPr id="50" name="Rounded Rectangle 49"/>
            <p:cNvSpPr/>
            <p:nvPr/>
          </p:nvSpPr>
          <p:spPr>
            <a:xfrm>
              <a:off x="7725719" y="2873426"/>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13" b="0" i="0" u="none" strike="noStrike" kern="1200" cap="none" spc="0" normalizeH="0" baseline="0" noProof="0" dirty="0">
                  <a:ln>
                    <a:noFill/>
                  </a:ln>
                  <a:solidFill>
                    <a:srgbClr val="FFFFFF"/>
                  </a:solidFill>
                  <a:effectLst/>
                  <a:uLnTx/>
                  <a:uFillTx/>
                  <a:latin typeface="Calibri" panose="020F0502020204030204"/>
                  <a:ea typeface="+mn-ea"/>
                  <a:cs typeface="+mn-cs"/>
                </a:rPr>
                <a:t>Infectious</a:t>
              </a:r>
            </a:p>
          </p:txBody>
        </p:sp>
        <p:sp>
          <p:nvSpPr>
            <p:cNvPr id="52" name="Rounded Rectangle 51"/>
            <p:cNvSpPr/>
            <p:nvPr/>
          </p:nvSpPr>
          <p:spPr>
            <a:xfrm>
              <a:off x="7725719" y="1362918"/>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13" b="0" i="0" u="none" strike="noStrike" kern="1200" cap="none" spc="0" normalizeH="0" baseline="0" noProof="0" dirty="0">
                  <a:ln>
                    <a:noFill/>
                  </a:ln>
                  <a:solidFill>
                    <a:srgbClr val="FFFFFF"/>
                  </a:solidFill>
                  <a:effectLst/>
                  <a:uLnTx/>
                  <a:uFillTx/>
                  <a:latin typeface="Calibri" panose="020F0502020204030204"/>
                  <a:ea typeface="+mn-ea"/>
                  <a:cs typeface="+mn-cs"/>
                </a:rPr>
                <a:t>Structural</a:t>
              </a:r>
            </a:p>
          </p:txBody>
        </p:sp>
        <p:sp>
          <p:nvSpPr>
            <p:cNvPr id="2" name="TextBox 1"/>
            <p:cNvSpPr txBox="1"/>
            <p:nvPr/>
          </p:nvSpPr>
          <p:spPr>
            <a:xfrm>
              <a:off x="7541076" y="883418"/>
              <a:ext cx="1633835" cy="492443"/>
            </a:xfrm>
            <a:prstGeom prst="rect">
              <a:avLst/>
            </a:prstGeom>
            <a:noFill/>
            <a:ln>
              <a:no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Etiology</a:t>
              </a:r>
            </a:p>
          </p:txBody>
        </p:sp>
        <p:sp>
          <p:nvSpPr>
            <p:cNvPr id="51" name="Rounded Rectangle 50"/>
            <p:cNvSpPr/>
            <p:nvPr/>
          </p:nvSpPr>
          <p:spPr>
            <a:xfrm>
              <a:off x="7716009" y="3628680"/>
              <a:ext cx="127376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13" b="0" i="0" u="none" strike="noStrike" kern="1200" cap="none" spc="0" normalizeH="0" baseline="0" noProof="0" dirty="0">
                  <a:ln>
                    <a:noFill/>
                  </a:ln>
                  <a:solidFill>
                    <a:srgbClr val="FFFFFF"/>
                  </a:solidFill>
                  <a:effectLst/>
                  <a:uLnTx/>
                  <a:uFillTx/>
                  <a:latin typeface="Calibri" panose="020F0502020204030204"/>
                  <a:ea typeface="+mn-ea"/>
                  <a:cs typeface="+mn-cs"/>
                </a:rPr>
                <a:t>Metabolic</a:t>
              </a:r>
            </a:p>
          </p:txBody>
        </p:sp>
        <p:sp>
          <p:nvSpPr>
            <p:cNvPr id="53" name="Rounded Rectangle 52"/>
            <p:cNvSpPr/>
            <p:nvPr/>
          </p:nvSpPr>
          <p:spPr>
            <a:xfrm>
              <a:off x="7725719" y="2118172"/>
              <a:ext cx="1253387"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313" b="0" i="0" u="none" strike="noStrike" kern="1200" cap="none" spc="0" normalizeH="0" baseline="0" noProof="0" dirty="0">
                  <a:ln>
                    <a:noFill/>
                  </a:ln>
                  <a:solidFill>
                    <a:srgbClr val="FFFFFF"/>
                  </a:solidFill>
                  <a:effectLst/>
                  <a:uLnTx/>
                  <a:uFillTx/>
                  <a:latin typeface="Calibri" panose="020F0502020204030204"/>
                  <a:ea typeface="+mn-ea"/>
                  <a:cs typeface="+mn-cs"/>
                </a:rPr>
                <a:t>Genetic</a:t>
              </a:r>
            </a:p>
          </p:txBody>
        </p:sp>
      </p:grpSp>
      <p:sp>
        <p:nvSpPr>
          <p:cNvPr id="30" name="Oval 29"/>
          <p:cNvSpPr/>
          <p:nvPr/>
        </p:nvSpPr>
        <p:spPr>
          <a:xfrm>
            <a:off x="1173914" y="274314"/>
            <a:ext cx="865400" cy="4503802"/>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t" anchorCtr="1"/>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Co-morbidities</a:t>
            </a:r>
          </a:p>
        </p:txBody>
      </p:sp>
      <p:sp>
        <p:nvSpPr>
          <p:cNvPr id="4" name="Down Arrow 3"/>
          <p:cNvSpPr/>
          <p:nvPr/>
        </p:nvSpPr>
        <p:spPr>
          <a:xfrm>
            <a:off x="3858984" y="1594184"/>
            <a:ext cx="685800" cy="436996"/>
          </a:xfrm>
          <a:prstGeom prst="downArrow">
            <a:avLst/>
          </a:prstGeom>
          <a:gradFill flip="none" rotWithShape="1">
            <a:gsLst>
              <a:gs pos="9000">
                <a:schemeClr val="bg1">
                  <a:lumMod val="65000"/>
                </a:schemeClr>
              </a:gs>
              <a:gs pos="100000">
                <a:srgbClr val="FFFFFF"/>
              </a:gs>
            </a:gsLst>
            <a:lin ang="6120000" scaled="0"/>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6"/>
          <p:cNvGrpSpPr/>
          <p:nvPr/>
        </p:nvGrpSpPr>
        <p:grpSpPr>
          <a:xfrm>
            <a:off x="1699463" y="2101173"/>
            <a:ext cx="5181612" cy="1183802"/>
            <a:chOff x="741950" y="2801562"/>
            <a:chExt cx="6908816" cy="1578403"/>
          </a:xfrm>
        </p:grpSpPr>
        <p:sp>
          <p:nvSpPr>
            <p:cNvPr id="12" name="Rounded Rectangle 11"/>
            <p:cNvSpPr/>
            <p:nvPr/>
          </p:nvSpPr>
          <p:spPr>
            <a:xfrm>
              <a:off x="741950" y="2801562"/>
              <a:ext cx="6908816" cy="1578403"/>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Epilepsy types</a:t>
              </a:r>
            </a:p>
          </p:txBody>
        </p:sp>
        <p:sp>
          <p:nvSpPr>
            <p:cNvPr id="46" name="Rounded Rectangle 45"/>
            <p:cNvSpPr/>
            <p:nvPr/>
          </p:nvSpPr>
          <p:spPr>
            <a:xfrm>
              <a:off x="850660" y="3361762"/>
              <a:ext cx="1620000" cy="792953"/>
            </a:xfrm>
            <a:prstGeom prst="roundRect">
              <a:avLst/>
            </a:prstGeom>
            <a:gradFill flip="none" rotWithShape="1">
              <a:gsLst>
                <a:gs pos="60000">
                  <a:schemeClr val="accent3">
                    <a:lumMod val="60000"/>
                    <a:lumOff val="40000"/>
                  </a:schemeClr>
                </a:gs>
                <a:gs pos="100000">
                  <a:schemeClr val="accent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Focal</a:t>
              </a:r>
            </a:p>
          </p:txBody>
        </p:sp>
        <p:sp>
          <p:nvSpPr>
            <p:cNvPr id="47" name="Rounded Rectangle 46"/>
            <p:cNvSpPr/>
            <p:nvPr/>
          </p:nvSpPr>
          <p:spPr>
            <a:xfrm>
              <a:off x="2536662" y="3327897"/>
              <a:ext cx="1620000" cy="792953"/>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Generalized</a:t>
              </a:r>
            </a:p>
          </p:txBody>
        </p:sp>
        <p:sp>
          <p:nvSpPr>
            <p:cNvPr id="55" name="Rounded Rectangle 54"/>
            <p:cNvSpPr/>
            <p:nvPr/>
          </p:nvSpPr>
          <p:spPr>
            <a:xfrm>
              <a:off x="4193313" y="3333891"/>
              <a:ext cx="1701621" cy="970418"/>
            </a:xfrm>
            <a:prstGeom prst="roundRect">
              <a:avLst/>
            </a:prstGeom>
            <a:gradFill flip="none" rotWithShape="1">
              <a:gsLst>
                <a:gs pos="60000">
                  <a:schemeClr val="accent6">
                    <a:lumMod val="75000"/>
                  </a:schemeClr>
                </a:gs>
                <a:gs pos="100000">
                  <a:schemeClr val="accent6">
                    <a:lumMod val="50000"/>
                  </a:schemeClr>
                </a:gs>
              </a:gsLst>
              <a:path path="rect">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Combined</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Generalized</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&amp; Focal</a:t>
              </a:r>
            </a:p>
          </p:txBody>
        </p:sp>
        <p:sp>
          <p:nvSpPr>
            <p:cNvPr id="56" name="Rounded Rectangle 55"/>
            <p:cNvSpPr/>
            <p:nvPr/>
          </p:nvSpPr>
          <p:spPr>
            <a:xfrm>
              <a:off x="5939905" y="3327897"/>
              <a:ext cx="1620000" cy="792953"/>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Unknown</a:t>
              </a:r>
            </a:p>
          </p:txBody>
        </p:sp>
        <p:sp>
          <p:nvSpPr>
            <p:cNvPr id="57" name="Rounded Rectangle 56"/>
            <p:cNvSpPr/>
            <p:nvPr/>
          </p:nvSpPr>
          <p:spPr>
            <a:xfrm>
              <a:off x="835040" y="3331771"/>
              <a:ext cx="1620000" cy="792953"/>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Focal</a:t>
              </a:r>
            </a:p>
          </p:txBody>
        </p:sp>
      </p:grpSp>
      <p:grpSp>
        <p:nvGrpSpPr>
          <p:cNvPr id="6" name="Group 5"/>
          <p:cNvGrpSpPr/>
          <p:nvPr/>
        </p:nvGrpSpPr>
        <p:grpSpPr>
          <a:xfrm>
            <a:off x="2651356" y="3447241"/>
            <a:ext cx="3048000" cy="1092496"/>
            <a:chOff x="2011141" y="4596320"/>
            <a:chExt cx="4064000" cy="1456661"/>
          </a:xfrm>
        </p:grpSpPr>
        <p:sp>
          <p:nvSpPr>
            <p:cNvPr id="20" name="Down Arrow 19"/>
            <p:cNvSpPr/>
            <p:nvPr/>
          </p:nvSpPr>
          <p:spPr>
            <a:xfrm>
              <a:off x="3591727" y="4596320"/>
              <a:ext cx="914400" cy="514097"/>
            </a:xfrm>
            <a:prstGeom prst="downArrow">
              <a:avLst/>
            </a:prstGeom>
            <a:gradFill flip="none" rotWithShape="1">
              <a:gsLst>
                <a:gs pos="9000">
                  <a:schemeClr val="bg1">
                    <a:lumMod val="65000"/>
                  </a:schemeClr>
                </a:gs>
                <a:gs pos="100000">
                  <a:srgbClr val="FFFFFF"/>
                </a:gs>
              </a:gsLst>
              <a:lin ang="6120000" scaled="0"/>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ounded Rectangle 27"/>
            <p:cNvSpPr/>
            <p:nvPr/>
          </p:nvSpPr>
          <p:spPr>
            <a:xfrm>
              <a:off x="2011141" y="5278276"/>
              <a:ext cx="4064000" cy="774705"/>
            </a:xfrm>
            <a:prstGeom prst="roundRect">
              <a:avLst/>
            </a:prstGeom>
            <a:gradFill flip="none" rotWithShape="1">
              <a:gsLst>
                <a:gs pos="100000">
                  <a:schemeClr val="accent2">
                    <a:lumMod val="75000"/>
                  </a:schemeClr>
                </a:gs>
                <a:gs pos="100000">
                  <a:schemeClr val="accent1">
                    <a:lumMod val="60000"/>
                    <a:lumOff val="40000"/>
                  </a:schemeClr>
                </a:gs>
                <a:gs pos="47000">
                  <a:schemeClr val="accent2">
                    <a:lumMod val="60000"/>
                    <a:lumOff val="40000"/>
                  </a:schemeClr>
                </a:gs>
              </a:gsLst>
              <a:path path="shape">
                <a:fillToRect l="50000" t="50000" r="50000" b="50000"/>
              </a:path>
              <a:tileRect/>
            </a:gradFill>
            <a:ln w="381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Epilepsy Syndromes</a:t>
              </a:r>
            </a:p>
          </p:txBody>
        </p:sp>
      </p:grpSp>
      <p:sp>
        <p:nvSpPr>
          <p:cNvPr id="25" name="Rounded Rectangle 24"/>
          <p:cNvSpPr/>
          <p:nvPr/>
        </p:nvSpPr>
        <p:spPr>
          <a:xfrm>
            <a:off x="2275549" y="456829"/>
            <a:ext cx="3904916" cy="933311"/>
          </a:xfrm>
          <a:prstGeom prst="roundRect">
            <a:avLst/>
          </a:prstGeom>
          <a:gradFill flip="none" rotWithShape="1">
            <a:gsLst>
              <a:gs pos="100000">
                <a:schemeClr val="accent3"/>
              </a:gs>
              <a:gs pos="100000">
                <a:schemeClr val="accent1">
                  <a:lumMod val="60000"/>
                  <a:lumOff val="40000"/>
                </a:schemeClr>
              </a:gs>
              <a:gs pos="47000">
                <a:schemeClr val="accent3">
                  <a:lumMod val="40000"/>
                  <a:lumOff val="60000"/>
                </a:schemeClr>
              </a:gs>
            </a:gsLst>
            <a:path path="shape">
              <a:fillToRect l="50000" t="50000" r="50000" b="50000"/>
            </a:path>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Seizure types</a:t>
            </a:r>
          </a:p>
        </p:txBody>
      </p:sp>
      <p:sp>
        <p:nvSpPr>
          <p:cNvPr id="26" name="Rounded Rectangle 25"/>
          <p:cNvSpPr/>
          <p:nvPr/>
        </p:nvSpPr>
        <p:spPr>
          <a:xfrm>
            <a:off x="3607820" y="837973"/>
            <a:ext cx="1215000" cy="459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Generalized onset</a:t>
            </a:r>
          </a:p>
        </p:txBody>
      </p:sp>
      <p:sp>
        <p:nvSpPr>
          <p:cNvPr id="27" name="Rounded Rectangle 26"/>
          <p:cNvSpPr/>
          <p:nvPr/>
        </p:nvSpPr>
        <p:spPr>
          <a:xfrm>
            <a:off x="4905385" y="837973"/>
            <a:ext cx="1215000" cy="459000"/>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Unknown onset</a:t>
            </a:r>
          </a:p>
        </p:txBody>
      </p:sp>
      <p:sp>
        <p:nvSpPr>
          <p:cNvPr id="31" name="Rounded Rectangle 30"/>
          <p:cNvSpPr/>
          <p:nvPr/>
        </p:nvSpPr>
        <p:spPr>
          <a:xfrm>
            <a:off x="2331604" y="840215"/>
            <a:ext cx="1215000" cy="459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Focal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rPr>
              <a:t>onset</a:t>
            </a:r>
          </a:p>
        </p:txBody>
      </p:sp>
    </p:spTree>
    <p:extLst>
      <p:ext uri="{BB962C8B-B14F-4D97-AF65-F5344CB8AC3E}">
        <p14:creationId xmlns:p14="http://schemas.microsoft.com/office/powerpoint/2010/main" val="36759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E76F-E343-57AC-0E74-12FACDE925E1}"/>
              </a:ext>
            </a:extLst>
          </p:cNvPr>
          <p:cNvSpPr>
            <a:spLocks noGrp="1"/>
          </p:cNvSpPr>
          <p:nvPr>
            <p:ph type="title"/>
          </p:nvPr>
        </p:nvSpPr>
        <p:spPr/>
        <p:txBody>
          <a:bodyPr/>
          <a:lstStyle/>
          <a:p>
            <a:r>
              <a:rPr lang="en-GB" dirty="0">
                <a:latin typeface="Arial Black" panose="020B0A04020102020204" pitchFamily="34" charset="0"/>
              </a:rPr>
              <a:t>Aetiology</a:t>
            </a:r>
          </a:p>
        </p:txBody>
      </p:sp>
      <p:sp>
        <p:nvSpPr>
          <p:cNvPr id="3" name="Text Placeholder 2">
            <a:extLst>
              <a:ext uri="{FF2B5EF4-FFF2-40B4-BE49-F238E27FC236}">
                <a16:creationId xmlns:a16="http://schemas.microsoft.com/office/drawing/2014/main" id="{A74A0A5E-8F47-64B5-6D76-184E5520DBD1}"/>
              </a:ext>
            </a:extLst>
          </p:cNvPr>
          <p:cNvSpPr>
            <a:spLocks noGrp="1"/>
          </p:cNvSpPr>
          <p:nvPr>
            <p:ph type="body" idx="1"/>
          </p:nvPr>
        </p:nvSpPr>
        <p:spPr>
          <a:xfrm>
            <a:off x="497840" y="952500"/>
            <a:ext cx="8131810" cy="3733799"/>
          </a:xfrm>
        </p:spPr>
        <p:txBody>
          <a:bodyPr>
            <a:noAutofit/>
          </a:bodyPr>
          <a:lstStyle/>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Structural:		Hippocampal sclerosis, brain tumours, malformations of cortical 			development, vascular	malformations, glial scarring (including 			stroke and traumatic brain injury)</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Genetic: 		Monogenic aetiology (SCN1A) or polygenic basis (GGEs)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Infectious: 		Bacteria, viruses, fungi and parasites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Metabolic: 		Genetic (inborn) or acquired</a:t>
            </a:r>
          </a:p>
          <a:p>
            <a:pPr marL="1828800" lvl="4" indent="0">
              <a:buNone/>
            </a:pPr>
            <a:r>
              <a:rPr lang="en-GB" sz="1600" dirty="0">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Some are treatable (GLUT1 transporter deficiency and 	pyridoxine-dependent seizures)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Immune:		Some are treatable (NMDAR-antibody encephalitis)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Neurodegenerative: Down’s Syndrome and Alzheimer’s disease</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Unknown </a:t>
            </a:r>
            <a:endParaRPr lang="en-GB" sz="1600" dirty="0"/>
          </a:p>
        </p:txBody>
      </p:sp>
    </p:spTree>
    <p:extLst>
      <p:ext uri="{BB962C8B-B14F-4D97-AF65-F5344CB8AC3E}">
        <p14:creationId xmlns:p14="http://schemas.microsoft.com/office/powerpoint/2010/main" val="225781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1F33-839A-49F0-3E3C-C7A61B728A5B}"/>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What is an Epileptic seizure?</a:t>
            </a:r>
            <a:endParaRPr lang="en-GB"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DA21661-21F5-3228-0FCA-ACBB0FC903B7}"/>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A Seizure is a transient occurrence of signs or symptoms due to abnormal excessive or synchronous neuronal activity in the brain.</a:t>
            </a:r>
          </a:p>
          <a:p>
            <a:pPr marL="0" indent="0">
              <a:buNone/>
            </a:pPr>
            <a:r>
              <a:rPr lang="en-GB" dirty="0">
                <a:latin typeface="Arial" panose="020B0604020202020204" pitchFamily="34" charset="0"/>
                <a:cs typeface="Arial" panose="020B0604020202020204" pitchFamily="34" charset="0"/>
              </a:rPr>
              <a:t>  (Fisher et al, 2017)</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Seizures can manifest as a disturbance of consciousness, behaviour, cognition, emotion, motor function, or sensation.</a:t>
            </a:r>
          </a:p>
          <a:p>
            <a:pPr marL="0" indent="0">
              <a:buNone/>
            </a:pPr>
            <a:r>
              <a:rPr lang="en-GB" dirty="0">
                <a:latin typeface="Arial" panose="020B0604020202020204" pitchFamily="34" charset="0"/>
                <a:cs typeface="Arial" panose="020B0604020202020204" pitchFamily="34" charset="0"/>
              </a:rPr>
              <a:t>  (Krishnamurthy, 2016; Fisher et al, 2017)</a:t>
            </a:r>
          </a:p>
        </p:txBody>
      </p:sp>
    </p:spTree>
    <p:extLst>
      <p:ext uri="{BB962C8B-B14F-4D97-AF65-F5344CB8AC3E}">
        <p14:creationId xmlns:p14="http://schemas.microsoft.com/office/powerpoint/2010/main" val="155284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4ECB87-D38F-9238-5BFB-D2D1D69759DC}"/>
              </a:ext>
            </a:extLst>
          </p:cNvPr>
          <p:cNvPicPr>
            <a:picLocks noGrp="1" noChangeAspect="1"/>
          </p:cNvPicPr>
          <p:nvPr>
            <p:ph idx="1"/>
          </p:nvPr>
        </p:nvPicPr>
        <p:blipFill>
          <a:blip r:embed="rId3"/>
          <a:stretch>
            <a:fillRect/>
          </a:stretch>
        </p:blipFill>
        <p:spPr>
          <a:xfrm>
            <a:off x="809624" y="107354"/>
            <a:ext cx="7724775" cy="4674196"/>
          </a:xfrm>
          <a:prstGeom prst="rect">
            <a:avLst/>
          </a:prstGeom>
        </p:spPr>
      </p:pic>
    </p:spTree>
    <p:extLst>
      <p:ext uri="{BB962C8B-B14F-4D97-AF65-F5344CB8AC3E}">
        <p14:creationId xmlns:p14="http://schemas.microsoft.com/office/powerpoint/2010/main" val="106036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3686-9D02-43BD-07B0-1DD4012A6B96}"/>
              </a:ext>
            </a:extLst>
          </p:cNvPr>
          <p:cNvSpPr>
            <a:spLocks noGrp="1"/>
          </p:cNvSpPr>
          <p:nvPr>
            <p:ph type="ctrTitle"/>
          </p:nvPr>
        </p:nvSpPr>
        <p:spPr>
          <a:xfrm>
            <a:off x="202664" y="41827"/>
            <a:ext cx="8133715" cy="571783"/>
          </a:xfrm>
        </p:spPr>
        <p:txBody>
          <a:bodyPr/>
          <a:lstStyle/>
          <a:p>
            <a:r>
              <a:rPr lang="en-GB" dirty="0"/>
              <a:t>Outline</a:t>
            </a:r>
          </a:p>
        </p:txBody>
      </p:sp>
      <p:sp>
        <p:nvSpPr>
          <p:cNvPr id="3" name="Subtitle 2">
            <a:extLst>
              <a:ext uri="{FF2B5EF4-FFF2-40B4-BE49-F238E27FC236}">
                <a16:creationId xmlns:a16="http://schemas.microsoft.com/office/drawing/2014/main" id="{AB6FA5DD-2203-2391-E4FC-D0C92EECD7E5}"/>
              </a:ext>
            </a:extLst>
          </p:cNvPr>
          <p:cNvSpPr>
            <a:spLocks noGrp="1"/>
          </p:cNvSpPr>
          <p:nvPr>
            <p:ph type="subTitle" idx="1"/>
          </p:nvPr>
        </p:nvSpPr>
        <p:spPr>
          <a:xfrm>
            <a:off x="2706920" y="240631"/>
            <a:ext cx="8133715" cy="4476031"/>
          </a:xfrm>
        </p:spPr>
        <p:txBody>
          <a:bodyPr>
            <a:normAutofit fontScale="85000" lnSpcReduction="20000"/>
          </a:bodyPr>
          <a:lstStyle/>
          <a:p>
            <a:pPr marL="285750" indent="-285750">
              <a:buFont typeface="Arial" panose="020B0604020202020204" pitchFamily="34" charset="0"/>
              <a:buChar char="•"/>
            </a:pPr>
            <a:r>
              <a:rPr lang="en-GB" dirty="0"/>
              <a:t>Background and context</a:t>
            </a:r>
          </a:p>
          <a:p>
            <a:pPr marL="285750" indent="-285750">
              <a:buFont typeface="Arial" panose="020B0604020202020204" pitchFamily="34" charset="0"/>
              <a:buChar char="•"/>
            </a:pPr>
            <a:r>
              <a:rPr lang="en-GB" dirty="0"/>
              <a:t>Child Health and Wellbeing Network overview </a:t>
            </a:r>
          </a:p>
          <a:p>
            <a:pPr marL="285750" indent="-285750">
              <a:buFont typeface="Arial" panose="020B0604020202020204" pitchFamily="34" charset="0"/>
              <a:buChar char="•"/>
            </a:pPr>
            <a:r>
              <a:rPr lang="en-GB" dirty="0"/>
              <a:t>Learning Disabilities Network overview </a:t>
            </a:r>
          </a:p>
          <a:p>
            <a:pPr marL="285750" indent="-285750">
              <a:buFont typeface="Arial" panose="020B0604020202020204" pitchFamily="34" charset="0"/>
              <a:buChar char="•"/>
            </a:pPr>
            <a:r>
              <a:rPr lang="en-GB" dirty="0"/>
              <a:t>NENC Paediatric Epilepsy Leadership Group </a:t>
            </a:r>
          </a:p>
          <a:p>
            <a:pPr marL="285750" indent="-285750">
              <a:buFont typeface="Arial" panose="020B0604020202020204" pitchFamily="34" charset="0"/>
              <a:buChar char="•"/>
            </a:pPr>
            <a:r>
              <a:rPr lang="en-GB" dirty="0"/>
              <a:t>Epilepsy Action – available support</a:t>
            </a:r>
          </a:p>
          <a:p>
            <a:pPr marL="285750" indent="-285750">
              <a:buFont typeface="Arial" panose="020B0604020202020204" pitchFamily="34" charset="0"/>
              <a:buChar char="•"/>
            </a:pPr>
            <a:r>
              <a:rPr lang="en-GB" dirty="0"/>
              <a:t>Education session </a:t>
            </a:r>
          </a:p>
          <a:p>
            <a:pPr marL="985838" indent="-285750">
              <a:buFont typeface="Wingdings" panose="05000000000000000000" pitchFamily="2" charset="2"/>
              <a:buChar char="Ø"/>
              <a:tabLst>
                <a:tab pos="985838" algn="l"/>
              </a:tabLst>
            </a:pPr>
            <a:r>
              <a:rPr lang="en-GB" dirty="0"/>
              <a:t>What is Epilepsy and aetiology</a:t>
            </a:r>
          </a:p>
          <a:p>
            <a:pPr marL="985838" indent="-285750">
              <a:buFont typeface="Wingdings" panose="05000000000000000000" pitchFamily="2" charset="2"/>
              <a:buChar char="Ø"/>
              <a:tabLst>
                <a:tab pos="985838" algn="l"/>
              </a:tabLst>
            </a:pPr>
            <a:r>
              <a:rPr lang="en-GB" dirty="0"/>
              <a:t>Seizures and Triggers</a:t>
            </a:r>
          </a:p>
          <a:p>
            <a:pPr marL="985838" indent="-285750">
              <a:buFont typeface="Wingdings" panose="05000000000000000000" pitchFamily="2" charset="2"/>
              <a:buChar char="Ø"/>
              <a:tabLst>
                <a:tab pos="985838" algn="l"/>
              </a:tabLst>
            </a:pPr>
            <a:r>
              <a:rPr lang="en-GB" dirty="0"/>
              <a:t>Medication and Contraception</a:t>
            </a:r>
          </a:p>
          <a:p>
            <a:pPr marL="985838" indent="-285750">
              <a:buFont typeface="Wingdings" panose="05000000000000000000" pitchFamily="2" charset="2"/>
              <a:buChar char="Ø"/>
              <a:tabLst>
                <a:tab pos="985838" algn="l"/>
              </a:tabLst>
            </a:pPr>
            <a:r>
              <a:rPr lang="en-GB" dirty="0"/>
              <a:t>Other treatments</a:t>
            </a:r>
          </a:p>
          <a:p>
            <a:pPr marL="985838" indent="-285750">
              <a:buFont typeface="Wingdings" panose="05000000000000000000" pitchFamily="2" charset="2"/>
              <a:buChar char="Ø"/>
              <a:tabLst>
                <a:tab pos="985838" algn="l"/>
              </a:tabLst>
            </a:pPr>
            <a:r>
              <a:rPr lang="en-GB" dirty="0"/>
              <a:t>Safety advice</a:t>
            </a:r>
          </a:p>
          <a:p>
            <a:pPr marL="985838" indent="-285750">
              <a:buFont typeface="Wingdings" panose="05000000000000000000" pitchFamily="2" charset="2"/>
              <a:buChar char="Ø"/>
              <a:tabLst>
                <a:tab pos="985838" algn="l"/>
              </a:tabLst>
            </a:pPr>
            <a:r>
              <a:rPr lang="en-GB" dirty="0"/>
              <a:t>SUDEP</a:t>
            </a:r>
          </a:p>
          <a:p>
            <a:pPr marL="985838" indent="-285750">
              <a:buFont typeface="Wingdings" panose="05000000000000000000" pitchFamily="2" charset="2"/>
              <a:buChar char="Ø"/>
              <a:tabLst>
                <a:tab pos="985838" algn="l"/>
              </a:tabLst>
            </a:pPr>
            <a:r>
              <a:rPr lang="en-GB" dirty="0"/>
              <a:t>Transition </a:t>
            </a:r>
          </a:p>
          <a:p>
            <a:pPr marL="985838" indent="-285750">
              <a:buFont typeface="Wingdings" panose="05000000000000000000" pitchFamily="2" charset="2"/>
              <a:buChar char="Ø"/>
              <a:tabLst>
                <a:tab pos="985838" algn="l"/>
              </a:tabLst>
            </a:pPr>
            <a:r>
              <a:rPr lang="en-GB" dirty="0"/>
              <a:t>Mental Health and the impact of Epilepsy </a:t>
            </a:r>
          </a:p>
          <a:p>
            <a:pPr marL="985838" indent="-285750">
              <a:buFont typeface="Wingdings" panose="05000000000000000000" pitchFamily="2" charset="2"/>
              <a:buChar char="Ø"/>
              <a:tabLst>
                <a:tab pos="985838" algn="l"/>
              </a:tabLst>
            </a:pPr>
            <a:r>
              <a:rPr lang="en-GB" dirty="0"/>
              <a:t>What can GPs do</a:t>
            </a:r>
          </a:p>
          <a:p>
            <a:pPr marL="985838" indent="-285750">
              <a:buFont typeface="Wingdings" panose="05000000000000000000" pitchFamily="2" charset="2"/>
              <a:buChar char="Ø"/>
              <a:tabLst>
                <a:tab pos="985838" algn="l"/>
              </a:tabLst>
            </a:pPr>
            <a:r>
              <a:rPr lang="en-GB" dirty="0"/>
              <a:t>Support available </a:t>
            </a:r>
          </a:p>
          <a:p>
            <a:pPr marL="985838" indent="-285750">
              <a:buFont typeface="Wingdings" panose="05000000000000000000" pitchFamily="2" charset="2"/>
              <a:buChar char="Ø"/>
              <a:tabLst>
                <a:tab pos="985838" algn="l"/>
              </a:tabLst>
            </a:pPr>
            <a:r>
              <a:rPr lang="en-GB" dirty="0"/>
              <a:t>Discussion / questions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4748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35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0759" y="514350"/>
            <a:ext cx="3544491"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
          <p:cNvSpPr/>
          <p:nvPr/>
        </p:nvSpPr>
        <p:spPr>
          <a:xfrm>
            <a:off x="4456509" y="2057400"/>
            <a:ext cx="1257300" cy="120015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Explosion 2 5"/>
          <p:cNvSpPr/>
          <p:nvPr/>
        </p:nvSpPr>
        <p:spPr>
          <a:xfrm>
            <a:off x="5199459" y="2457450"/>
            <a:ext cx="400050" cy="228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Curved Down Arrow 6"/>
          <p:cNvSpPr/>
          <p:nvPr/>
        </p:nvSpPr>
        <p:spPr>
          <a:xfrm rot="10387658">
            <a:off x="4570810" y="2745581"/>
            <a:ext cx="1003697" cy="400050"/>
          </a:xfrm>
          <a:prstGeom prst="curvedDownArrow">
            <a:avLst/>
          </a:prstGeom>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urved Down Arrow 12"/>
          <p:cNvSpPr/>
          <p:nvPr/>
        </p:nvSpPr>
        <p:spPr>
          <a:xfrm>
            <a:off x="5311379" y="1884761"/>
            <a:ext cx="1888331" cy="515540"/>
          </a:xfrm>
          <a:prstGeom prst="curved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6228159" y="2057400"/>
            <a:ext cx="1257300" cy="120015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3"/>
          <p:cNvSpPr txBox="1">
            <a:spLocks noChangeArrowheads="1"/>
          </p:cNvSpPr>
          <p:nvPr/>
        </p:nvSpPr>
        <p:spPr>
          <a:xfrm>
            <a:off x="1143001" y="1371600"/>
            <a:ext cx="3068053" cy="268605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85800" marR="0" lvl="1" indent="-342900" algn="l" defTabSz="685800" rtl="0" eaLnBrk="1" fontAlgn="auto" latinLnBrk="0" hangingPunct="1">
              <a:lnSpc>
                <a:spcPct val="100000"/>
              </a:lnSpc>
              <a:spcBef>
                <a:spcPct val="20000"/>
              </a:spcBef>
              <a:spcAft>
                <a:spcPts val="0"/>
              </a:spcAft>
              <a:buClrTx/>
              <a:buSzTx/>
              <a:buFont typeface="Arial"/>
              <a:buChar char="•"/>
              <a:tabLst/>
              <a:defRPr/>
            </a:pP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t>Originate within networks limited to one hemisphere</a:t>
            </a:r>
          </a:p>
          <a:p>
            <a:pPr marL="685800" marR="0" lvl="1" indent="-342900" algn="l" defTabSz="685800" rtl="0" eaLnBrk="1" fontAlgn="auto" latinLnBrk="0" hangingPunct="1">
              <a:lnSpc>
                <a:spcPct val="100000"/>
              </a:lnSpc>
              <a:spcBef>
                <a:spcPct val="20000"/>
              </a:spcBef>
              <a:spcAft>
                <a:spcPts val="0"/>
              </a:spcAft>
              <a:buClrTx/>
              <a:buSzTx/>
              <a:buFont typeface="Arial"/>
              <a:buChar char="•"/>
              <a:tabLst/>
              <a:defRPr/>
            </a:pP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t>May be discretely localized</a:t>
            </a:r>
            <a:b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b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t>or more widely distributed.…</a:t>
            </a: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255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255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endParaRPr>
          </a:p>
        </p:txBody>
      </p:sp>
      <p:sp>
        <p:nvSpPr>
          <p:cNvPr id="10" name="Rectangle 2"/>
          <p:cNvSpPr txBox="1">
            <a:spLocks noChangeArrowheads="1"/>
          </p:cNvSpPr>
          <p:nvPr/>
        </p:nvSpPr>
        <p:spPr>
          <a:xfrm>
            <a:off x="1485900" y="342901"/>
            <a:ext cx="3371850" cy="854869"/>
          </a:xfrm>
          <a:prstGeom prst="rect">
            <a:avLst/>
          </a:prstGeom>
        </p:spPr>
        <p:txBody>
          <a:bodyPr vert="horz" wrap="square" lIns="68580" tIns="34290" rIns="68580" bIns="3429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B050"/>
                </a:solidFill>
                <a:effectLst/>
                <a:uLnTx/>
                <a:uFillTx/>
                <a:latin typeface="Arial Black" panose="020B0A04020102020204" pitchFamily="34" charset="0"/>
                <a:ea typeface="ＭＳ Ｐゴシック" pitchFamily="-108" charset="-128"/>
                <a:cs typeface="ＭＳ Ｐゴシック" pitchFamily="-108" charset="-128"/>
              </a:rPr>
              <a:t>Focal seizures</a:t>
            </a:r>
          </a:p>
        </p:txBody>
      </p:sp>
      <p:sp>
        <p:nvSpPr>
          <p:cNvPr id="11" name="TextBox 10"/>
          <p:cNvSpPr txBox="1"/>
          <p:nvPr/>
        </p:nvSpPr>
        <p:spPr>
          <a:xfrm>
            <a:off x="-1841500" y="3746500"/>
            <a:ext cx="71680"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700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nodeType="afterGroup">
                            <p:stCondLst>
                              <p:cond delay="1000"/>
                            </p:stCondLst>
                            <p:childTnLst>
                              <p:par>
                                <p:cTn id="18" presetID="26" presetClass="emph" presetSubtype="0" repeatCount="indefinite" fill="hold"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nodeType="afterGroup">
                            <p:stCondLst>
                              <p:cond delay="1500"/>
                            </p:stCondLst>
                            <p:childTnLst>
                              <p:par>
                                <p:cTn id="22" presetID="3" presetClass="exit" presetSubtype="5" fill="hold" grpId="1" nodeType="afterEffect">
                                  <p:stCondLst>
                                    <p:cond delay="0"/>
                                  </p:stCondLst>
                                  <p:childTnLst>
                                    <p:animEffect transition="out" filter="blinds(vertical)">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000"/>
                            </p:stCondLst>
                            <p:childTnLst>
                              <p:par>
                                <p:cTn id="39" presetID="26" presetClass="emph" presetSubtype="0" repeatCount="indefinite" fill="hold" nodeType="after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BB26-B60A-D0AB-4CC0-363FB479D247}"/>
              </a:ext>
            </a:extLst>
          </p:cNvPr>
          <p:cNvSpPr>
            <a:spLocks noGrp="1"/>
          </p:cNvSpPr>
          <p:nvPr>
            <p:ph type="title"/>
          </p:nvPr>
        </p:nvSpPr>
        <p:spPr/>
        <p:txBody>
          <a:bodyPr/>
          <a:lstStyle/>
          <a:p>
            <a:r>
              <a:rPr lang="en-GB" dirty="0"/>
              <a:t>Focal to bilateral tonic </a:t>
            </a:r>
            <a:r>
              <a:rPr lang="en-GB" dirty="0" err="1"/>
              <a:t>clonic</a:t>
            </a:r>
            <a:r>
              <a:rPr lang="en-GB" dirty="0"/>
              <a:t> seizure</a:t>
            </a:r>
          </a:p>
        </p:txBody>
      </p:sp>
      <p:sp>
        <p:nvSpPr>
          <p:cNvPr id="3" name="Content Placeholder 2">
            <a:extLst>
              <a:ext uri="{FF2B5EF4-FFF2-40B4-BE49-F238E27FC236}">
                <a16:creationId xmlns:a16="http://schemas.microsoft.com/office/drawing/2014/main" id="{5D9F0AC7-179E-4851-B4CC-83F0A0593CD3}"/>
              </a:ext>
            </a:extLst>
          </p:cNvPr>
          <p:cNvSpPr>
            <a:spLocks noGrp="1"/>
          </p:cNvSpPr>
          <p:nvPr>
            <p:ph idx="1"/>
          </p:nvPr>
        </p:nvSpPr>
        <p:spPr/>
        <p:txBody>
          <a:bodyPr/>
          <a:lstStyle/>
          <a:p>
            <a:pPr marL="0" indent="0" algn="ctr">
              <a:buNone/>
            </a:pPr>
            <a:r>
              <a:rPr lang="en-GB" sz="2400" dirty="0">
                <a:latin typeface="Arial" panose="020B0604020202020204" pitchFamily="34" charset="0"/>
                <a:cs typeface="Arial" panose="020B0604020202020204" pitchFamily="34" charset="0"/>
              </a:rPr>
              <a:t>When a focal seizure spreads to involve wider brain networks, this is known as a ‘focal to bilateral tonic-</a:t>
            </a:r>
            <a:r>
              <a:rPr lang="en-GB" sz="2400" dirty="0" err="1">
                <a:latin typeface="Arial" panose="020B0604020202020204" pitchFamily="34" charset="0"/>
                <a:cs typeface="Arial" panose="020B0604020202020204" pitchFamily="34" charset="0"/>
              </a:rPr>
              <a:t>clonic</a:t>
            </a:r>
            <a:r>
              <a:rPr lang="en-GB" sz="2400" dirty="0">
                <a:latin typeface="Arial" panose="020B0604020202020204" pitchFamily="34" charset="0"/>
                <a:cs typeface="Arial" panose="020B0604020202020204" pitchFamily="34" charset="0"/>
              </a:rPr>
              <a:t> seizure’ and the resulting seizure will have tonic (stiff) and </a:t>
            </a:r>
            <a:r>
              <a:rPr lang="en-GB" sz="2400" dirty="0" err="1">
                <a:latin typeface="Arial" panose="020B0604020202020204" pitchFamily="34" charset="0"/>
                <a:cs typeface="Arial" panose="020B0604020202020204" pitchFamily="34" charset="0"/>
              </a:rPr>
              <a:t>clonic</a:t>
            </a:r>
            <a:r>
              <a:rPr lang="en-GB" sz="2400" dirty="0">
                <a:latin typeface="Arial" panose="020B0604020202020204" pitchFamily="34" charset="0"/>
                <a:cs typeface="Arial" panose="020B0604020202020204" pitchFamily="34" charset="0"/>
              </a:rPr>
              <a:t> (rhythmical jerking) features</a:t>
            </a:r>
          </a:p>
          <a:p>
            <a:endParaRPr lang="en-GB" dirty="0"/>
          </a:p>
        </p:txBody>
      </p:sp>
    </p:spTree>
    <p:extLst>
      <p:ext uri="{BB962C8B-B14F-4D97-AF65-F5344CB8AC3E}">
        <p14:creationId xmlns:p14="http://schemas.microsoft.com/office/powerpoint/2010/main" val="229600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845" y="571500"/>
            <a:ext cx="3193256" cy="382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5"/>
          <p:cNvGrpSpPr/>
          <p:nvPr/>
        </p:nvGrpSpPr>
        <p:grpSpPr>
          <a:xfrm>
            <a:off x="5200650" y="1143000"/>
            <a:ext cx="1771650" cy="2571750"/>
            <a:chOff x="3657600" y="1524000"/>
            <a:chExt cx="2362200" cy="3429000"/>
          </a:xfrm>
          <a:effectLst>
            <a:glow rad="228600">
              <a:srgbClr val="7AFF03">
                <a:alpha val="40000"/>
              </a:srgbClr>
            </a:glow>
          </a:effectLst>
        </p:grpSpPr>
        <p:sp>
          <p:nvSpPr>
            <p:cNvPr id="12" name="Arc 11"/>
            <p:cNvSpPr/>
            <p:nvPr/>
          </p:nvSpPr>
          <p:spPr>
            <a:xfrm flipH="1">
              <a:off x="3657600" y="1524000"/>
              <a:ext cx="2362200" cy="1752600"/>
            </a:xfrm>
            <a:prstGeom prst="arc">
              <a:avLst>
                <a:gd name="adj1" fmla="val 6597168"/>
                <a:gd name="adj2" fmla="val 414460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Arc 14"/>
            <p:cNvSpPr/>
            <p:nvPr/>
          </p:nvSpPr>
          <p:spPr>
            <a:xfrm flipH="1">
              <a:off x="3657600" y="3200400"/>
              <a:ext cx="2362200" cy="1752600"/>
            </a:xfrm>
            <a:prstGeom prst="arc">
              <a:avLst>
                <a:gd name="adj1" fmla="val 17319870"/>
                <a:gd name="adj2" fmla="val 1497076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Explosion 2 6"/>
          <p:cNvSpPr/>
          <p:nvPr/>
        </p:nvSpPr>
        <p:spPr>
          <a:xfrm>
            <a:off x="6515100" y="1028700"/>
            <a:ext cx="285750" cy="4572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Explosion 2 7"/>
          <p:cNvSpPr/>
          <p:nvPr/>
        </p:nvSpPr>
        <p:spPr>
          <a:xfrm>
            <a:off x="5257800" y="3257550"/>
            <a:ext cx="285750" cy="4572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1485900" y="205979"/>
            <a:ext cx="3600450" cy="857250"/>
          </a:xfrm>
          <a:prstGeom prst="rect">
            <a:avLst/>
          </a:prstGeom>
        </p:spPr>
        <p:txBody>
          <a:bodyPr vert="horz" lIns="68580" tIns="34290" rIns="68580" bIns="3429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Generalised</a:t>
            </a:r>
            <a:r>
              <a:rPr kumimoji="0" lang="en-US" sz="3000" b="0" i="0" u="none" strike="noStrike" kern="1200" cap="none" spc="0" normalizeH="0" baseline="0" noProof="0" dirty="0">
                <a:ln>
                  <a:noFill/>
                </a:ln>
                <a:solidFill>
                  <a:srgbClr val="FF40FF"/>
                </a:solidFill>
                <a:effectLst/>
                <a:uLnTx/>
                <a:uFillTx/>
                <a:latin typeface="Calibri"/>
                <a:ea typeface="+mj-ea"/>
                <a:cs typeface="+mj-cs"/>
              </a:rPr>
              <a:t> </a:t>
            </a:r>
            <a:r>
              <a:rPr kumimoji="0" lang="en-US" sz="3000" b="0" i="0"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seizures</a:t>
            </a:r>
            <a:r>
              <a:rPr kumimoji="0" lang="en-US" sz="3000" b="0" i="0" u="none" strike="noStrike" kern="1200" cap="none" spc="0" normalizeH="0" baseline="0" noProof="0" dirty="0">
                <a:ln>
                  <a:noFill/>
                </a:ln>
                <a:solidFill>
                  <a:srgbClr val="FF40FF"/>
                </a:solidFill>
                <a:effectLst/>
                <a:uLnTx/>
                <a:uFillTx/>
                <a:latin typeface="Calibri"/>
                <a:ea typeface="+mj-ea"/>
                <a:cs typeface="+mj-cs"/>
              </a:rPr>
              <a:t> </a:t>
            </a:r>
          </a:p>
        </p:txBody>
      </p:sp>
      <p:sp>
        <p:nvSpPr>
          <p:cNvPr id="10" name="Content Placeholder 2"/>
          <p:cNvSpPr txBox="1">
            <a:spLocks/>
          </p:cNvSpPr>
          <p:nvPr/>
        </p:nvSpPr>
        <p:spPr>
          <a:xfrm>
            <a:off x="1257300" y="1234679"/>
            <a:ext cx="3429000" cy="339447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ＭＳ Ｐゴシック" charset="0"/>
              </a:rPr>
              <a:t>O</a:t>
            </a: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t>riginate at some point within and rapidly engage bilaterally distributed networks</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t>Can include cortical and subcortical structures </a:t>
            </a:r>
            <a:b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br>
            <a:r>
              <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rPr>
              <a:t>but not necessarily the entire cortex  </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2250" b="0" i="0" u="none" strike="noStrike" kern="1200" cap="none" spc="0" normalizeH="0" baseline="0" noProof="0" dirty="0">
              <a:ln>
                <a:noFill/>
              </a:ln>
              <a:solidFill>
                <a:prstClr val="white"/>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657960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ntr" presetSubtype="0"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9ED4-8241-A250-6DD3-85C0E388E538}"/>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Seizure Triggers</a:t>
            </a:r>
            <a:endParaRPr lang="en-GB" dirty="0"/>
          </a:p>
        </p:txBody>
      </p:sp>
      <p:sp>
        <p:nvSpPr>
          <p:cNvPr id="3" name="Content Placeholder 2">
            <a:extLst>
              <a:ext uri="{FF2B5EF4-FFF2-40B4-BE49-F238E27FC236}">
                <a16:creationId xmlns:a16="http://schemas.microsoft.com/office/drawing/2014/main" id="{CBB5B70B-312B-915F-7E34-227D32A12D46}"/>
              </a:ext>
            </a:extLst>
          </p:cNvPr>
          <p:cNvSpPr>
            <a:spLocks noGrp="1"/>
          </p:cNvSpPr>
          <p:nvPr>
            <p:ph sz="half" idx="1"/>
          </p:nvPr>
        </p:nvSpPr>
        <p:spPr>
          <a:xfrm>
            <a:off x="477520" y="1196502"/>
            <a:ext cx="3943350" cy="3084207"/>
          </a:xfrm>
        </p:spPr>
        <p:txBody>
          <a:bodyPr>
            <a:noAutofit/>
          </a:bodyPr>
          <a:lstStyle/>
          <a:p>
            <a:r>
              <a:rPr lang="en-GB" sz="1600" dirty="0">
                <a:latin typeface="Arial" panose="020B0604020202020204" pitchFamily="34" charset="0"/>
                <a:cs typeface="Arial" panose="020B0604020202020204" pitchFamily="34" charset="0"/>
              </a:rPr>
              <a:t>Not taking antiseizure medication as prescribed </a:t>
            </a:r>
          </a:p>
          <a:p>
            <a:r>
              <a:rPr lang="en-GB" sz="1600" dirty="0">
                <a:latin typeface="Arial" panose="020B0604020202020204" pitchFamily="34" charset="0"/>
                <a:cs typeface="Arial" panose="020B0604020202020204" pitchFamily="34" charset="0"/>
              </a:rPr>
              <a:t>Change of ASM brand</a:t>
            </a:r>
          </a:p>
          <a:p>
            <a:r>
              <a:rPr lang="en-GB" sz="1600" dirty="0">
                <a:latin typeface="Arial" panose="020B0604020202020204" pitchFamily="34" charset="0"/>
                <a:cs typeface="Arial" panose="020B0604020202020204" pitchFamily="34" charset="0"/>
              </a:rPr>
              <a:t>Tiredness / Lethargy</a:t>
            </a:r>
          </a:p>
          <a:p>
            <a:r>
              <a:rPr lang="en-GB" sz="1600" dirty="0">
                <a:latin typeface="Arial" panose="020B0604020202020204" pitchFamily="34" charset="0"/>
                <a:cs typeface="Arial" panose="020B0604020202020204" pitchFamily="34" charset="0"/>
              </a:rPr>
              <a:t>Lack of sleep / disrupted sleep pattern</a:t>
            </a:r>
          </a:p>
          <a:p>
            <a:r>
              <a:rPr lang="en-GB" sz="1600" dirty="0">
                <a:latin typeface="Arial" panose="020B0604020202020204" pitchFamily="34" charset="0"/>
                <a:cs typeface="Arial" panose="020B0604020202020204" pitchFamily="34" charset="0"/>
              </a:rPr>
              <a:t>Illness</a:t>
            </a:r>
          </a:p>
          <a:p>
            <a:r>
              <a:rPr lang="en-GB" sz="1600" dirty="0">
                <a:latin typeface="Arial" panose="020B0604020202020204" pitchFamily="34" charset="0"/>
                <a:cs typeface="Arial" panose="020B0604020202020204" pitchFamily="34" charset="0"/>
              </a:rPr>
              <a:t>Anxiety</a:t>
            </a:r>
          </a:p>
          <a:p>
            <a:r>
              <a:rPr lang="en-GB" sz="1600" dirty="0">
                <a:latin typeface="Arial" panose="020B0604020202020204" pitchFamily="34" charset="0"/>
                <a:cs typeface="Arial" panose="020B0604020202020204" pitchFamily="34" charset="0"/>
              </a:rPr>
              <a:t>Stress</a:t>
            </a:r>
          </a:p>
          <a:p>
            <a:r>
              <a:rPr lang="en-GB" sz="1600" dirty="0">
                <a:latin typeface="Arial" panose="020B0604020202020204" pitchFamily="34" charset="0"/>
                <a:cs typeface="Arial" panose="020B0604020202020204" pitchFamily="34" charset="0"/>
              </a:rPr>
              <a:t>Constipation</a:t>
            </a:r>
          </a:p>
          <a:p>
            <a:r>
              <a:rPr lang="en-GB" sz="1600" dirty="0">
                <a:latin typeface="Arial" panose="020B0604020202020204" pitchFamily="34" charset="0"/>
                <a:cs typeface="Arial" panose="020B0604020202020204" pitchFamily="34" charset="0"/>
              </a:rPr>
              <a:t>Teething</a:t>
            </a:r>
          </a:p>
        </p:txBody>
      </p:sp>
      <p:sp>
        <p:nvSpPr>
          <p:cNvPr id="4" name="Content Placeholder 3">
            <a:extLst>
              <a:ext uri="{FF2B5EF4-FFF2-40B4-BE49-F238E27FC236}">
                <a16:creationId xmlns:a16="http://schemas.microsoft.com/office/drawing/2014/main" id="{F0103E92-D665-8BC6-5058-C0BA7EC730B0}"/>
              </a:ext>
            </a:extLst>
          </p:cNvPr>
          <p:cNvSpPr>
            <a:spLocks noGrp="1"/>
          </p:cNvSpPr>
          <p:nvPr>
            <p:ph sz="half" idx="2"/>
          </p:nvPr>
        </p:nvSpPr>
        <p:spPr/>
        <p:txBody>
          <a:bodyPr>
            <a:normAutofit fontScale="70000" lnSpcReduction="20000"/>
          </a:bodyPr>
          <a:lstStyle/>
          <a:p>
            <a:r>
              <a:rPr lang="en-GB" sz="2300" dirty="0">
                <a:latin typeface="Arial" panose="020B0604020202020204" pitchFamily="34" charset="0"/>
                <a:cs typeface="Arial" panose="020B0604020202020204" pitchFamily="34" charset="0"/>
              </a:rPr>
              <a:t>Menstruation</a:t>
            </a:r>
          </a:p>
          <a:p>
            <a:r>
              <a:rPr lang="en-GB" sz="2300" dirty="0">
                <a:latin typeface="Arial" panose="020B0604020202020204" pitchFamily="34" charset="0"/>
                <a:cs typeface="Arial" panose="020B0604020202020204" pitchFamily="34" charset="0"/>
              </a:rPr>
              <a:t>Hormonal Changes</a:t>
            </a:r>
          </a:p>
          <a:p>
            <a:r>
              <a:rPr lang="en-GB" sz="2300" dirty="0">
                <a:latin typeface="Arial" panose="020B0604020202020204" pitchFamily="34" charset="0"/>
                <a:cs typeface="Arial" panose="020B0604020202020204" pitchFamily="34" charset="0"/>
              </a:rPr>
              <a:t>Excess Alcohol</a:t>
            </a:r>
          </a:p>
          <a:p>
            <a:r>
              <a:rPr lang="en-GB" sz="2300" dirty="0">
                <a:latin typeface="Arial" panose="020B0604020202020204" pitchFamily="34" charset="0"/>
                <a:cs typeface="Arial" panose="020B0604020202020204" pitchFamily="34" charset="0"/>
              </a:rPr>
              <a:t>Drug / Substance misuse</a:t>
            </a:r>
          </a:p>
          <a:p>
            <a:r>
              <a:rPr lang="en-GB" sz="2300" dirty="0">
                <a:latin typeface="Arial" panose="020B0604020202020204" pitchFamily="34" charset="0"/>
                <a:cs typeface="Arial" panose="020B0604020202020204" pitchFamily="34" charset="0"/>
              </a:rPr>
              <a:t>Going for long periods without eating</a:t>
            </a:r>
          </a:p>
          <a:p>
            <a:r>
              <a:rPr lang="en-GB" sz="2300" dirty="0">
                <a:latin typeface="Arial" panose="020B0604020202020204" pitchFamily="34" charset="0"/>
                <a:cs typeface="Arial" panose="020B0604020202020204" pitchFamily="34" charset="0"/>
              </a:rPr>
              <a:t>Flashing Lights / photosensitivity (3% of people with epilepsy affected)</a:t>
            </a:r>
          </a:p>
          <a:p>
            <a:endParaRPr lang="en-GB" dirty="0">
              <a:latin typeface="Arial" panose="020B0604020202020204" pitchFamily="34" charset="0"/>
              <a:cs typeface="Arial" panose="020B0604020202020204" pitchFamily="34" charset="0"/>
            </a:endParaRPr>
          </a:p>
          <a:p>
            <a:endParaRPr lang="en-GB" dirty="0"/>
          </a:p>
          <a:p>
            <a:endParaRPr lang="en-GB"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References: Epilepsy Action 2022 and ILAE 2022</a:t>
            </a:r>
          </a:p>
        </p:txBody>
      </p:sp>
    </p:spTree>
    <p:extLst>
      <p:ext uri="{BB962C8B-B14F-4D97-AF65-F5344CB8AC3E}">
        <p14:creationId xmlns:p14="http://schemas.microsoft.com/office/powerpoint/2010/main" val="145598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1F33-839A-49F0-3E3C-C7A61B728A5B}"/>
              </a:ext>
            </a:extLst>
          </p:cNvPr>
          <p:cNvSpPr>
            <a:spLocks noGrp="1"/>
          </p:cNvSpPr>
          <p:nvPr>
            <p:ph type="title"/>
          </p:nvPr>
        </p:nvSpPr>
        <p:spPr/>
        <p:txBody>
          <a:bodyPr/>
          <a:lstStyle/>
          <a:p>
            <a:r>
              <a:rPr lang="en-GB" dirty="0">
                <a:latin typeface="Arial Black" panose="020B0A04020102020204" pitchFamily="34" charset="0"/>
                <a:cs typeface="Arial" panose="020B0604020202020204" pitchFamily="34" charset="0"/>
              </a:rPr>
              <a:t>Antiseizure Medications?</a:t>
            </a:r>
            <a:endParaRPr lang="en-GB"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DA21661-21F5-3228-0FCA-ACBB0FC903B7}"/>
              </a:ext>
            </a:extLst>
          </p:cNvPr>
          <p:cNvSpPr>
            <a:spLocks noGrp="1"/>
          </p:cNvSpPr>
          <p:nvPr>
            <p:ph idx="1"/>
          </p:nvPr>
        </p:nvSpPr>
        <p:spPr/>
        <p:txBody>
          <a:bodyPr>
            <a:normAutofit fontScale="92500" lnSpcReduction="20000"/>
          </a:bodyPr>
          <a:lstStyle/>
          <a:p>
            <a:r>
              <a:rPr lang="en-GB" dirty="0">
                <a:latin typeface="Arial" panose="020B0604020202020204" pitchFamily="34" charset="0"/>
                <a:cs typeface="Arial" panose="020B0604020202020204" pitchFamily="34" charset="0"/>
              </a:rPr>
              <a:t>Most ASMs are prescribed as mg/kg/day in children.</a:t>
            </a:r>
          </a:p>
          <a:p>
            <a:r>
              <a:rPr lang="en-GB" dirty="0">
                <a:latin typeface="Arial" panose="020B0604020202020204" pitchFamily="34" charset="0"/>
                <a:cs typeface="Arial" panose="020B0604020202020204" pitchFamily="34" charset="0"/>
              </a:rPr>
              <a:t>Titration: start low and go slow, to minimise side effects.</a:t>
            </a:r>
          </a:p>
          <a:p>
            <a:r>
              <a:rPr lang="en-GB" dirty="0">
                <a:latin typeface="Arial" panose="020B0604020202020204" pitchFamily="34" charset="0"/>
                <a:cs typeface="Arial" panose="020B0604020202020204" pitchFamily="34" charset="0"/>
              </a:rPr>
              <a:t>Side effects: usually settle within 14 days.</a:t>
            </a:r>
          </a:p>
          <a:p>
            <a:r>
              <a:rPr lang="en-GB" dirty="0">
                <a:latin typeface="Arial" panose="020B0604020202020204" pitchFamily="34" charset="0"/>
                <a:cs typeface="Arial" panose="020B0604020202020204" pitchFamily="34" charset="0"/>
              </a:rPr>
              <a:t>Medicinal forms: 	</a:t>
            </a:r>
          </a:p>
          <a:p>
            <a:pPr marL="0" indent="0">
              <a:buNone/>
            </a:pPr>
            <a:r>
              <a:rPr lang="en-GB" dirty="0">
                <a:latin typeface="Arial" panose="020B0604020202020204" pitchFamily="34" charset="0"/>
                <a:cs typeface="Arial" panose="020B0604020202020204" pitchFamily="34" charset="0"/>
              </a:rPr>
              <a:t>	‘sprinkles’ can be useful in CYP who refuse </a:t>
            </a:r>
            <a:r>
              <a:rPr lang="en-GB" sz="2400" dirty="0">
                <a:latin typeface="Arial" panose="020B0604020202020204" pitchFamily="34" charset="0"/>
                <a:cs typeface="Arial" panose="020B0604020202020204" pitchFamily="34" charset="0"/>
              </a:rPr>
              <a:t>liquid.</a:t>
            </a:r>
            <a:r>
              <a:rPr lang="en-GB"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Neurodivergent CYP often hate the texture of ‘sprinkles’.</a:t>
            </a:r>
          </a:p>
          <a:p>
            <a:r>
              <a:rPr lang="en-GB" dirty="0">
                <a:latin typeface="Arial" panose="020B0604020202020204" pitchFamily="34" charset="0"/>
                <a:cs typeface="Arial" panose="020B0604020202020204" pitchFamily="34" charset="0"/>
              </a:rPr>
              <a:t>Be careful when prescribing Lamotrigine – doses vary according to concomitant ASMs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Sodium valproate / Topiramate: MHRA guidance / ARAFs</a:t>
            </a:r>
          </a:p>
        </p:txBody>
      </p:sp>
    </p:spTree>
    <p:extLst>
      <p:ext uri="{BB962C8B-B14F-4D97-AF65-F5344CB8AC3E}">
        <p14:creationId xmlns:p14="http://schemas.microsoft.com/office/powerpoint/2010/main" val="3883069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3C8D-7D99-9EDC-C719-51685DE859A5}"/>
              </a:ext>
            </a:extLst>
          </p:cNvPr>
          <p:cNvSpPr>
            <a:spLocks noGrp="1"/>
          </p:cNvSpPr>
          <p:nvPr>
            <p:ph type="title"/>
          </p:nvPr>
        </p:nvSpPr>
        <p:spPr/>
        <p:txBody>
          <a:bodyPr/>
          <a:lstStyle/>
          <a:p>
            <a:r>
              <a:rPr lang="en-GB" dirty="0"/>
              <a:t>Antiseizure Medication</a:t>
            </a:r>
          </a:p>
        </p:txBody>
      </p:sp>
      <p:sp>
        <p:nvSpPr>
          <p:cNvPr id="3" name="Content Placeholder 2">
            <a:extLst>
              <a:ext uri="{FF2B5EF4-FFF2-40B4-BE49-F238E27FC236}">
                <a16:creationId xmlns:a16="http://schemas.microsoft.com/office/drawing/2014/main" id="{5F4340E8-370E-DF6C-5B7E-F9A057EA8628}"/>
              </a:ext>
            </a:extLst>
          </p:cNvPr>
          <p:cNvSpPr>
            <a:spLocks noGrp="1"/>
          </p:cNvSpPr>
          <p:nvPr>
            <p:ph idx="1"/>
          </p:nvPr>
        </p:nvSpPr>
        <p:spPr/>
        <p:txBody>
          <a:bodyPr>
            <a:normAutofit fontScale="85000" lnSpcReduction="20000"/>
          </a:bodyPr>
          <a:lstStyle/>
          <a:p>
            <a:r>
              <a:rPr lang="en-GB" sz="2000" dirty="0">
                <a:latin typeface="Arial" panose="020B0604020202020204" pitchFamily="34" charset="0"/>
                <a:cs typeface="Arial" panose="020B0604020202020204" pitchFamily="34" charset="0"/>
              </a:rPr>
              <a:t>Lamotrigine and Phenytoin plasma concentration can fall during pregnancy and worsen seizure control</a:t>
            </a:r>
          </a:p>
          <a:p>
            <a:pPr marL="0" indent="0">
              <a:buNone/>
            </a:pPr>
            <a:endParaRPr lang="en-GB" sz="2000" dirty="0">
              <a:latin typeface="Arial" panose="020B0604020202020204" pitchFamily="34" charset="0"/>
              <a:cs typeface="Arial" panose="020B0604020202020204" pitchFamily="34" charset="0"/>
            </a:endParaRPr>
          </a:p>
          <a:p>
            <a:r>
              <a:rPr lang="en-GB" sz="2000" dirty="0" err="1">
                <a:latin typeface="Arial" panose="020B0604020202020204" pitchFamily="34" charset="0"/>
                <a:cs typeface="Arial" panose="020B0604020202020204" pitchFamily="34" charset="0"/>
              </a:rPr>
              <a:t>Erthyromycin</a:t>
            </a:r>
            <a:r>
              <a:rPr lang="en-GB" sz="2000" dirty="0">
                <a:latin typeface="Arial" panose="020B0604020202020204" pitchFamily="34" charset="0"/>
                <a:cs typeface="Arial" panose="020B0604020202020204" pitchFamily="34" charset="0"/>
              </a:rPr>
              <a:t> / Grapefruit / Grapefruit juice ↑ concentration of Carbamazepine</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Antihistamines: use </a:t>
            </a:r>
            <a:r>
              <a:rPr lang="en-GB" sz="2000" dirty="0" err="1">
                <a:latin typeface="Arial" panose="020B0604020202020204" pitchFamily="34" charset="0"/>
                <a:cs typeface="Arial" panose="020B0604020202020204" pitchFamily="34" charset="0"/>
              </a:rPr>
              <a:t>Loratidine</a:t>
            </a:r>
            <a:r>
              <a:rPr lang="en-GB" sz="2000" dirty="0">
                <a:latin typeface="Arial" panose="020B0604020202020204" pitchFamily="34" charset="0"/>
                <a:cs typeface="Arial" panose="020B0604020202020204" pitchFamily="34" charset="0"/>
              </a:rPr>
              <a:t> / </a:t>
            </a:r>
            <a:r>
              <a:rPr lang="en-GB" sz="2000" dirty="0" err="1">
                <a:latin typeface="Arial" panose="020B0604020202020204" pitchFamily="34" charset="0"/>
                <a:cs typeface="Arial" panose="020B0604020202020204" pitchFamily="34" charset="0"/>
              </a:rPr>
              <a:t>Desloratidine</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Osteoporosis: 	Carbamazepine, Phenobarbital, Phenytoin, Primidone, 				Sodium valproate </a:t>
            </a: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  		 	Consider prescribing calcium / vitamin supplement      </a:t>
            </a:r>
          </a:p>
        </p:txBody>
      </p:sp>
    </p:spTree>
    <p:extLst>
      <p:ext uri="{BB962C8B-B14F-4D97-AF65-F5344CB8AC3E}">
        <p14:creationId xmlns:p14="http://schemas.microsoft.com/office/powerpoint/2010/main" val="427060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19C6-AF98-5E87-C046-CEFEB78AAA65}"/>
              </a:ext>
            </a:extLst>
          </p:cNvPr>
          <p:cNvSpPr>
            <a:spLocks noGrp="1"/>
          </p:cNvSpPr>
          <p:nvPr>
            <p:ph type="title"/>
          </p:nvPr>
        </p:nvSpPr>
        <p:spPr/>
        <p:txBody>
          <a:bodyPr/>
          <a:lstStyle/>
          <a:p>
            <a:r>
              <a:rPr lang="en-GB" dirty="0"/>
              <a:t>Contraception</a:t>
            </a:r>
          </a:p>
        </p:txBody>
      </p:sp>
      <p:sp>
        <p:nvSpPr>
          <p:cNvPr id="3" name="Content Placeholder 2">
            <a:extLst>
              <a:ext uri="{FF2B5EF4-FFF2-40B4-BE49-F238E27FC236}">
                <a16:creationId xmlns:a16="http://schemas.microsoft.com/office/drawing/2014/main" id="{F077BD45-4470-EC6A-B3E1-C4A3901848DB}"/>
              </a:ext>
            </a:extLst>
          </p:cNvPr>
          <p:cNvSpPr>
            <a:spLocks noGrp="1"/>
          </p:cNvSpPr>
          <p:nvPr>
            <p:ph idx="1"/>
          </p:nvPr>
        </p:nvSpPr>
        <p:spPr>
          <a:xfrm>
            <a:off x="477520" y="904875"/>
            <a:ext cx="8152130" cy="3781425"/>
          </a:xfrm>
        </p:spPr>
        <p:txBody>
          <a:bodyPr>
            <a:normAutofit fontScale="92500" lnSpcReduction="10000"/>
          </a:bodyPr>
          <a:lstStyle/>
          <a:p>
            <a:pPr marL="0" indent="0" algn="l">
              <a:buNone/>
            </a:pPr>
            <a:r>
              <a:rPr lang="en-GB" sz="2000" b="0" i="0" dirty="0">
                <a:solidFill>
                  <a:srgbClr val="313131"/>
                </a:solidFill>
                <a:effectLst/>
                <a:highlight>
                  <a:srgbClr val="FFFFFF"/>
                </a:highlight>
                <a:latin typeface="Arial" panose="020B0604020202020204" pitchFamily="34" charset="0"/>
                <a:cs typeface="Arial" panose="020B0604020202020204" pitchFamily="34" charset="0"/>
              </a:rPr>
              <a:t>The efficacy of the combined oral contraceptive pill, progestogen-only pill, contraceptive implant, contraceptive patch, vaginal ring and emergency contraceptive pill are all affected by:</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Carbamazepine		</a:t>
            </a:r>
            <a:r>
              <a:rPr lang="en-GB" sz="2000" dirty="0" err="1">
                <a:latin typeface="Arial" panose="020B0604020202020204" pitchFamily="34" charset="0"/>
                <a:cs typeface="Arial" panose="020B0604020202020204" pitchFamily="34" charset="0"/>
              </a:rPr>
              <a:t>Cenobamate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Eslicarbazepine</a:t>
            </a:r>
            <a:r>
              <a:rPr lang="en-GB" sz="2000" dirty="0">
                <a:latin typeface="Arial" panose="020B0604020202020204" pitchFamily="34" charset="0"/>
                <a:cs typeface="Arial" panose="020B0604020202020204" pitchFamily="34" charset="0"/>
              </a:rPr>
              <a:t>                  Oxcarbazepine		</a:t>
            </a:r>
            <a:r>
              <a:rPr lang="en-GB" sz="2000" dirty="0" err="1">
                <a:latin typeface="Arial" panose="020B0604020202020204" pitchFamily="34" charset="0"/>
                <a:cs typeface="Arial" panose="020B0604020202020204" pitchFamily="34" charset="0"/>
              </a:rPr>
              <a:t>Perampanel</a:t>
            </a:r>
            <a:r>
              <a:rPr lang="en-GB" sz="2000" dirty="0">
                <a:latin typeface="Arial" panose="020B0604020202020204" pitchFamily="34" charset="0"/>
                <a:cs typeface="Arial" panose="020B0604020202020204" pitchFamily="34" charset="0"/>
              </a:rPr>
              <a:t>		Phenobarbital                     Lamotrigine			Phenytoin		Primidone                           Rufinamide 			Topiramate</a:t>
            </a:r>
          </a:p>
          <a:p>
            <a:pPr marL="0" indent="0">
              <a:buNone/>
            </a:pPr>
            <a:r>
              <a:rPr lang="en-GB" sz="2000" dirty="0">
                <a:latin typeface="Arial" panose="020B0604020202020204" pitchFamily="34" charset="0"/>
                <a:cs typeface="Arial" panose="020B0604020202020204" pitchFamily="34" charset="0"/>
              </a:rPr>
              <a:t>The copper IUD, Levonorgestrel IUD and contraceptive injection are NOT affected by these medications. </a:t>
            </a:r>
          </a:p>
          <a:p>
            <a:pPr marL="0" indent="0">
              <a:buNone/>
            </a:pPr>
            <a:endParaRPr lang="en-GB" sz="5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combined contraceptive pill, contraceptive patch and vaginal ring ↓ blood level of Lamotrigine</a:t>
            </a:r>
          </a:p>
          <a:p>
            <a:pPr marL="0" indent="0">
              <a:buNone/>
            </a:pPr>
            <a:r>
              <a:rPr lang="en-GB" sz="2000" dirty="0">
                <a:latin typeface="Arial" panose="020B0604020202020204" pitchFamily="34" charset="0"/>
                <a:cs typeface="Arial" panose="020B0604020202020204" pitchFamily="34" charset="0"/>
              </a:rPr>
              <a:t>The Progesterone-only pill ↑ blood level of Lamotrigine – possible toxicity</a:t>
            </a:r>
          </a:p>
        </p:txBody>
      </p:sp>
    </p:spTree>
    <p:extLst>
      <p:ext uri="{BB962C8B-B14F-4D97-AF65-F5344CB8AC3E}">
        <p14:creationId xmlns:p14="http://schemas.microsoft.com/office/powerpoint/2010/main" val="1805441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6303-659E-A6F3-2683-9068829DC266}"/>
              </a:ext>
            </a:extLst>
          </p:cNvPr>
          <p:cNvSpPr>
            <a:spLocks noGrp="1"/>
          </p:cNvSpPr>
          <p:nvPr>
            <p:ph type="title"/>
          </p:nvPr>
        </p:nvSpPr>
        <p:spPr/>
        <p:txBody>
          <a:bodyPr/>
          <a:lstStyle/>
          <a:p>
            <a:r>
              <a:rPr lang="en-GB" dirty="0"/>
              <a:t>Other treatments for Epilepsy</a:t>
            </a:r>
          </a:p>
        </p:txBody>
      </p:sp>
      <p:sp>
        <p:nvSpPr>
          <p:cNvPr id="3" name="Content Placeholder 2">
            <a:extLst>
              <a:ext uri="{FF2B5EF4-FFF2-40B4-BE49-F238E27FC236}">
                <a16:creationId xmlns:a16="http://schemas.microsoft.com/office/drawing/2014/main" id="{5253187C-FBDB-B319-654D-3337354FF2C4}"/>
              </a:ext>
            </a:extLst>
          </p:cNvPr>
          <p:cNvSpPr>
            <a:spLocks noGrp="1"/>
          </p:cNvSpPr>
          <p:nvPr>
            <p:ph idx="1"/>
          </p:nvPr>
        </p:nvSpPr>
        <p:spPr>
          <a:xfrm>
            <a:off x="477520" y="857250"/>
            <a:ext cx="8380730" cy="3966210"/>
          </a:xfrm>
        </p:spPr>
        <p:txBody>
          <a:bodyPr>
            <a:normAutofit fontScale="92500" lnSpcReduction="10000"/>
          </a:bodyPr>
          <a:lstStyle/>
          <a:p>
            <a:r>
              <a:rPr lang="en-GB" sz="3200" dirty="0">
                <a:latin typeface="Arial" panose="020B0604020202020204" pitchFamily="34" charset="0"/>
                <a:cs typeface="Arial" panose="020B0604020202020204" pitchFamily="34" charset="0"/>
              </a:rPr>
              <a:t>Ketogenic diet</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A high fat, adequate protein, low carbohydrate diet </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First described in the medical literature in 1921 as a treatment for epilepsy in children, following reports of the beneficial effects of fasting on seizure control</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Designed to mimic the metabolic changes that occur in the body during starvation, i.e. adaption to spare muscle protein breakdown and draw on energy reserves of body fat.</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Charities: The Daisy Garland / Matthew’s Friends</a:t>
            </a:r>
          </a:p>
        </p:txBody>
      </p:sp>
    </p:spTree>
    <p:extLst>
      <p:ext uri="{BB962C8B-B14F-4D97-AF65-F5344CB8AC3E}">
        <p14:creationId xmlns:p14="http://schemas.microsoft.com/office/powerpoint/2010/main" val="247787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80E7-918E-045D-CC84-DB9C7411E9EF}"/>
              </a:ext>
            </a:extLst>
          </p:cNvPr>
          <p:cNvSpPr>
            <a:spLocks noGrp="1"/>
          </p:cNvSpPr>
          <p:nvPr>
            <p:ph type="title"/>
          </p:nvPr>
        </p:nvSpPr>
        <p:spPr/>
        <p:txBody>
          <a:bodyPr/>
          <a:lstStyle/>
          <a:p>
            <a:r>
              <a:rPr lang="en-GB" dirty="0"/>
              <a:t>Other treatments </a:t>
            </a:r>
            <a:br>
              <a:rPr lang="en-GB" dirty="0"/>
            </a:br>
            <a:r>
              <a:rPr lang="en-GB" dirty="0"/>
              <a:t>for Epilepsy</a:t>
            </a:r>
          </a:p>
        </p:txBody>
      </p:sp>
      <p:sp>
        <p:nvSpPr>
          <p:cNvPr id="3" name="Content Placeholder 2">
            <a:extLst>
              <a:ext uri="{FF2B5EF4-FFF2-40B4-BE49-F238E27FC236}">
                <a16:creationId xmlns:a16="http://schemas.microsoft.com/office/drawing/2014/main" id="{B33B1404-E911-B99A-6F70-10B3BDC14CA1}"/>
              </a:ext>
            </a:extLst>
          </p:cNvPr>
          <p:cNvSpPr>
            <a:spLocks noGrp="1"/>
          </p:cNvSpPr>
          <p:nvPr>
            <p:ph sz="half" idx="1"/>
          </p:nvPr>
        </p:nvSpPr>
        <p:spPr/>
        <p:txBody>
          <a:bodyPr>
            <a:normAutofit/>
          </a:bodyPr>
          <a:lstStyle/>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Vagus</a:t>
            </a:r>
            <a:r>
              <a:rPr lang="en-GB" dirty="0">
                <a:latin typeface="Arial" panose="020B0604020202020204" pitchFamily="34" charset="0"/>
                <a:cs typeface="Arial" panose="020B0604020202020204" pitchFamily="34" charset="0"/>
              </a:rPr>
              <a:t> nerve stimulation (VNS</a:t>
            </a:r>
            <a:r>
              <a:rPr lang="en-GB" dirty="0"/>
              <a:t>)  </a:t>
            </a:r>
          </a:p>
          <a:p>
            <a:pPr marL="0" indent="0">
              <a:buNone/>
            </a:pPr>
            <a:endParaRPr lang="en-GB" sz="2000" dirty="0"/>
          </a:p>
          <a:p>
            <a:r>
              <a:rPr lang="fr-FR" dirty="0">
                <a:latin typeface="Arial" panose="020B0604020202020204" pitchFamily="34" charset="0"/>
                <a:cs typeface="Arial" panose="020B0604020202020204" pitchFamily="34" charset="0"/>
              </a:rPr>
              <a:t>3 modes: normal mode, magnet mode and autostimulation mode</a:t>
            </a:r>
          </a:p>
        </p:txBody>
      </p:sp>
      <p:pic>
        <p:nvPicPr>
          <p:cNvPr id="5" name="Content Placeholder 4">
            <a:extLst>
              <a:ext uri="{FF2B5EF4-FFF2-40B4-BE49-F238E27FC236}">
                <a16:creationId xmlns:a16="http://schemas.microsoft.com/office/drawing/2014/main" id="{8962BAE5-5527-1A3D-5129-897055B77423}"/>
              </a:ext>
            </a:extLst>
          </p:cNvPr>
          <p:cNvPicPr>
            <a:picLocks noGrp="1" noChangeAspect="1"/>
          </p:cNvPicPr>
          <p:nvPr>
            <p:ph sz="half" idx="2"/>
          </p:nvPr>
        </p:nvPicPr>
        <p:blipFill>
          <a:blip r:embed="rId3"/>
          <a:stretch>
            <a:fillRect/>
          </a:stretch>
        </p:blipFill>
        <p:spPr>
          <a:xfrm>
            <a:off x="4572000" y="-30681"/>
            <a:ext cx="4572000" cy="4888037"/>
          </a:xfrm>
          <a:prstGeom prst="rect">
            <a:avLst/>
          </a:prstGeom>
        </p:spPr>
      </p:pic>
    </p:spTree>
    <p:extLst>
      <p:ext uri="{BB962C8B-B14F-4D97-AF65-F5344CB8AC3E}">
        <p14:creationId xmlns:p14="http://schemas.microsoft.com/office/powerpoint/2010/main" val="104825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BB26-B60A-D0AB-4CC0-363FB479D247}"/>
              </a:ext>
            </a:extLst>
          </p:cNvPr>
          <p:cNvSpPr>
            <a:spLocks noGrp="1"/>
          </p:cNvSpPr>
          <p:nvPr>
            <p:ph type="title"/>
          </p:nvPr>
        </p:nvSpPr>
        <p:spPr/>
        <p:txBody>
          <a:bodyPr/>
          <a:lstStyle/>
          <a:p>
            <a:r>
              <a:rPr lang="en-GB" dirty="0"/>
              <a:t>Safety advice for CYP with epilepsy</a:t>
            </a:r>
          </a:p>
        </p:txBody>
      </p:sp>
      <p:sp>
        <p:nvSpPr>
          <p:cNvPr id="3" name="Content Placeholder 2">
            <a:extLst>
              <a:ext uri="{FF2B5EF4-FFF2-40B4-BE49-F238E27FC236}">
                <a16:creationId xmlns:a16="http://schemas.microsoft.com/office/drawing/2014/main" id="{5D9F0AC7-179E-4851-B4CC-83F0A0593CD3}"/>
              </a:ext>
            </a:extLst>
          </p:cNvPr>
          <p:cNvSpPr>
            <a:spLocks noGrp="1"/>
          </p:cNvSpPr>
          <p:nvPr>
            <p:ph idx="1"/>
          </p:nvPr>
        </p:nvSpPr>
        <p:spPr/>
        <p:txBody>
          <a:bodyPr>
            <a:normAutofit fontScale="70000" lnSpcReduction="20000"/>
          </a:bodyPr>
          <a:lstStyle/>
          <a:p>
            <a:r>
              <a:rPr lang="en-GB" sz="2700" dirty="0">
                <a:latin typeface="Arial" panose="020B0604020202020204" pitchFamily="34" charset="0"/>
                <a:cs typeface="Arial" panose="020B0604020202020204" pitchFamily="34" charset="0"/>
              </a:rPr>
              <a:t>Heat: 	Hot radiators, fires, kettles, ovens, hobs, hair straighteners</a:t>
            </a:r>
          </a:p>
          <a:p>
            <a:endParaRPr lang="en-GB" sz="10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Height: 	No heights unharnessed</a:t>
            </a:r>
          </a:p>
          <a:p>
            <a:endParaRPr lang="en-GB" sz="9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Traffic: 	No cycling on roads / go-karting / quad-biking / driving 			until seizure-free for 1 year</a:t>
            </a:r>
          </a:p>
          <a:p>
            <a:pPr marL="342900" indent="-342900">
              <a:buFontTx/>
              <a:buChar char="-"/>
            </a:pPr>
            <a:endParaRPr lang="en-GB" sz="900" dirty="0">
              <a:latin typeface="Arial" panose="020B0604020202020204" pitchFamily="34" charset="0"/>
              <a:cs typeface="Arial" panose="020B0604020202020204" pitchFamily="34" charset="0"/>
            </a:endParaRPr>
          </a:p>
          <a:p>
            <a:r>
              <a:rPr lang="en-GB" sz="2700" dirty="0">
                <a:latin typeface="Arial" panose="020B0604020202020204" pitchFamily="34" charset="0"/>
                <a:cs typeface="Arial" panose="020B0604020202020204" pitchFamily="34" charset="0"/>
              </a:rPr>
              <a:t>Water: 	Shower in preference to bath</a:t>
            </a:r>
          </a:p>
          <a:p>
            <a:pPr marL="0" indent="0">
              <a:buNone/>
            </a:pPr>
            <a:r>
              <a:rPr lang="en-GB" sz="2700" dirty="0">
                <a:latin typeface="Arial" panose="020B0604020202020204" pitchFamily="34" charset="0"/>
                <a:cs typeface="Arial" panose="020B0604020202020204" pitchFamily="34" charset="0"/>
              </a:rPr>
              <a:t>		No swimming / water sports in open water until seizure-                	     	free for 1 year</a:t>
            </a:r>
          </a:p>
          <a:p>
            <a:pPr marL="0" indent="0">
              <a:buNone/>
            </a:pPr>
            <a:r>
              <a:rPr lang="en-GB" sz="2700" dirty="0">
                <a:latin typeface="Arial" panose="020B0604020202020204" pitchFamily="34" charset="0"/>
                <a:cs typeface="Arial" panose="020B0604020202020204" pitchFamily="34" charset="0"/>
              </a:rPr>
              <a:t>              	Pool swimming with appropriate supervision</a:t>
            </a:r>
          </a:p>
          <a:p>
            <a:endParaRPr lang="en-GB" dirty="0"/>
          </a:p>
        </p:txBody>
      </p:sp>
    </p:spTree>
    <p:extLst>
      <p:ext uri="{BB962C8B-B14F-4D97-AF65-F5344CB8AC3E}">
        <p14:creationId xmlns:p14="http://schemas.microsoft.com/office/powerpoint/2010/main" val="111112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0F22-065E-D2E2-3EC0-0EEDAF3EA19C}"/>
              </a:ext>
            </a:extLst>
          </p:cNvPr>
          <p:cNvSpPr>
            <a:spLocks noGrp="1"/>
          </p:cNvSpPr>
          <p:nvPr>
            <p:ph type="title"/>
          </p:nvPr>
        </p:nvSpPr>
        <p:spPr/>
        <p:txBody>
          <a:bodyPr/>
          <a:lstStyle/>
          <a:p>
            <a:r>
              <a:rPr lang="en-GB" dirty="0"/>
              <a:t>NENC ICS Footprint</a:t>
            </a:r>
          </a:p>
        </p:txBody>
      </p:sp>
      <p:pic>
        <p:nvPicPr>
          <p:cNvPr id="10" name="Picture 5">
            <a:extLst>
              <a:ext uri="{FF2B5EF4-FFF2-40B4-BE49-F238E27FC236}">
                <a16:creationId xmlns:a16="http://schemas.microsoft.com/office/drawing/2014/main" id="{55D0A64C-1FE0-75E3-AB86-1D9B2DD5C887}"/>
              </a:ext>
            </a:extLst>
          </p:cNvPr>
          <p:cNvPicPr>
            <a:picLocks noGrp="1" noChangeAspect="1" noChangeArrowheads="1"/>
          </p:cNvPicPr>
          <p:nvPr>
            <p:ph sz="half" idx="2"/>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866"/>
          <a:stretch/>
        </p:blipFill>
        <p:spPr bwMode="auto">
          <a:xfrm>
            <a:off x="4377448" y="998144"/>
            <a:ext cx="4140446" cy="328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93C80D79-7D77-D03C-C6AD-CBAEE6380ECC}"/>
              </a:ext>
            </a:extLst>
          </p:cNvPr>
          <p:cNvSpPr txBox="1"/>
          <p:nvPr/>
        </p:nvSpPr>
        <p:spPr>
          <a:xfrm>
            <a:off x="778888" y="4520474"/>
            <a:ext cx="2951735" cy="276999"/>
          </a:xfrm>
          <a:prstGeom prst="rect">
            <a:avLst/>
          </a:prstGeom>
          <a:noFill/>
        </p:spPr>
        <p:txBody>
          <a:bodyPr wrap="square" rtlCol="0">
            <a:spAutoFit/>
          </a:bodyPr>
          <a:lstStyle/>
          <a:p>
            <a:pPr algn="ctr" defTabSz="685783"/>
            <a:r>
              <a:rPr lang="en-GB" sz="1200" dirty="0">
                <a:solidFill>
                  <a:prstClr val="black"/>
                </a:solidFill>
                <a:latin typeface="Calibri" panose="020F0502020204030204" pitchFamily="34" charset="0"/>
                <a:cs typeface="Calibri" panose="020F0502020204030204" pitchFamily="34" charset="0"/>
              </a:rPr>
              <a:t>Data Source – NECS BI Team 07.10.24</a:t>
            </a:r>
          </a:p>
        </p:txBody>
      </p:sp>
      <p:pic>
        <p:nvPicPr>
          <p:cNvPr id="14" name="Content Placeholder 4">
            <a:extLst>
              <a:ext uri="{FF2B5EF4-FFF2-40B4-BE49-F238E27FC236}">
                <a16:creationId xmlns:a16="http://schemas.microsoft.com/office/drawing/2014/main" id="{928255C8-2AD6-7528-6BE5-78E0923F8A8E}"/>
              </a:ext>
            </a:extLst>
          </p:cNvPr>
          <p:cNvPicPr>
            <a:picLocks noChangeAspect="1"/>
          </p:cNvPicPr>
          <p:nvPr/>
        </p:nvPicPr>
        <p:blipFill>
          <a:blip r:embed="rId4"/>
          <a:stretch>
            <a:fillRect/>
          </a:stretch>
        </p:blipFill>
        <p:spPr>
          <a:xfrm>
            <a:off x="4713157" y="769771"/>
            <a:ext cx="862160" cy="963990"/>
          </a:xfrm>
          <a:prstGeom prst="rect">
            <a:avLst/>
          </a:prstGeom>
        </p:spPr>
      </p:pic>
      <p:graphicFrame>
        <p:nvGraphicFramePr>
          <p:cNvPr id="4" name="Content Placeholder 3">
            <a:extLst>
              <a:ext uri="{FF2B5EF4-FFF2-40B4-BE49-F238E27FC236}">
                <a16:creationId xmlns:a16="http://schemas.microsoft.com/office/drawing/2014/main" id="{D6730A82-06C3-E679-5127-92FF1157E578}"/>
              </a:ext>
            </a:extLst>
          </p:cNvPr>
          <p:cNvGraphicFramePr>
            <a:graphicFrameLocks noGrp="1"/>
          </p:cNvGraphicFramePr>
          <p:nvPr>
            <p:ph sz="half" idx="1"/>
            <p:extLst>
              <p:ext uri="{D42A27DB-BD31-4B8C-83A1-F6EECF244321}">
                <p14:modId xmlns:p14="http://schemas.microsoft.com/office/powerpoint/2010/main" val="359137957"/>
              </p:ext>
            </p:extLst>
          </p:nvPr>
        </p:nvGraphicFramePr>
        <p:xfrm>
          <a:off x="237165" y="897566"/>
          <a:ext cx="4035183" cy="3011485"/>
        </p:xfrm>
        <a:graphic>
          <a:graphicData uri="http://schemas.openxmlformats.org/drawingml/2006/table">
            <a:tbl>
              <a:tblPr firstRow="1" firstCol="1" bandRow="1">
                <a:tableStyleId>{5C22544A-7EE6-4342-B048-85BDC9FD1C3A}</a:tableStyleId>
              </a:tblPr>
              <a:tblGrid>
                <a:gridCol w="1406400">
                  <a:extLst>
                    <a:ext uri="{9D8B030D-6E8A-4147-A177-3AD203B41FA5}">
                      <a16:colId xmlns:a16="http://schemas.microsoft.com/office/drawing/2014/main" val="1466933957"/>
                    </a:ext>
                  </a:extLst>
                </a:gridCol>
                <a:gridCol w="814923">
                  <a:extLst>
                    <a:ext uri="{9D8B030D-6E8A-4147-A177-3AD203B41FA5}">
                      <a16:colId xmlns:a16="http://schemas.microsoft.com/office/drawing/2014/main" val="302644303"/>
                    </a:ext>
                  </a:extLst>
                </a:gridCol>
                <a:gridCol w="906930">
                  <a:extLst>
                    <a:ext uri="{9D8B030D-6E8A-4147-A177-3AD203B41FA5}">
                      <a16:colId xmlns:a16="http://schemas.microsoft.com/office/drawing/2014/main" val="2069777961"/>
                    </a:ext>
                  </a:extLst>
                </a:gridCol>
                <a:gridCol w="906930">
                  <a:extLst>
                    <a:ext uri="{9D8B030D-6E8A-4147-A177-3AD203B41FA5}">
                      <a16:colId xmlns:a16="http://schemas.microsoft.com/office/drawing/2014/main" val="459263637"/>
                    </a:ext>
                  </a:extLst>
                </a:gridCol>
              </a:tblGrid>
              <a:tr h="161429">
                <a:tc>
                  <a:txBody>
                    <a:bodyPr/>
                    <a:lstStyle/>
                    <a:p>
                      <a:endParaRPr lang="en-GB" sz="900">
                        <a:effectLst/>
                        <a:latin typeface="Times New Roman" panose="02020603050405020304" pitchFamily="18" charset="0"/>
                      </a:endParaRPr>
                    </a:p>
                  </a:txBody>
                  <a:tcPr marL="60118" marR="60118" marT="0" marB="0" anchor="b"/>
                </a:tc>
                <a:tc>
                  <a:txBody>
                    <a:bodyPr/>
                    <a:lstStyle/>
                    <a:p>
                      <a:pPr algn="ctr"/>
                      <a:r>
                        <a:rPr lang="en-GB" sz="1000">
                          <a:effectLst/>
                        </a:rPr>
                        <a:t>Age 0-17</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pPr algn="ctr"/>
                      <a:r>
                        <a:rPr lang="en-GB" sz="1000">
                          <a:effectLst/>
                        </a:rPr>
                        <a:t>Age 17+</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pPr algn="ctr"/>
                      <a:r>
                        <a:rPr lang="en-GB" sz="1000">
                          <a:effectLst/>
                        </a:rPr>
                        <a:t>All Ages</a:t>
                      </a:r>
                      <a:endParaRPr lang="en-GB" sz="1000">
                        <a:effectLst/>
                        <a:latin typeface="Calibri" panose="020F0502020204030204" pitchFamily="34" charset="0"/>
                        <a:ea typeface="Calibri" panose="020F0502020204030204" pitchFamily="34" charset="0"/>
                      </a:endParaRPr>
                    </a:p>
                  </a:txBody>
                  <a:tcPr marL="60118" marR="60118" marT="0" marB="0" anchor="ctr"/>
                </a:tc>
                <a:extLst>
                  <a:ext uri="{0D108BD9-81ED-4DB2-BD59-A6C34878D82A}">
                    <a16:rowId xmlns:a16="http://schemas.microsoft.com/office/drawing/2014/main" val="615729316"/>
                  </a:ext>
                </a:extLst>
              </a:tr>
              <a:tr h="440868">
                <a:tc>
                  <a:txBody>
                    <a:bodyPr/>
                    <a:lstStyle/>
                    <a:p>
                      <a:pPr algn="ctr"/>
                      <a:r>
                        <a:rPr lang="en-GB" sz="1000">
                          <a:effectLst/>
                        </a:rPr>
                        <a:t>North East and North Cumbria ICB (QHM)</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580,613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2,536,999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3,117,612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4256358262"/>
                  </a:ext>
                </a:extLst>
              </a:tr>
              <a:tr h="322858">
                <a:tc>
                  <a:txBody>
                    <a:bodyPr/>
                    <a:lstStyle/>
                    <a:p>
                      <a:pPr algn="ctr"/>
                      <a:r>
                        <a:rPr lang="en-GB" sz="1000">
                          <a:effectLst/>
                        </a:rPr>
                        <a:t>Northumberland (00L)</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50,848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239,831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290,679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3073613984"/>
                  </a:ext>
                </a:extLst>
              </a:tr>
              <a:tr h="293912">
                <a:tc>
                  <a:txBody>
                    <a:bodyPr/>
                    <a:lstStyle/>
                    <a:p>
                      <a:pPr algn="ctr"/>
                      <a:r>
                        <a:rPr lang="en-GB" sz="1000">
                          <a:effectLst/>
                        </a:rPr>
                        <a:t>North Tyneside (99C)</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42,697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181,113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223,810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3741132861"/>
                  </a:ext>
                </a:extLst>
              </a:tr>
              <a:tr h="293912">
                <a:tc>
                  <a:txBody>
                    <a:bodyPr/>
                    <a:lstStyle/>
                    <a:p>
                      <a:pPr algn="ctr"/>
                      <a:r>
                        <a:rPr lang="en-GB" sz="1000">
                          <a:effectLst/>
                        </a:rPr>
                        <a:t>North Cumbria (01H)</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52,098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241,203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293,301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3554111277"/>
                  </a:ext>
                </a:extLst>
              </a:tr>
              <a:tr h="322858">
                <a:tc>
                  <a:txBody>
                    <a:bodyPr/>
                    <a:lstStyle/>
                    <a:p>
                      <a:pPr algn="ctr"/>
                      <a:r>
                        <a:rPr lang="en-GB" sz="1000">
                          <a:effectLst/>
                        </a:rPr>
                        <a:t>Newcastle &amp; Gateshead (13T)</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99,290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455,325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554,615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3788997735"/>
                  </a:ext>
                </a:extLst>
              </a:tr>
              <a:tr h="293912">
                <a:tc>
                  <a:txBody>
                    <a:bodyPr/>
                    <a:lstStyle/>
                    <a:p>
                      <a:pPr algn="ctr"/>
                      <a:r>
                        <a:rPr lang="en-GB" sz="1000">
                          <a:effectLst/>
                        </a:rPr>
                        <a:t>South Tyneside (00N) </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30,302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131,448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161,750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2835999682"/>
                  </a:ext>
                </a:extLst>
              </a:tr>
              <a:tr h="293912">
                <a:tc>
                  <a:txBody>
                    <a:bodyPr/>
                    <a:lstStyle/>
                    <a:p>
                      <a:pPr algn="ctr"/>
                      <a:r>
                        <a:rPr lang="en-GB" sz="1000">
                          <a:effectLst/>
                        </a:rPr>
                        <a:t>Sunderland (00P)</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55,263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242,314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297,577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116615550"/>
                  </a:ext>
                </a:extLst>
              </a:tr>
              <a:tr h="293912">
                <a:tc>
                  <a:txBody>
                    <a:bodyPr/>
                    <a:lstStyle/>
                    <a:p>
                      <a:pPr algn="ctr"/>
                      <a:r>
                        <a:rPr lang="en-GB" sz="1000">
                          <a:effectLst/>
                        </a:rPr>
                        <a:t>County Durham (84H)</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103,024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469,530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572,554 </a:t>
                      </a:r>
                      <a:endParaRPr lang="en-GB" sz="100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1394672088"/>
                  </a:ext>
                </a:extLst>
              </a:tr>
              <a:tr h="293912">
                <a:tc>
                  <a:txBody>
                    <a:bodyPr/>
                    <a:lstStyle/>
                    <a:p>
                      <a:pPr algn="ctr"/>
                      <a:r>
                        <a:rPr lang="en-GB" sz="1000">
                          <a:effectLst/>
                        </a:rPr>
                        <a:t>Tees Valley (16C)</a:t>
                      </a:r>
                      <a:endParaRPr lang="en-GB" sz="1000">
                        <a:effectLst/>
                        <a:latin typeface="Calibri" panose="020F0502020204030204" pitchFamily="34" charset="0"/>
                        <a:ea typeface="Calibri" panose="020F0502020204030204" pitchFamily="34" charset="0"/>
                      </a:endParaRPr>
                    </a:p>
                  </a:txBody>
                  <a:tcPr marL="60118" marR="60118" marT="0" marB="0" anchor="ctr"/>
                </a:tc>
                <a:tc>
                  <a:txBody>
                    <a:bodyPr/>
                    <a:lstStyle/>
                    <a:p>
                      <a:r>
                        <a:rPr lang="en-GB" sz="1000">
                          <a:effectLst/>
                        </a:rPr>
                        <a:t>        147,091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a:effectLst/>
                        </a:rPr>
                        <a:t>           576,235 </a:t>
                      </a:r>
                      <a:endParaRPr lang="en-GB" sz="1000">
                        <a:effectLst/>
                        <a:latin typeface="Calibri" panose="020F0502020204030204" pitchFamily="34" charset="0"/>
                        <a:ea typeface="Calibri" panose="020F0502020204030204" pitchFamily="34" charset="0"/>
                      </a:endParaRPr>
                    </a:p>
                  </a:txBody>
                  <a:tcPr marL="60118" marR="60118" marT="0" marB="0" anchor="b"/>
                </a:tc>
                <a:tc>
                  <a:txBody>
                    <a:bodyPr/>
                    <a:lstStyle/>
                    <a:p>
                      <a:r>
                        <a:rPr lang="en-GB" sz="1000" dirty="0">
                          <a:effectLst/>
                        </a:rPr>
                        <a:t>           723,326 </a:t>
                      </a:r>
                      <a:endParaRPr lang="en-GB" sz="1000" dirty="0">
                        <a:effectLst/>
                        <a:latin typeface="Calibri" panose="020F0502020204030204" pitchFamily="34" charset="0"/>
                        <a:ea typeface="Calibri" panose="020F0502020204030204" pitchFamily="34" charset="0"/>
                      </a:endParaRPr>
                    </a:p>
                  </a:txBody>
                  <a:tcPr marL="60118" marR="60118" marT="0" marB="0" anchor="b"/>
                </a:tc>
                <a:extLst>
                  <a:ext uri="{0D108BD9-81ED-4DB2-BD59-A6C34878D82A}">
                    <a16:rowId xmlns:a16="http://schemas.microsoft.com/office/drawing/2014/main" val="1439608749"/>
                  </a:ext>
                </a:extLst>
              </a:tr>
            </a:tbl>
          </a:graphicData>
        </a:graphic>
      </p:graphicFrame>
    </p:spTree>
    <p:extLst>
      <p:ext uri="{BB962C8B-B14F-4D97-AF65-F5344CB8AC3E}">
        <p14:creationId xmlns:p14="http://schemas.microsoft.com/office/powerpoint/2010/main" val="3360331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BB26-B60A-D0AB-4CC0-363FB479D247}"/>
              </a:ext>
            </a:extLst>
          </p:cNvPr>
          <p:cNvSpPr>
            <a:spLocks noGrp="1"/>
          </p:cNvSpPr>
          <p:nvPr>
            <p:ph type="title"/>
          </p:nvPr>
        </p:nvSpPr>
        <p:spPr/>
        <p:txBody>
          <a:bodyPr/>
          <a:lstStyle/>
          <a:p>
            <a:r>
              <a:rPr lang="en-GB" dirty="0"/>
              <a:t>SUDEP</a:t>
            </a:r>
          </a:p>
        </p:txBody>
      </p:sp>
      <p:sp>
        <p:nvSpPr>
          <p:cNvPr id="3" name="Content Placeholder 2">
            <a:extLst>
              <a:ext uri="{FF2B5EF4-FFF2-40B4-BE49-F238E27FC236}">
                <a16:creationId xmlns:a16="http://schemas.microsoft.com/office/drawing/2014/main" id="{5D9F0AC7-179E-4851-B4CC-83F0A0593CD3}"/>
              </a:ext>
            </a:extLst>
          </p:cNvPr>
          <p:cNvSpPr>
            <a:spLocks noGrp="1"/>
          </p:cNvSpPr>
          <p:nvPr>
            <p:ph idx="1"/>
          </p:nvPr>
        </p:nvSpPr>
        <p:spPr/>
        <p:txBody>
          <a:bodyPr>
            <a:normAutofit fontScale="70000" lnSpcReduction="20000"/>
          </a:bodyPr>
          <a:lstStyle/>
          <a:p>
            <a:pPr>
              <a:lnSpc>
                <a:spcPct val="115000"/>
              </a:lnSpc>
              <a:spcAft>
                <a:spcPts val="800"/>
              </a:spcAft>
            </a:pPr>
            <a:r>
              <a:rPr lang="en-GB" sz="2400" kern="100" dirty="0">
                <a:latin typeface="Arial" panose="020B0604020202020204" pitchFamily="34" charset="0"/>
                <a:ea typeface="Aptos" panose="020B0004020202020204" pitchFamily="34" charset="0"/>
                <a:cs typeface="Arial" panose="020B0604020202020204" pitchFamily="34" charset="0"/>
              </a:rPr>
              <a:t>P</a:t>
            </a:r>
            <a:r>
              <a:rPr lang="en-GB" sz="2400" kern="100" dirty="0">
                <a:effectLst/>
                <a:latin typeface="Arial" panose="020B0604020202020204" pitchFamily="34" charset="0"/>
                <a:ea typeface="Aptos" panose="020B0004020202020204" pitchFamily="34" charset="0"/>
                <a:cs typeface="Arial" panose="020B0604020202020204" pitchFamily="34" charset="0"/>
              </a:rPr>
              <a:t>roposed mechanisms:                                                                                    Cardiac arrhythmia, respiratory dysfunction, dysregulation of systemic or cerebral circulation, and seizure-induced hormonal and metabolic changes during and after seizures.</a:t>
            </a:r>
          </a:p>
          <a:p>
            <a:pPr>
              <a:lnSpc>
                <a:spcPct val="115000"/>
              </a:lnSpc>
              <a:spcAft>
                <a:spcPts val="800"/>
              </a:spcAft>
            </a:pPr>
            <a:r>
              <a:rPr lang="en-GB" sz="2400" kern="100" dirty="0">
                <a:latin typeface="Arial" panose="020B0604020202020204" pitchFamily="34" charset="0"/>
                <a:ea typeface="Aptos" panose="020B0004020202020204" pitchFamily="34" charset="0"/>
                <a:cs typeface="Arial" panose="020B0604020202020204" pitchFamily="34" charset="0"/>
              </a:rPr>
              <a:t>I</a:t>
            </a:r>
            <a:r>
              <a:rPr lang="en-GB" sz="2400" kern="100" dirty="0">
                <a:effectLst/>
                <a:latin typeface="Arial" panose="020B0604020202020204" pitchFamily="34" charset="0"/>
                <a:ea typeface="Aptos" panose="020B0004020202020204" pitchFamily="34" charset="0"/>
                <a:cs typeface="Arial" panose="020B0604020202020204" pitchFamily="34" charset="0"/>
              </a:rPr>
              <a:t>ncidence: one death per 1,000 people with epilepsy per year.</a:t>
            </a:r>
          </a:p>
          <a:p>
            <a:pPr>
              <a:lnSpc>
                <a:spcPct val="115000"/>
              </a:lnSpc>
              <a:spcAft>
                <a:spcPts val="800"/>
              </a:spcAft>
            </a:pPr>
            <a:r>
              <a:rPr lang="en-GB" sz="2400" kern="100" dirty="0">
                <a:latin typeface="Arial" panose="020B0604020202020204" pitchFamily="34" charset="0"/>
                <a:ea typeface="Aptos" panose="020B0004020202020204" pitchFamily="34" charset="0"/>
                <a:cs typeface="Arial" panose="020B0604020202020204" pitchFamily="34" charset="0"/>
              </a:rPr>
              <a:t>Risk factors:                                                                                                                </a:t>
            </a:r>
            <a:r>
              <a:rPr lang="en-GB" sz="2400" dirty="0">
                <a:effectLst/>
                <a:latin typeface="Arial" panose="020B0604020202020204" pitchFamily="34" charset="0"/>
                <a:ea typeface="Aptos" panose="020B0004020202020204" pitchFamily="34" charset="0"/>
                <a:cs typeface="Arial" panose="020B0604020202020204" pitchFamily="34" charset="0"/>
              </a:rPr>
              <a:t>GTCS, especially at night / when asleep; Medication changes </a:t>
            </a:r>
            <a:r>
              <a:rPr lang="en-GB" sz="2400" dirty="0">
                <a:latin typeface="Arial" panose="020B0604020202020204" pitchFamily="34" charset="0"/>
                <a:ea typeface="Aptos" panose="020B0004020202020204" pitchFamily="34" charset="0"/>
                <a:cs typeface="Arial" panose="020B0604020202020204" pitchFamily="34" charset="0"/>
              </a:rPr>
              <a:t>/ not </a:t>
            </a:r>
            <a:r>
              <a:rPr lang="en-GB" sz="2400" dirty="0">
                <a:effectLst/>
                <a:latin typeface="Arial" panose="020B0604020202020204" pitchFamily="34" charset="0"/>
                <a:ea typeface="Aptos" panose="020B0004020202020204" pitchFamily="34" charset="0"/>
                <a:cs typeface="Arial" panose="020B0604020202020204" pitchFamily="34" charset="0"/>
              </a:rPr>
              <a:t>taking medication as prescribed; Alcohol or substance abuse; Depression / mental health condition; Pregnancy; Intellectual disability; infrequent epilepsy reviews </a:t>
            </a:r>
            <a:r>
              <a:rPr lang="en-GB" sz="2400" dirty="0">
                <a:latin typeface="Arial" panose="020B0604020202020204" pitchFamily="34" charset="0"/>
                <a:ea typeface="Aptos" panose="020B0004020202020204" pitchFamily="34" charset="0"/>
                <a:cs typeface="Arial" panose="020B0604020202020204" pitchFamily="34" charset="0"/>
              </a:rPr>
              <a:t>/ </a:t>
            </a:r>
            <a:r>
              <a:rPr lang="en-GB" sz="2400" dirty="0">
                <a:effectLst/>
                <a:latin typeface="Arial" panose="020B0604020202020204" pitchFamily="34" charset="0"/>
                <a:ea typeface="Aptos" panose="020B0004020202020204" pitchFamily="34" charset="0"/>
                <a:cs typeface="Arial" panose="020B0604020202020204" pitchFamily="34" charset="0"/>
              </a:rPr>
              <a:t>engagement with an epilepsy clinician</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67145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8727-A8D0-D254-96D7-B1549781798C}"/>
              </a:ext>
            </a:extLst>
          </p:cNvPr>
          <p:cNvSpPr>
            <a:spLocks noGrp="1"/>
          </p:cNvSpPr>
          <p:nvPr>
            <p:ph type="title"/>
          </p:nvPr>
        </p:nvSpPr>
        <p:spPr/>
        <p:txBody>
          <a:bodyPr/>
          <a:lstStyle/>
          <a:p>
            <a:r>
              <a:rPr lang="en-GB" dirty="0"/>
              <a:t>Reducing Risk of SUDEP</a:t>
            </a:r>
          </a:p>
        </p:txBody>
      </p:sp>
      <p:sp>
        <p:nvSpPr>
          <p:cNvPr id="3" name="Content Placeholder 2">
            <a:extLst>
              <a:ext uri="{FF2B5EF4-FFF2-40B4-BE49-F238E27FC236}">
                <a16:creationId xmlns:a16="http://schemas.microsoft.com/office/drawing/2014/main" id="{6FD1EBDF-5D94-0EB1-17CC-24E18B934E68}"/>
              </a:ext>
            </a:extLst>
          </p:cNvPr>
          <p:cNvSpPr>
            <a:spLocks noGrp="1"/>
          </p:cNvSpPr>
          <p:nvPr>
            <p:ph idx="1"/>
          </p:nvPr>
        </p:nvSpPr>
        <p:spPr/>
        <p:txBody>
          <a:bodyPr>
            <a:normAutofit fontScale="55000" lnSpcReduction="20000"/>
          </a:bodyPr>
          <a:lstStyle/>
          <a:p>
            <a:r>
              <a:rPr lang="en-GB" sz="3200" dirty="0">
                <a:latin typeface="Arial" panose="020B0604020202020204" pitchFamily="34" charset="0"/>
                <a:cs typeface="Arial" panose="020B0604020202020204" pitchFamily="34" charset="0"/>
              </a:rPr>
              <a:t>Take ASMs as prescribed</a:t>
            </a:r>
          </a:p>
          <a:p>
            <a:endParaRPr lang="en-GB" sz="7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Vomiting: Repeat dose if vomit within 20 minutes of dose</a:t>
            </a:r>
          </a:p>
          <a:p>
            <a:pPr marL="0" indent="0">
              <a:buNone/>
            </a:pPr>
            <a:r>
              <a:rPr lang="en-GB" sz="3200" dirty="0">
                <a:latin typeface="Arial" panose="020B0604020202020204" pitchFamily="34" charset="0"/>
                <a:cs typeface="Arial" panose="020B0604020202020204" pitchFamily="34" charset="0"/>
              </a:rPr>
              <a:t>		Take each ASM separately – 30 minutes apart</a:t>
            </a:r>
          </a:p>
          <a:p>
            <a:pPr marL="0" indent="0">
              <a:buNone/>
            </a:pPr>
            <a:endParaRPr lang="en-GB" sz="8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Avoid missing doses of ASMs</a:t>
            </a:r>
          </a:p>
          <a:p>
            <a:r>
              <a:rPr lang="en-GB" sz="3200" dirty="0">
                <a:latin typeface="Arial" panose="020B0604020202020204" pitchFamily="34" charset="0"/>
                <a:cs typeface="Arial" panose="020B0604020202020204" pitchFamily="34" charset="0"/>
              </a:rPr>
              <a:t>Avoid common seizure triggers: lack of sleep, stress, too much </a:t>
            </a:r>
          </a:p>
          <a:p>
            <a:pPr marL="0" indent="0">
              <a:buNone/>
            </a:pPr>
            <a:r>
              <a:rPr lang="en-GB" sz="3200" dirty="0">
                <a:latin typeface="Arial" panose="020B0604020202020204" pitchFamily="34" charset="0"/>
                <a:cs typeface="Arial" panose="020B0604020202020204" pitchFamily="34" charset="0"/>
              </a:rPr>
              <a:t>					         alcohol, recreational drug use</a:t>
            </a:r>
          </a:p>
          <a:p>
            <a:pPr marL="0" indent="0">
              <a:buNone/>
            </a:pPr>
            <a:endParaRPr lang="en-GB" sz="9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Consider hormonal management of menstrual periods</a:t>
            </a:r>
          </a:p>
          <a:p>
            <a:endParaRPr lang="en-GB" sz="9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Use safety equipment</a:t>
            </a:r>
          </a:p>
        </p:txBody>
      </p:sp>
    </p:spTree>
    <p:extLst>
      <p:ext uri="{BB962C8B-B14F-4D97-AF65-F5344CB8AC3E}">
        <p14:creationId xmlns:p14="http://schemas.microsoft.com/office/powerpoint/2010/main" val="21571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0397-448F-480A-43C4-2ABCEAA1C5A1}"/>
              </a:ext>
            </a:extLst>
          </p:cNvPr>
          <p:cNvSpPr>
            <a:spLocks noGrp="1"/>
          </p:cNvSpPr>
          <p:nvPr>
            <p:ph type="title"/>
          </p:nvPr>
        </p:nvSpPr>
        <p:spPr/>
        <p:txBody>
          <a:bodyPr/>
          <a:lstStyle/>
          <a:p>
            <a:r>
              <a:rPr lang="en-GB" dirty="0"/>
              <a:t>Safety Equipment</a:t>
            </a:r>
          </a:p>
        </p:txBody>
      </p:sp>
      <p:sp>
        <p:nvSpPr>
          <p:cNvPr id="3" name="Content Placeholder 2">
            <a:extLst>
              <a:ext uri="{FF2B5EF4-FFF2-40B4-BE49-F238E27FC236}">
                <a16:creationId xmlns:a16="http://schemas.microsoft.com/office/drawing/2014/main" id="{C4D530B8-077C-C7C3-54B5-B7111DC467FA}"/>
              </a:ext>
            </a:extLst>
          </p:cNvPr>
          <p:cNvSpPr>
            <a:spLocks noGrp="1"/>
          </p:cNvSpPr>
          <p:nvPr>
            <p:ph idx="1"/>
          </p:nvPr>
        </p:nvSpPr>
        <p:spPr>
          <a:xfrm>
            <a:off x="477520" y="895351"/>
            <a:ext cx="8152130" cy="3476626"/>
          </a:xfrm>
        </p:spPr>
        <p:txBody>
          <a:bodyPr>
            <a:normAutofit lnSpcReduction="10000"/>
          </a:bodyPr>
          <a:lstStyle/>
          <a:p>
            <a:r>
              <a:rPr lang="en-GB" dirty="0">
                <a:latin typeface="Arial" panose="020B0604020202020204" pitchFamily="34" charset="0"/>
                <a:cs typeface="Arial" panose="020B0604020202020204" pitchFamily="34" charset="0"/>
              </a:rPr>
              <a:t>Seizure monitors: wearable monitors; bed monitors; seizure alarms with video monitoring</a:t>
            </a:r>
          </a:p>
          <a:p>
            <a:r>
              <a:rPr lang="en-GB" dirty="0">
                <a:latin typeface="Arial" panose="020B0604020202020204" pitchFamily="34" charset="0"/>
                <a:cs typeface="Arial" panose="020B0604020202020204" pitchFamily="34" charset="0"/>
              </a:rPr>
              <a:t>Other monitors: Baby audio; baby audio and video monitor</a:t>
            </a:r>
          </a:p>
          <a:p>
            <a:r>
              <a:rPr lang="en-GB" dirty="0">
                <a:latin typeface="Arial" panose="020B0604020202020204" pitchFamily="34" charset="0"/>
                <a:cs typeface="Arial" panose="020B0604020202020204" pitchFamily="34" charset="0"/>
              </a:rPr>
              <a:t>Charities that provide monitors:                                                         Dravet Syndrome UK; The Daisy Garland (</a:t>
            </a:r>
            <a:r>
              <a:rPr lang="en-GB" dirty="0" err="1">
                <a:latin typeface="Arial" panose="020B0604020202020204" pitchFamily="34" charset="0"/>
                <a:cs typeface="Arial" panose="020B0604020202020204" pitchFamily="34" charset="0"/>
              </a:rPr>
              <a:t>Emfit</a:t>
            </a:r>
            <a:r>
              <a:rPr lang="en-GB" dirty="0">
                <a:latin typeface="Arial" panose="020B0604020202020204" pitchFamily="34" charset="0"/>
                <a:cs typeface="Arial" panose="020B0604020202020204" pitchFamily="34" charset="0"/>
              </a:rPr>
              <a:t> bed monitor / </a:t>
            </a:r>
            <a:r>
              <a:rPr lang="en-GB" dirty="0" err="1">
                <a:latin typeface="Arial" panose="020B0604020202020204" pitchFamily="34" charset="0"/>
                <a:cs typeface="Arial" panose="020B0604020202020204" pitchFamily="34" charset="0"/>
              </a:rPr>
              <a:t>Pulmolink</a:t>
            </a:r>
            <a:r>
              <a:rPr lang="en-GB" dirty="0">
                <a:latin typeface="Arial" panose="020B0604020202020204" pitchFamily="34" charset="0"/>
                <a:cs typeface="Arial" panose="020B0604020202020204" pitchFamily="34" charset="0"/>
              </a:rPr>
              <a:t> SATs monitor); Jon Shaw Foundation</a:t>
            </a:r>
          </a:p>
          <a:p>
            <a:r>
              <a:rPr lang="en-GB" dirty="0">
                <a:solidFill>
                  <a:srgbClr val="FF0000"/>
                </a:solidFill>
                <a:latin typeface="Arial" panose="020B0604020202020204" pitchFamily="34" charset="0"/>
                <a:cs typeface="Arial" panose="020B0604020202020204" pitchFamily="34" charset="0"/>
              </a:rPr>
              <a:t>Monitors are exempt from VAT</a:t>
            </a:r>
          </a:p>
          <a:p>
            <a:endParaRPr lang="en-GB" sz="500"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Sleepsafe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antisuffocation</a:t>
            </a:r>
            <a:r>
              <a:rPr lang="en-GB" dirty="0">
                <a:latin typeface="Arial" panose="020B0604020202020204" pitchFamily="34" charset="0"/>
                <a:cs typeface="Arial" panose="020B0604020202020204" pitchFamily="34" charset="0"/>
              </a:rPr>
              <a:t> pillows: highly porous / open cell structure; breathable air ducts</a:t>
            </a:r>
          </a:p>
          <a:p>
            <a:r>
              <a:rPr lang="en-GB" dirty="0">
                <a:latin typeface="Arial" panose="020B0604020202020204" pitchFamily="34" charset="0"/>
                <a:cs typeface="Arial" panose="020B0604020202020204" pitchFamily="34" charset="0"/>
              </a:rPr>
              <a:t>Charities providing pillows: Hope for epilepsy (&lt;19 years)</a:t>
            </a: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47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DC73-A53B-569C-8C69-419B342A9971}"/>
              </a:ext>
            </a:extLst>
          </p:cNvPr>
          <p:cNvSpPr>
            <a:spLocks noGrp="1"/>
          </p:cNvSpPr>
          <p:nvPr>
            <p:ph type="title"/>
          </p:nvPr>
        </p:nvSpPr>
        <p:spPr/>
        <p:txBody>
          <a:bodyPr/>
          <a:lstStyle/>
          <a:p>
            <a:r>
              <a:rPr lang="en-GB" dirty="0"/>
              <a:t>Transition</a:t>
            </a:r>
          </a:p>
        </p:txBody>
      </p:sp>
      <p:sp>
        <p:nvSpPr>
          <p:cNvPr id="3" name="Content Placeholder 2">
            <a:extLst>
              <a:ext uri="{FF2B5EF4-FFF2-40B4-BE49-F238E27FC236}">
                <a16:creationId xmlns:a16="http://schemas.microsoft.com/office/drawing/2014/main" id="{A4F5E916-0706-9E90-FD03-3B183DF89D95}"/>
              </a:ext>
            </a:extLst>
          </p:cNvPr>
          <p:cNvSpPr>
            <a:spLocks noGrp="1"/>
          </p:cNvSpPr>
          <p:nvPr>
            <p:ph idx="1"/>
          </p:nvPr>
        </p:nvSpPr>
        <p:spPr>
          <a:xfrm>
            <a:off x="477520" y="923925"/>
            <a:ext cx="8152130" cy="3448052"/>
          </a:xfrm>
        </p:spPr>
        <p:txBody>
          <a:bodyPr>
            <a:normAutofit fontScale="92500" lnSpcReduction="20000"/>
          </a:bodyPr>
          <a:lstStyle/>
          <a:p>
            <a:r>
              <a:rPr lang="en-GB" dirty="0">
                <a:latin typeface="Arial" panose="020B0604020202020204" pitchFamily="34" charset="0"/>
                <a:cs typeface="Arial" panose="020B0604020202020204" pitchFamily="34" charset="0"/>
              </a:rPr>
              <a:t>Most areas offer an annual transition appointment from school year 9, with transition completed at age 18/19</a:t>
            </a:r>
          </a:p>
          <a:p>
            <a:r>
              <a:rPr lang="en-GB" dirty="0">
                <a:latin typeface="Arial" panose="020B0604020202020204" pitchFamily="34" charset="0"/>
                <a:cs typeface="Arial" panose="020B0604020202020204" pitchFamily="34" charset="0"/>
              </a:rPr>
              <a:t>Discuss:                                                                                                              	- Career choice                                                                                               	- Drugs / alcohol                                                                                         	- Driving                                                                                                  	- Expectations of adult services                                                             	- Making / changing appointments                                                         	- Medication management (ordering prescriptions / reminder apps 	      				   / </a:t>
            </a:r>
            <a:r>
              <a:rPr lang="en-GB" dirty="0" err="1">
                <a:latin typeface="Arial" panose="020B0604020202020204" pitchFamily="34" charset="0"/>
                <a:cs typeface="Arial" panose="020B0604020202020204" pitchFamily="34" charset="0"/>
              </a:rPr>
              <a:t>dosette</a:t>
            </a:r>
            <a:r>
              <a:rPr lang="en-GB" dirty="0">
                <a:latin typeface="Arial" panose="020B0604020202020204" pitchFamily="34" charset="0"/>
                <a:cs typeface="Arial" panose="020B0604020202020204" pitchFamily="34" charset="0"/>
              </a:rPr>
              <a:t> boxes)                                                                                                                                                                                                                                                                                                  	- Mental health                                                                                              	- Reproductive health (contraception / pregnancy)                                    	- SUDEP </a:t>
            </a:r>
          </a:p>
          <a:p>
            <a:r>
              <a:rPr lang="en-GB" dirty="0">
                <a:latin typeface="Arial" panose="020B0604020202020204" pitchFamily="34" charset="0"/>
                <a:cs typeface="Arial" panose="020B0604020202020204" pitchFamily="34" charset="0"/>
              </a:rPr>
              <a:t>Some time spent in clinic without parent / carer                                                                                         </a:t>
            </a:r>
          </a:p>
          <a:p>
            <a:r>
              <a:rPr lang="en-GB" dirty="0">
                <a:latin typeface="Arial" panose="020B0604020202020204" pitchFamily="34" charset="0"/>
                <a:cs typeface="Arial" panose="020B0604020202020204" pitchFamily="34" charset="0"/>
              </a:rPr>
              <a:t>Annual GP LD health check from age 14</a:t>
            </a:r>
          </a:p>
        </p:txBody>
      </p:sp>
    </p:spTree>
    <p:extLst>
      <p:ext uri="{BB962C8B-B14F-4D97-AF65-F5344CB8AC3E}">
        <p14:creationId xmlns:p14="http://schemas.microsoft.com/office/powerpoint/2010/main" val="741773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68C9-99C7-B439-FABE-79828EDC6F14}"/>
              </a:ext>
            </a:extLst>
          </p:cNvPr>
          <p:cNvSpPr>
            <a:spLocks noGrp="1"/>
          </p:cNvSpPr>
          <p:nvPr>
            <p:ph type="title"/>
          </p:nvPr>
        </p:nvSpPr>
        <p:spPr/>
        <p:txBody>
          <a:bodyPr/>
          <a:lstStyle/>
          <a:p>
            <a:r>
              <a:rPr lang="en-GB" dirty="0"/>
              <a:t>Transition Resources</a:t>
            </a:r>
          </a:p>
        </p:txBody>
      </p:sp>
      <p:sp>
        <p:nvSpPr>
          <p:cNvPr id="3" name="Content Placeholder 2">
            <a:extLst>
              <a:ext uri="{FF2B5EF4-FFF2-40B4-BE49-F238E27FC236}">
                <a16:creationId xmlns:a16="http://schemas.microsoft.com/office/drawing/2014/main" id="{310860E1-6BD7-35CD-1187-7EDE1002DD56}"/>
              </a:ext>
            </a:extLst>
          </p:cNvPr>
          <p:cNvSpPr>
            <a:spLocks noGrp="1"/>
          </p:cNvSpPr>
          <p:nvPr>
            <p:ph idx="1"/>
          </p:nvPr>
        </p:nvSpPr>
        <p:spPr>
          <a:xfrm>
            <a:off x="477520" y="1021760"/>
            <a:ext cx="8152130" cy="3531189"/>
          </a:xfrm>
        </p:spPr>
        <p:txBody>
          <a:bodyPr>
            <a:normAutofit/>
          </a:bodyPr>
          <a:lstStyle/>
          <a:p>
            <a:r>
              <a:rPr lang="en-GB" sz="2500" dirty="0">
                <a:latin typeface="Arial" panose="020B0604020202020204" pitchFamily="34" charset="0"/>
                <a:cs typeface="Arial" panose="020B0604020202020204" pitchFamily="34" charset="0"/>
              </a:rPr>
              <a:t>Healthier Together NENC transition documents – 10 stage Transition journey to Adult services:                                                                                </a:t>
            </a:r>
            <a:r>
              <a:rPr lang="en-GB" sz="2000" dirty="0">
                <a:latin typeface="Arial" panose="020B0604020202020204" pitchFamily="34" charset="0"/>
                <a:cs typeface="Arial" panose="020B0604020202020204" pitchFamily="34" charset="0"/>
                <a:hlinkClick r:id="rId3"/>
              </a:rPr>
              <a:t>www.nenc-healthiertogether.nhs.uk/professionals/transition-information-professionals</a:t>
            </a:r>
            <a:r>
              <a:rPr lang="en-GB" sz="2000" dirty="0">
                <a:latin typeface="Arial" panose="020B0604020202020204" pitchFamily="34" charset="0"/>
                <a:cs typeface="Arial" panose="020B0604020202020204" pitchFamily="34" charset="0"/>
              </a:rPr>
              <a:t> </a:t>
            </a:r>
          </a:p>
          <a:p>
            <a:endParaRPr lang="en-GB" sz="500" dirty="0">
              <a:latin typeface="Arial" panose="020B0604020202020204" pitchFamily="34" charset="0"/>
              <a:cs typeface="Arial" panose="020B0604020202020204" pitchFamily="34" charset="0"/>
            </a:endParaRPr>
          </a:p>
          <a:p>
            <a:pPr marL="0" indent="0">
              <a:buNone/>
            </a:pPr>
            <a:endParaRPr lang="en-GB" sz="500" i="1" dirty="0">
              <a:latin typeface="Arial" panose="020B0604020202020204" pitchFamily="34" charset="0"/>
              <a:cs typeface="Arial" panose="020B0604020202020204" pitchFamily="34" charset="0"/>
            </a:endParaRPr>
          </a:p>
          <a:p>
            <a:r>
              <a:rPr lang="en-GB" sz="2500" dirty="0">
                <a:latin typeface="Arial" panose="020B0604020202020204" pitchFamily="34" charset="0"/>
                <a:cs typeface="Arial" panose="020B0604020202020204" pitchFamily="34" charset="0"/>
              </a:rPr>
              <a:t>Together for Short Lives transition documents:                            </a:t>
            </a:r>
            <a:r>
              <a:rPr lang="en-GB" sz="2000" dirty="0">
                <a:latin typeface="Arial" panose="020B0604020202020204" pitchFamily="34" charset="0"/>
                <a:cs typeface="Arial" panose="020B0604020202020204" pitchFamily="34" charset="0"/>
                <a:hlinkClick r:id="rId4"/>
              </a:rPr>
              <a:t>www.togetherforshortlives.org.uk/resource/transition-adult-services-pathway/</a:t>
            </a:r>
            <a:r>
              <a:rPr lang="en-GB" sz="2000" dirty="0">
                <a:latin typeface="Arial" panose="020B0604020202020204" pitchFamily="34" charset="0"/>
                <a:cs typeface="Arial" panose="020B0604020202020204" pitchFamily="34" charset="0"/>
              </a:rPr>
              <a:t> </a:t>
            </a:r>
          </a:p>
          <a:p>
            <a:endParaRPr lang="en-GB" sz="2000" dirty="0"/>
          </a:p>
          <a:p>
            <a:r>
              <a:rPr lang="en-GB" sz="2500" dirty="0">
                <a:latin typeface="Arial" panose="020B0604020202020204" pitchFamily="34" charset="0"/>
                <a:cs typeface="Arial" panose="020B0604020202020204" pitchFamily="34" charset="0"/>
              </a:rPr>
              <a:t>Hull transition documents – </a:t>
            </a:r>
            <a:r>
              <a:rPr lang="en-GB" sz="2500" dirty="0"/>
              <a:t>ready 2025</a:t>
            </a:r>
            <a:endParaRPr lang="en-GB" sz="25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50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A64F-7B2D-113B-400D-A6880404129E}"/>
              </a:ext>
            </a:extLst>
          </p:cNvPr>
          <p:cNvSpPr>
            <a:spLocks noGrp="1"/>
          </p:cNvSpPr>
          <p:nvPr>
            <p:ph type="title"/>
          </p:nvPr>
        </p:nvSpPr>
        <p:spPr/>
        <p:txBody>
          <a:bodyPr/>
          <a:lstStyle/>
          <a:p>
            <a:r>
              <a:rPr lang="en-GB" dirty="0"/>
              <a:t>Mental Health / Social impact of Epilepsy</a:t>
            </a:r>
          </a:p>
        </p:txBody>
      </p:sp>
      <p:sp>
        <p:nvSpPr>
          <p:cNvPr id="3" name="Content Placeholder 2">
            <a:extLst>
              <a:ext uri="{FF2B5EF4-FFF2-40B4-BE49-F238E27FC236}">
                <a16:creationId xmlns:a16="http://schemas.microsoft.com/office/drawing/2014/main" id="{EE260B9B-E372-3B3C-CAFD-F927F4ED6B28}"/>
              </a:ext>
            </a:extLst>
          </p:cNvPr>
          <p:cNvSpPr>
            <a:spLocks noGrp="1"/>
          </p:cNvSpPr>
          <p:nvPr>
            <p:ph idx="1"/>
          </p:nvPr>
        </p:nvSpPr>
        <p:spPr>
          <a:xfrm>
            <a:off x="477519" y="1021760"/>
            <a:ext cx="8429997" cy="3531189"/>
          </a:xfrm>
        </p:spPr>
        <p:txBody>
          <a:bodyPr>
            <a:normAutofit fontScale="77500" lnSpcReduction="20000"/>
          </a:bodyPr>
          <a:lstStyle/>
          <a:p>
            <a:r>
              <a:rPr lang="en-GB" sz="2400" dirty="0">
                <a:latin typeface="Arial" panose="020B0604020202020204" pitchFamily="34" charset="0"/>
                <a:cs typeface="Arial" panose="020B0604020202020204" pitchFamily="34" charset="0"/>
              </a:rPr>
              <a:t>Behaviour: 		Epilepsy and / or medication can cause 						hyperactivity, aggression and challenging 						behaviour</a:t>
            </a:r>
            <a:r>
              <a:rPr lang="en-GB" sz="2400" b="0" i="0" dirty="0">
                <a:solidFill>
                  <a:srgbClr val="313131"/>
                </a:solidFill>
                <a:effectLst/>
                <a:highlight>
                  <a:srgbClr val="F8F8F8"/>
                </a:highlight>
                <a:latin typeface="Arial" panose="020B0604020202020204" pitchFamily="34" charset="0"/>
                <a:cs typeface="Arial" panose="020B0604020202020204" pitchFamily="34" charset="0"/>
              </a:rPr>
              <a:t>.</a:t>
            </a:r>
          </a:p>
          <a:p>
            <a:endParaRPr lang="en-GB" sz="7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Learning: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may have problems with memory, 						attention, concentration and processing 						information.    		</a:t>
            </a:r>
          </a:p>
          <a:p>
            <a:r>
              <a:rPr lang="en-GB" sz="2400" dirty="0">
                <a:latin typeface="Arial" panose="020B0604020202020204" pitchFamily="34" charset="0"/>
                <a:cs typeface="Arial" panose="020B0604020202020204" pitchFamily="34" charset="0"/>
              </a:rPr>
              <a:t>Mental Health: 		Approximately 40% of </a:t>
            </a:r>
            <a:r>
              <a:rPr lang="en-GB" sz="2400" dirty="0" err="1">
                <a:latin typeface="Arial" panose="020B0604020202020204" pitchFamily="34" charset="0"/>
                <a:cs typeface="Arial" panose="020B0604020202020204" pitchFamily="34" charset="0"/>
              </a:rPr>
              <a:t>CYPwE</a:t>
            </a:r>
            <a:r>
              <a:rPr lang="en-GB" sz="2400" dirty="0">
                <a:latin typeface="Arial" panose="020B0604020202020204" pitchFamily="34" charset="0"/>
                <a:cs typeface="Arial" panose="020B0604020202020204" pitchFamily="34" charset="0"/>
              </a:rPr>
              <a:t> have a co-						existing mental health disorder</a:t>
            </a:r>
          </a:p>
          <a:p>
            <a:r>
              <a:rPr lang="en-GB" sz="2400" dirty="0">
                <a:latin typeface="Arial" panose="020B0604020202020204" pitchFamily="34" charset="0"/>
                <a:cs typeface="Arial" panose="020B0604020202020204" pitchFamily="34" charset="0"/>
              </a:rPr>
              <a:t>School attendance: 	Time off for appointments / days off after 						seizures / days off with medication side effects.	</a:t>
            </a:r>
          </a:p>
          <a:p>
            <a:r>
              <a:rPr lang="en-GB" sz="2400" dirty="0">
                <a:latin typeface="Arial" panose="020B0604020202020204" pitchFamily="34" charset="0"/>
                <a:cs typeface="Arial" panose="020B0604020202020204" pitchFamily="34" charset="0"/>
              </a:rPr>
              <a:t>Sleep:			Seizures and / or medication can disrupt sleep or 					make	CYP sleepy.</a:t>
            </a:r>
          </a:p>
          <a:p>
            <a:r>
              <a:rPr lang="en-GB" sz="2400" dirty="0">
                <a:latin typeface="Arial" panose="020B0604020202020204" pitchFamily="34" charset="0"/>
                <a:cs typeface="Arial" panose="020B0604020202020204" pitchFamily="34" charset="0"/>
              </a:rPr>
              <a:t>Stigma / bullying: 	Due to misunderstanding about the condition  </a:t>
            </a:r>
          </a:p>
          <a:p>
            <a:endParaRPr lang="en-GB" dirty="0"/>
          </a:p>
        </p:txBody>
      </p:sp>
    </p:spTree>
    <p:extLst>
      <p:ext uri="{BB962C8B-B14F-4D97-AF65-F5344CB8AC3E}">
        <p14:creationId xmlns:p14="http://schemas.microsoft.com/office/powerpoint/2010/main" val="83985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D636-F204-76F5-614F-D2A0E8ABA3DE}"/>
              </a:ext>
            </a:extLst>
          </p:cNvPr>
          <p:cNvSpPr>
            <a:spLocks noGrp="1"/>
          </p:cNvSpPr>
          <p:nvPr>
            <p:ph type="title"/>
          </p:nvPr>
        </p:nvSpPr>
        <p:spPr/>
        <p:txBody>
          <a:bodyPr/>
          <a:lstStyle/>
          <a:p>
            <a:r>
              <a:rPr lang="en-GB" dirty="0"/>
              <a:t>Support Services</a:t>
            </a:r>
          </a:p>
        </p:txBody>
      </p:sp>
      <p:sp>
        <p:nvSpPr>
          <p:cNvPr id="3" name="Content Placeholder 2">
            <a:extLst>
              <a:ext uri="{FF2B5EF4-FFF2-40B4-BE49-F238E27FC236}">
                <a16:creationId xmlns:a16="http://schemas.microsoft.com/office/drawing/2014/main" id="{4ED68325-BB28-642C-F70F-DC3B50D4DC75}"/>
              </a:ext>
            </a:extLst>
          </p:cNvPr>
          <p:cNvSpPr>
            <a:spLocks noGrp="1"/>
          </p:cNvSpPr>
          <p:nvPr>
            <p:ph idx="1"/>
          </p:nvPr>
        </p:nvSpPr>
        <p:spPr>
          <a:xfrm>
            <a:off x="477519" y="1249681"/>
            <a:ext cx="8461529" cy="3251374"/>
          </a:xfrm>
        </p:spPr>
        <p:txBody>
          <a:bodyPr>
            <a:normAutofit fontScale="62500" lnSpcReduction="20000"/>
          </a:bodyPr>
          <a:lstStyle/>
          <a:p>
            <a:pPr algn="l">
              <a:buFont typeface="Arial" panose="020B0604020202020204" pitchFamily="34" charset="0"/>
              <a:buChar char="•"/>
            </a:pPr>
            <a:r>
              <a:rPr lang="en-GB" sz="2300" dirty="0">
                <a:latin typeface="Arial" panose="020B0604020202020204" pitchFamily="34" charset="0"/>
                <a:cs typeface="Arial" panose="020B0604020202020204" pitchFamily="34" charset="0"/>
              </a:rPr>
              <a:t>Epilepsy Action:</a:t>
            </a:r>
          </a:p>
          <a:p>
            <a:pPr marL="0" indent="0" algn="l">
              <a:buNone/>
            </a:pPr>
            <a:r>
              <a:rPr lang="en-GB" sz="2300" dirty="0"/>
              <a:t>	</a:t>
            </a:r>
            <a:r>
              <a:rPr lang="en-GB" sz="2300" dirty="0">
                <a:latin typeface="Arial" panose="020B0604020202020204" pitchFamily="34" charset="0"/>
                <a:cs typeface="Arial" panose="020B0604020202020204" pitchFamily="34" charset="0"/>
              </a:rPr>
              <a:t>- 8-week online / phone counselling offer (Age 18+) </a:t>
            </a:r>
          </a:p>
          <a:p>
            <a:pPr marL="0" indent="0" algn="l">
              <a:buNone/>
            </a:pPr>
            <a:r>
              <a:rPr lang="en-GB" sz="2300" dirty="0">
                <a:latin typeface="Arial" panose="020B0604020202020204" pitchFamily="34" charset="0"/>
                <a:cs typeface="Arial" panose="020B0604020202020204" pitchFamily="34" charset="0"/>
              </a:rPr>
              <a:t>	- Living well with epilepsy: 4-week group programmes</a:t>
            </a:r>
          </a:p>
          <a:p>
            <a:pPr marL="0" indent="0" algn="l">
              <a:buNone/>
            </a:pPr>
            <a:r>
              <a:rPr lang="en-GB" sz="2300" dirty="0">
                <a:latin typeface="Arial" panose="020B0604020202020204" pitchFamily="34" charset="0"/>
                <a:cs typeface="Arial" panose="020B0604020202020204" pitchFamily="34" charset="0"/>
              </a:rPr>
              <a:t>		Adults with epilepsy</a:t>
            </a:r>
          </a:p>
          <a:p>
            <a:pPr marL="0" indent="0" algn="l">
              <a:buNone/>
            </a:pPr>
            <a:r>
              <a:rPr lang="en-GB" sz="2300" dirty="0">
                <a:latin typeface="Arial" panose="020B0604020202020204" pitchFamily="34" charset="0"/>
                <a:cs typeface="Arial" panose="020B0604020202020204" pitchFamily="34" charset="0"/>
              </a:rPr>
              <a:t>		Women-only / Men-only</a:t>
            </a:r>
          </a:p>
          <a:p>
            <a:pPr marL="0" indent="0" algn="l">
              <a:buNone/>
            </a:pPr>
            <a:r>
              <a:rPr lang="en-GB" sz="2300" dirty="0">
                <a:latin typeface="Arial" panose="020B0604020202020204" pitchFamily="34" charset="0"/>
                <a:cs typeface="Arial" panose="020B0604020202020204" pitchFamily="34" charset="0"/>
              </a:rPr>
              <a:t>		Young people with epilepsy (Age 18-30)</a:t>
            </a:r>
          </a:p>
          <a:p>
            <a:pPr marL="0" indent="0" algn="l">
              <a:buNone/>
            </a:pPr>
            <a:r>
              <a:rPr lang="en-GB" sz="2300" dirty="0">
                <a:latin typeface="Arial" panose="020B0604020202020204" pitchFamily="34" charset="0"/>
                <a:cs typeface="Arial" panose="020B0604020202020204" pitchFamily="34" charset="0"/>
              </a:rPr>
              <a:t>		Parents / carers of children with epilepsy</a:t>
            </a:r>
          </a:p>
          <a:p>
            <a:pPr marL="0" indent="0" algn="l">
              <a:buNone/>
            </a:pPr>
            <a:r>
              <a:rPr lang="en-GB" sz="2300" dirty="0">
                <a:latin typeface="Arial" panose="020B0604020202020204" pitchFamily="34" charset="0"/>
                <a:cs typeface="Arial" panose="020B0604020202020204" pitchFamily="34" charset="0"/>
              </a:rPr>
              <a:t>		Family members of people with epilepsy</a:t>
            </a:r>
          </a:p>
          <a:p>
            <a:pPr marL="0" indent="0" algn="l">
              <a:buNone/>
            </a:pPr>
            <a:r>
              <a:rPr lang="en-GB" sz="2300" dirty="0">
                <a:latin typeface="Arial" panose="020B0604020202020204" pitchFamily="34" charset="0"/>
                <a:cs typeface="Arial" panose="020B0604020202020204" pitchFamily="34" charset="0"/>
              </a:rPr>
              <a:t> 	- Befriending service: matches the person with epilepsy with a volunteer for regular phone/online 	</a:t>
            </a:r>
            <a:r>
              <a:rPr lang="en-GB" sz="2300" dirty="0"/>
              <a:t>  </a:t>
            </a:r>
            <a:r>
              <a:rPr lang="en-GB" sz="2300" dirty="0">
                <a:latin typeface="Arial" panose="020B0604020202020204" pitchFamily="34" charset="0"/>
                <a:cs typeface="Arial" panose="020B0604020202020204" pitchFamily="34" charset="0"/>
              </a:rPr>
              <a:t>chats</a:t>
            </a:r>
            <a:endParaRPr lang="en-GB" sz="2300" b="0" i="0" dirty="0">
              <a:solidFill>
                <a:srgbClr val="313131"/>
              </a:solidFill>
              <a:effectLst/>
              <a:highlight>
                <a:srgbClr val="F8F8F8"/>
              </a:highlight>
              <a:latin typeface="Arial" panose="020B0604020202020204" pitchFamily="34" charset="0"/>
              <a:cs typeface="Arial" panose="020B0604020202020204" pitchFamily="34" charset="0"/>
            </a:endParaRPr>
          </a:p>
          <a:p>
            <a:endParaRPr lang="en-GB" sz="600" dirty="0">
              <a:latin typeface="Arial" panose="020B0604020202020204" pitchFamily="34" charset="0"/>
              <a:cs typeface="Arial" panose="020B0604020202020204" pitchFamily="34" charset="0"/>
            </a:endParaRPr>
          </a:p>
          <a:p>
            <a:r>
              <a:rPr lang="en-GB" sz="2300" dirty="0">
                <a:latin typeface="Arial" panose="020B0604020202020204" pitchFamily="34" charset="0"/>
                <a:cs typeface="Arial" panose="020B0604020202020204" pitchFamily="34" charset="0"/>
              </a:rPr>
              <a:t>Young Epilepsy:</a:t>
            </a:r>
          </a:p>
          <a:p>
            <a:pPr lvl="2">
              <a:buFontTx/>
              <a:buChar char="-"/>
            </a:pPr>
            <a:r>
              <a:rPr lang="en-GB" sz="2300" dirty="0">
                <a:latin typeface="Arial" panose="020B0604020202020204" pitchFamily="34" charset="0"/>
                <a:cs typeface="Arial" panose="020B0604020202020204" pitchFamily="34" charset="0"/>
              </a:rPr>
              <a:t>Online Youth clubs: 10-12 years / 13+ years</a:t>
            </a:r>
          </a:p>
          <a:p>
            <a:pPr lvl="2">
              <a:buFontTx/>
              <a:buChar char="-"/>
            </a:pPr>
            <a:r>
              <a:rPr lang="en-GB" sz="2300" dirty="0">
                <a:latin typeface="Arial" panose="020B0604020202020204" pitchFamily="34" charset="0"/>
                <a:cs typeface="Arial" panose="020B0604020202020204" pitchFamily="34" charset="0"/>
              </a:rPr>
              <a:t>Youth support services: 1-2-1 sessions; Group work; virtual / in-person</a:t>
            </a:r>
          </a:p>
        </p:txBody>
      </p:sp>
    </p:spTree>
    <p:extLst>
      <p:ext uri="{BB962C8B-B14F-4D97-AF65-F5344CB8AC3E}">
        <p14:creationId xmlns:p14="http://schemas.microsoft.com/office/powerpoint/2010/main" val="64086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DE2B-8909-8712-39E7-5DCC27F05E40}"/>
              </a:ext>
            </a:extLst>
          </p:cNvPr>
          <p:cNvSpPr>
            <a:spLocks noGrp="1"/>
          </p:cNvSpPr>
          <p:nvPr>
            <p:ph type="title"/>
          </p:nvPr>
        </p:nvSpPr>
        <p:spPr/>
        <p:txBody>
          <a:bodyPr/>
          <a:lstStyle/>
          <a:p>
            <a:r>
              <a:rPr lang="en-GB" dirty="0"/>
              <a:t>Epilepsy Specialist Nurses</a:t>
            </a:r>
          </a:p>
        </p:txBody>
      </p:sp>
      <p:sp>
        <p:nvSpPr>
          <p:cNvPr id="3" name="Content Placeholder 2">
            <a:extLst>
              <a:ext uri="{FF2B5EF4-FFF2-40B4-BE49-F238E27FC236}">
                <a16:creationId xmlns:a16="http://schemas.microsoft.com/office/drawing/2014/main" id="{C0C380F1-131F-E0F3-6159-6BC5B1BB8B30}"/>
              </a:ext>
            </a:extLst>
          </p:cNvPr>
          <p:cNvSpPr>
            <a:spLocks noGrp="1"/>
          </p:cNvSpPr>
          <p:nvPr>
            <p:ph idx="1"/>
          </p:nvPr>
        </p:nvSpPr>
        <p:spPr>
          <a:xfrm>
            <a:off x="400051" y="1249681"/>
            <a:ext cx="8467724" cy="3122295"/>
          </a:xfrm>
        </p:spPr>
        <p:txBody>
          <a:bodyPr>
            <a:normAutofit lnSpcReduction="10000"/>
          </a:bodyPr>
          <a:lstStyle/>
          <a:p>
            <a:r>
              <a:rPr lang="en-GB" dirty="0">
                <a:latin typeface="Arial" panose="020B0604020202020204" pitchFamily="34" charset="0"/>
                <a:cs typeface="Arial" panose="020B0604020202020204" pitchFamily="34" charset="0"/>
              </a:rPr>
              <a:t>Advice to other professionals</a:t>
            </a:r>
          </a:p>
          <a:p>
            <a:r>
              <a:rPr lang="en-GB" dirty="0">
                <a:latin typeface="Arial" panose="020B0604020202020204" pitchFamily="34" charset="0"/>
                <a:cs typeface="Arial" panose="020B0604020202020204" pitchFamily="34" charset="0"/>
              </a:rPr>
              <a:t>Family support – phone / email / text / WhatsApp</a:t>
            </a:r>
          </a:p>
          <a:p>
            <a:r>
              <a:rPr lang="en-GB" dirty="0">
                <a:latin typeface="Arial" panose="020B0604020202020204" pitchFamily="34" charset="0"/>
                <a:cs typeface="Arial" panose="020B0604020202020204" pitchFamily="34" charset="0"/>
              </a:rPr>
              <a:t>Medication – prescribing / deprescribing / switching form</a:t>
            </a:r>
          </a:p>
          <a:p>
            <a:r>
              <a:rPr lang="en-GB" dirty="0">
                <a:latin typeface="Arial" panose="020B0604020202020204" pitchFamily="34" charset="0"/>
                <a:cs typeface="Arial" panose="020B0604020202020204" pitchFamily="34" charset="0"/>
              </a:rPr>
              <a:t>Nurse-led clinics – new patients / review patients / transition</a:t>
            </a:r>
          </a:p>
          <a:p>
            <a:r>
              <a:rPr lang="en-GB" dirty="0">
                <a:latin typeface="Arial" panose="020B0604020202020204" pitchFamily="34" charset="0"/>
                <a:cs typeface="Arial" panose="020B0604020202020204" pitchFamily="34" charset="0"/>
              </a:rPr>
              <a:t>Request investigations</a:t>
            </a:r>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Safeguarding</a:t>
            </a:r>
          </a:p>
          <a:p>
            <a:r>
              <a:rPr lang="en-GB" dirty="0">
                <a:latin typeface="Arial" panose="020B0604020202020204" pitchFamily="34" charset="0"/>
                <a:cs typeface="Arial" panose="020B0604020202020204" pitchFamily="34" charset="0"/>
              </a:rPr>
              <a:t>Training – safety / first aid / emergency medication</a:t>
            </a:r>
          </a:p>
          <a:p>
            <a:pPr marL="0" indent="0">
              <a:buNone/>
            </a:pPr>
            <a:endParaRPr lang="en-GB" sz="500" dirty="0">
              <a:solidFill>
                <a:srgbClr val="FF0000"/>
              </a:solidFill>
              <a:latin typeface="Arial" panose="020B0604020202020204" pitchFamily="34" charset="0"/>
              <a:cs typeface="Arial" panose="020B0604020202020204" pitchFamily="34" charset="0"/>
            </a:endParaRPr>
          </a:p>
          <a:p>
            <a:pPr marL="0" indent="0">
              <a:buNone/>
            </a:pPr>
            <a:r>
              <a:rPr lang="en-GB" dirty="0">
                <a:solidFill>
                  <a:srgbClr val="FF0000"/>
                </a:solidFill>
                <a:latin typeface="Arial" panose="020B0604020202020204" pitchFamily="34" charset="0"/>
                <a:cs typeface="Arial" panose="020B0604020202020204" pitchFamily="34" charset="0"/>
              </a:rPr>
              <a:t>Don’t forget the ESNs - We usually know the answer!</a:t>
            </a:r>
          </a:p>
          <a:p>
            <a:endParaRPr lang="en-GB" dirty="0"/>
          </a:p>
        </p:txBody>
      </p:sp>
    </p:spTree>
    <p:extLst>
      <p:ext uri="{BB962C8B-B14F-4D97-AF65-F5344CB8AC3E}">
        <p14:creationId xmlns:p14="http://schemas.microsoft.com/office/powerpoint/2010/main" val="578987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E0C54CE-6D80-A02A-035B-BCC2F005B522}"/>
              </a:ext>
            </a:extLst>
          </p:cNvPr>
          <p:cNvGraphicFramePr>
            <a:graphicFrameLocks noGrp="1"/>
          </p:cNvGraphicFramePr>
          <p:nvPr>
            <p:ph idx="1"/>
            <p:extLst>
              <p:ext uri="{D42A27DB-BD31-4B8C-83A1-F6EECF244321}">
                <p14:modId xmlns:p14="http://schemas.microsoft.com/office/powerpoint/2010/main" val="2987876277"/>
              </p:ext>
            </p:extLst>
          </p:nvPr>
        </p:nvGraphicFramePr>
        <p:xfrm>
          <a:off x="842210" y="248653"/>
          <a:ext cx="7459579" cy="4498154"/>
        </p:xfrm>
        <a:graphic>
          <a:graphicData uri="http://schemas.openxmlformats.org/drawingml/2006/table">
            <a:tbl>
              <a:tblPr firstRow="1" firstCol="1" bandRow="1"/>
              <a:tblGrid>
                <a:gridCol w="1669301">
                  <a:extLst>
                    <a:ext uri="{9D8B030D-6E8A-4147-A177-3AD203B41FA5}">
                      <a16:colId xmlns:a16="http://schemas.microsoft.com/office/drawing/2014/main" val="1119034524"/>
                    </a:ext>
                  </a:extLst>
                </a:gridCol>
                <a:gridCol w="1518365">
                  <a:extLst>
                    <a:ext uri="{9D8B030D-6E8A-4147-A177-3AD203B41FA5}">
                      <a16:colId xmlns:a16="http://schemas.microsoft.com/office/drawing/2014/main" val="1108402866"/>
                    </a:ext>
                  </a:extLst>
                </a:gridCol>
                <a:gridCol w="1248340">
                  <a:extLst>
                    <a:ext uri="{9D8B030D-6E8A-4147-A177-3AD203B41FA5}">
                      <a16:colId xmlns:a16="http://schemas.microsoft.com/office/drawing/2014/main" val="522954696"/>
                    </a:ext>
                  </a:extLst>
                </a:gridCol>
                <a:gridCol w="1551598">
                  <a:extLst>
                    <a:ext uri="{9D8B030D-6E8A-4147-A177-3AD203B41FA5}">
                      <a16:colId xmlns:a16="http://schemas.microsoft.com/office/drawing/2014/main" val="3164610057"/>
                    </a:ext>
                  </a:extLst>
                </a:gridCol>
                <a:gridCol w="1471975">
                  <a:extLst>
                    <a:ext uri="{9D8B030D-6E8A-4147-A177-3AD203B41FA5}">
                      <a16:colId xmlns:a16="http://schemas.microsoft.com/office/drawing/2014/main" val="2791640696"/>
                    </a:ext>
                  </a:extLst>
                </a:gridCol>
              </a:tblGrid>
              <a:tr h="363939">
                <a:tc>
                  <a:txBody>
                    <a:bodyPr/>
                    <a:lstStyle/>
                    <a:p>
                      <a:pPr>
                        <a:lnSpc>
                          <a:spcPct val="107000"/>
                        </a:lnSpc>
                        <a:spcAft>
                          <a:spcPts val="800"/>
                        </a:spcAft>
                      </a:pPr>
                      <a:r>
                        <a:rPr lang="en-GB" sz="12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Trust</a:t>
                      </a: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200" b="1" kern="100">
                          <a:solidFill>
                            <a:srgbClr val="FFFFFF"/>
                          </a:solidFill>
                          <a:effectLst/>
                          <a:latin typeface="Arial" panose="020B0604020202020204" pitchFamily="34" charset="0"/>
                          <a:ea typeface="Calibri" panose="020F0502020204030204" pitchFamily="34" charset="0"/>
                          <a:cs typeface="Arial" panose="020B0604020202020204" pitchFamily="34" charset="0"/>
                        </a:rPr>
                        <a:t>PESN</a:t>
                      </a:r>
                      <a:endParaRPr lang="en-GB" sz="12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200" b="1" kern="100">
                          <a:solidFill>
                            <a:srgbClr val="FFFFFF"/>
                          </a:solidFill>
                          <a:effectLst/>
                          <a:latin typeface="Arial" panose="020B0604020202020204" pitchFamily="34" charset="0"/>
                          <a:ea typeface="Calibri" panose="020F0502020204030204" pitchFamily="34" charset="0"/>
                          <a:cs typeface="Arial" panose="020B0604020202020204" pitchFamily="34" charset="0"/>
                        </a:rPr>
                        <a:t>Contact Number</a:t>
                      </a:r>
                      <a:endParaRPr lang="en-GB" sz="12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2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ESNs</a:t>
                      </a: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nSpc>
                          <a:spcPct val="107000"/>
                        </a:lnSpc>
                        <a:spcAft>
                          <a:spcPts val="800"/>
                        </a:spcAft>
                      </a:pPr>
                      <a:r>
                        <a:rPr lang="en-GB" sz="12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Contact Details</a:t>
                      </a: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660428458"/>
                  </a:ext>
                </a:extLst>
              </a:tr>
              <a:tr h="656510">
                <a:tc>
                  <a:txBody>
                    <a:bodyPr/>
                    <a:lstStyle/>
                    <a:p>
                      <a:pPr>
                        <a:lnSpc>
                          <a:spcPct val="107000"/>
                        </a:lnSpc>
                        <a:spcAft>
                          <a:spcPts val="800"/>
                        </a:spcAft>
                      </a:pPr>
                      <a:r>
                        <a:rPr lang="en-GB" sz="1000" b="1" kern="100">
                          <a:solidFill>
                            <a:srgbClr val="000000"/>
                          </a:solidFill>
                          <a:effectLst/>
                          <a:latin typeface="Arial" panose="020B0604020202020204" pitchFamily="34" charset="0"/>
                          <a:ea typeface="Calibri" panose="020F0502020204030204" pitchFamily="34" charset="0"/>
                          <a:cs typeface="Arial" panose="020B0604020202020204" pitchFamily="34" charset="0"/>
                        </a:rPr>
                        <a:t>County Durham and Darlington</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Amanda Barr</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Kate Howe</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Sue Lewis</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0191 3876368</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Bev Barnett</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Elaine Lincoln</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Natalee Howe</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0191 3876531</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4086227345"/>
                  </a:ext>
                </a:extLst>
              </a:tr>
              <a:tr h="145858">
                <a:tc>
                  <a:txBody>
                    <a:bodyPr/>
                    <a:lstStyle/>
                    <a:p>
                      <a:pPr>
                        <a:lnSpc>
                          <a:spcPct val="107000"/>
                        </a:lnSpc>
                        <a:spcAft>
                          <a:spcPts val="800"/>
                        </a:spcAft>
                      </a:pPr>
                      <a:r>
                        <a:rPr lang="en-GB" sz="1000" b="1" kern="100">
                          <a:effectLst/>
                          <a:latin typeface="Arial" panose="020B0604020202020204" pitchFamily="34" charset="0"/>
                          <a:ea typeface="Calibri" panose="020F0502020204030204" pitchFamily="34" charset="0"/>
                          <a:cs typeface="Arial" panose="020B0604020202020204" pitchFamily="34" charset="0"/>
                        </a:rPr>
                        <a:t>Gateshead</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Hazel MacEwan</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0191 4453075</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extLst>
                  <a:ext uri="{0D108BD9-81ED-4DB2-BD59-A6C34878D82A}">
                    <a16:rowId xmlns:a16="http://schemas.microsoft.com/office/drawing/2014/main" val="3759316796"/>
                  </a:ext>
                </a:extLst>
              </a:tr>
              <a:tr h="911837">
                <a:tc>
                  <a:txBody>
                    <a:bodyPr/>
                    <a:lstStyle/>
                    <a:p>
                      <a:pPr>
                        <a:lnSpc>
                          <a:spcPct val="107000"/>
                        </a:lnSpc>
                        <a:spcAft>
                          <a:spcPts val="800"/>
                        </a:spcAft>
                      </a:pPr>
                      <a:r>
                        <a:rPr lang="en-GB" sz="1000" b="1" kern="100">
                          <a:solidFill>
                            <a:srgbClr val="000000"/>
                          </a:solidFill>
                          <a:effectLst/>
                          <a:latin typeface="Arial" panose="020B0604020202020204" pitchFamily="34" charset="0"/>
                          <a:ea typeface="Calibri" panose="020F0502020204030204" pitchFamily="34" charset="0"/>
                          <a:cs typeface="Arial" panose="020B0604020202020204" pitchFamily="34" charset="0"/>
                        </a:rPr>
                        <a:t>Newcastle </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Sarah Bennison</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0191 2821156</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07902 370371</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Gemma Clarke</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Jo Glenton</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Lisa Sparke</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Louise Dimmick</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0191 2823995</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177783903"/>
                  </a:ext>
                </a:extLst>
              </a:tr>
              <a:tr h="145858">
                <a:tc>
                  <a:txBody>
                    <a:bodyPr/>
                    <a:lstStyle/>
                    <a:p>
                      <a:pPr>
                        <a:lnSpc>
                          <a:spcPct val="107000"/>
                        </a:lnSpc>
                        <a:spcAft>
                          <a:spcPts val="800"/>
                        </a:spcAft>
                      </a:pPr>
                      <a:r>
                        <a:rPr lang="en-GB" sz="1000" b="1" kern="100">
                          <a:effectLst/>
                          <a:latin typeface="Arial" panose="020B0604020202020204" pitchFamily="34" charset="0"/>
                          <a:ea typeface="Calibri" panose="020F0502020204030204" pitchFamily="34" charset="0"/>
                          <a:cs typeface="Arial" panose="020B0604020202020204" pitchFamily="34" charset="0"/>
                        </a:rPr>
                        <a:t>North Cumbria</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Vicki Walsh</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07867 102379</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Michelle Wood</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01786 244576</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extLst>
                  <a:ext uri="{0D108BD9-81ED-4DB2-BD59-A6C34878D82A}">
                    <a16:rowId xmlns:a16="http://schemas.microsoft.com/office/drawing/2014/main" val="2623133475"/>
                  </a:ext>
                </a:extLst>
              </a:tr>
              <a:tr h="401184">
                <a:tc>
                  <a:txBody>
                    <a:bodyPr/>
                    <a:lstStyle/>
                    <a:p>
                      <a:pPr>
                        <a:lnSpc>
                          <a:spcPct val="107000"/>
                        </a:lnSpc>
                        <a:spcAft>
                          <a:spcPts val="800"/>
                        </a:spcAft>
                      </a:pPr>
                      <a:r>
                        <a:rPr lang="en-GB" sz="1000" b="1" kern="100">
                          <a:solidFill>
                            <a:srgbClr val="000000"/>
                          </a:solidFill>
                          <a:effectLst/>
                          <a:latin typeface="Arial" panose="020B0604020202020204" pitchFamily="34" charset="0"/>
                          <a:ea typeface="Calibri" panose="020F0502020204030204" pitchFamily="34" charset="0"/>
                          <a:cs typeface="Arial" panose="020B0604020202020204" pitchFamily="34" charset="0"/>
                        </a:rPr>
                        <a:t>North Tees and Hartlepool</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Katie Bailey</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Pauline King</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01429 522717</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712222668"/>
                  </a:ext>
                </a:extLst>
              </a:tr>
              <a:tr h="401184">
                <a:tc>
                  <a:txBody>
                    <a:bodyPr/>
                    <a:lstStyle/>
                    <a:p>
                      <a:pPr>
                        <a:lnSpc>
                          <a:spcPct val="107000"/>
                        </a:lnSpc>
                        <a:spcAft>
                          <a:spcPts val="800"/>
                        </a:spcAft>
                      </a:pPr>
                      <a:r>
                        <a:rPr lang="en-GB" sz="1000" b="1" kern="100">
                          <a:effectLst/>
                          <a:latin typeface="Arial" panose="020B0604020202020204" pitchFamily="34" charset="0"/>
                          <a:ea typeface="Calibri" panose="020F0502020204030204" pitchFamily="34" charset="0"/>
                          <a:cs typeface="Arial" panose="020B0604020202020204" pitchFamily="34" charset="0"/>
                        </a:rPr>
                        <a:t>Northumbria </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Andrea Irlam</a:t>
                      </a:r>
                    </a:p>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Sophie Gilmour-Ivens</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07755 025947</a:t>
                      </a:r>
                    </a:p>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07814 652086</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extLst>
                  <a:ext uri="{0D108BD9-81ED-4DB2-BD59-A6C34878D82A}">
                    <a16:rowId xmlns:a16="http://schemas.microsoft.com/office/drawing/2014/main" val="894066227"/>
                  </a:ext>
                </a:extLst>
              </a:tr>
              <a:tr h="911837">
                <a:tc>
                  <a:txBody>
                    <a:bodyPr/>
                    <a:lstStyle/>
                    <a:p>
                      <a:pPr>
                        <a:lnSpc>
                          <a:spcPct val="107000"/>
                        </a:lnSpc>
                        <a:spcAft>
                          <a:spcPts val="800"/>
                        </a:spcAft>
                      </a:pPr>
                      <a:r>
                        <a:rPr lang="en-GB" sz="1000" b="1" kern="100">
                          <a:solidFill>
                            <a:srgbClr val="000000"/>
                          </a:solidFill>
                          <a:effectLst/>
                          <a:latin typeface="Arial" panose="020B0604020202020204" pitchFamily="34" charset="0"/>
                          <a:ea typeface="Calibri" panose="020F0502020204030204" pitchFamily="34" charset="0"/>
                          <a:cs typeface="Arial" panose="020B0604020202020204" pitchFamily="34" charset="0"/>
                        </a:rPr>
                        <a:t>South Tees</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Helen Garfitt</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Helen Gilpin</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Samantha Boddy</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01642 854489</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Fiona Adams</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Claire Madden</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Emma March</a:t>
                      </a:r>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Claire Wilson</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000" kern="100">
                          <a:solidFill>
                            <a:srgbClr val="000000"/>
                          </a:solidFill>
                          <a:effectLst/>
                          <a:latin typeface="Arial" panose="020B0604020202020204" pitchFamily="34" charset="0"/>
                          <a:ea typeface="Calibri" panose="020F0502020204030204" pitchFamily="34" charset="0"/>
                          <a:cs typeface="Arial" panose="020B0604020202020204" pitchFamily="34" charset="0"/>
                        </a:rPr>
                        <a:t>01642 854169</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590949576"/>
                  </a:ext>
                </a:extLst>
              </a:tr>
              <a:tr h="401184">
                <a:tc>
                  <a:txBody>
                    <a:bodyPr/>
                    <a:lstStyle/>
                    <a:p>
                      <a:pPr>
                        <a:lnSpc>
                          <a:spcPct val="107000"/>
                        </a:lnSpc>
                        <a:spcAft>
                          <a:spcPts val="800"/>
                        </a:spcAft>
                      </a:pPr>
                      <a:r>
                        <a:rPr lang="en-GB" sz="1000" b="1" kern="100">
                          <a:effectLst/>
                          <a:latin typeface="Arial" panose="020B0604020202020204" pitchFamily="34" charset="0"/>
                          <a:ea typeface="Calibri" panose="020F0502020204030204" pitchFamily="34" charset="0"/>
                          <a:cs typeface="Arial" panose="020B0604020202020204" pitchFamily="34" charset="0"/>
                        </a:rPr>
                        <a:t>South Tyneside and Sunderland</a:t>
                      </a:r>
                      <a:endParaRPr lang="en-GB" sz="1000" kern="100">
                        <a:effectLst/>
                        <a:latin typeface="Arial" panose="020B0604020202020204" pitchFamily="34" charset="0"/>
                        <a:ea typeface="Calibri" panose="020F0502020204030204" pitchFamily="34" charset="0"/>
                        <a:cs typeface="Arial" panose="020B0604020202020204" pitchFamily="34" charset="0"/>
                      </a:endParaRP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dirty="0">
                          <a:effectLst/>
                          <a:latin typeface="Arial" panose="020B0604020202020204" pitchFamily="34" charset="0"/>
                          <a:ea typeface="Calibri" panose="020F0502020204030204" pitchFamily="34" charset="0"/>
                          <a:cs typeface="Arial" panose="020B0604020202020204" pitchFamily="34" charset="0"/>
                        </a:rPr>
                        <a:t>Lisa Emmerson</a:t>
                      </a:r>
                    </a:p>
                    <a:p>
                      <a:pPr>
                        <a:lnSpc>
                          <a:spcPct val="107000"/>
                        </a:lnSpc>
                        <a:spcAft>
                          <a:spcPts val="800"/>
                        </a:spcAft>
                      </a:pPr>
                      <a:r>
                        <a:rPr lang="en-GB" sz="1000" kern="100" dirty="0">
                          <a:effectLst/>
                          <a:latin typeface="Arial" panose="020B0604020202020204" pitchFamily="34" charset="0"/>
                          <a:ea typeface="Calibri" panose="020F0502020204030204" pitchFamily="34" charset="0"/>
                          <a:cs typeface="Arial" panose="020B0604020202020204" pitchFamily="34" charset="0"/>
                        </a:rPr>
                        <a:t>Angela Richardson</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0191 5699808</a:t>
                      </a:r>
                    </a:p>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0191 4028177</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Kat Boulton</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tc>
                  <a:txBody>
                    <a:bodyPr/>
                    <a:lstStyle/>
                    <a:p>
                      <a:pPr>
                        <a:lnSpc>
                          <a:spcPct val="107000"/>
                        </a:lnSpc>
                        <a:spcAft>
                          <a:spcPts val="800"/>
                        </a:spcAft>
                      </a:pPr>
                      <a:r>
                        <a:rPr lang="en-GB" sz="1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Kat.boulton@nhs.net</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dirty="0">
                          <a:effectLst/>
                          <a:latin typeface="Arial" panose="020B0604020202020204" pitchFamily="34" charset="0"/>
                          <a:ea typeface="Calibri" panose="020F0502020204030204" pitchFamily="34" charset="0"/>
                          <a:cs typeface="Arial" panose="020B0604020202020204" pitchFamily="34" charset="0"/>
                        </a:rPr>
                        <a:t> </a:t>
                      </a:r>
                    </a:p>
                  </a:txBody>
                  <a:tcPr marL="46213" marR="46213"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noFill/>
                  </a:tcPr>
                </a:tc>
                <a:extLst>
                  <a:ext uri="{0D108BD9-81ED-4DB2-BD59-A6C34878D82A}">
                    <a16:rowId xmlns:a16="http://schemas.microsoft.com/office/drawing/2014/main" val="3658920122"/>
                  </a:ext>
                </a:extLst>
              </a:tr>
            </a:tbl>
          </a:graphicData>
        </a:graphic>
      </p:graphicFrame>
    </p:spTree>
    <p:extLst>
      <p:ext uri="{BB962C8B-B14F-4D97-AF65-F5344CB8AC3E}">
        <p14:creationId xmlns:p14="http://schemas.microsoft.com/office/powerpoint/2010/main" val="231657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2B33-836A-4212-ACE3-BE9DD8ED9C37}"/>
              </a:ext>
            </a:extLst>
          </p:cNvPr>
          <p:cNvSpPr>
            <a:spLocks noGrp="1"/>
          </p:cNvSpPr>
          <p:nvPr>
            <p:ph type="title"/>
          </p:nvPr>
        </p:nvSpPr>
        <p:spPr/>
        <p:txBody>
          <a:bodyPr/>
          <a:lstStyle/>
          <a:p>
            <a:r>
              <a:rPr lang="en-GB" dirty="0"/>
              <a:t>What can GPs do?</a:t>
            </a:r>
          </a:p>
        </p:txBody>
      </p:sp>
      <p:sp>
        <p:nvSpPr>
          <p:cNvPr id="3" name="Content Placeholder 2">
            <a:extLst>
              <a:ext uri="{FF2B5EF4-FFF2-40B4-BE49-F238E27FC236}">
                <a16:creationId xmlns:a16="http://schemas.microsoft.com/office/drawing/2014/main" id="{C860841D-CD67-F23E-4FC0-E50F581089A4}"/>
              </a:ext>
            </a:extLst>
          </p:cNvPr>
          <p:cNvSpPr>
            <a:spLocks noGrp="1"/>
          </p:cNvSpPr>
          <p:nvPr>
            <p:ph sz="half" idx="1"/>
          </p:nvPr>
        </p:nvSpPr>
        <p:spPr/>
        <p:txBody>
          <a:bodyPr>
            <a:normAutofit fontScale="85000" lnSpcReduction="20000"/>
          </a:bodyPr>
          <a:lstStyle/>
          <a:p>
            <a:r>
              <a:rPr lang="en-GB" dirty="0">
                <a:latin typeface="Arial" panose="020B0604020202020204" pitchFamily="34" charset="0"/>
                <a:cs typeface="Arial" panose="020B0604020202020204" pitchFamily="34" charset="0"/>
              </a:rPr>
              <a:t>Seizures:</a:t>
            </a:r>
          </a:p>
          <a:p>
            <a:pPr>
              <a:buFontTx/>
              <a:buChar char="-"/>
            </a:pPr>
            <a:r>
              <a:rPr lang="en-GB" dirty="0">
                <a:latin typeface="Arial" panose="020B0604020202020204" pitchFamily="34" charset="0"/>
                <a:cs typeface="Arial" panose="020B0604020202020204" pitchFamily="34" charset="0"/>
              </a:rPr>
              <a:t>Keep a seizure diary (Epilepsy Action / Epilepsy Society / Brain Trust)</a:t>
            </a:r>
          </a:p>
          <a:p>
            <a:pPr>
              <a:buFontTx/>
              <a:buChar char="-"/>
            </a:pPr>
            <a:r>
              <a:rPr lang="en-GB" dirty="0">
                <a:latin typeface="Arial" panose="020B0604020202020204" pitchFamily="34" charset="0"/>
                <a:cs typeface="Arial" panose="020B0604020202020204" pitchFamily="34" charset="0"/>
              </a:rPr>
              <a:t>Description of events: what was happening before the event? Side of body affected / colour change?</a:t>
            </a:r>
          </a:p>
          <a:p>
            <a:pPr>
              <a:buFontTx/>
              <a:buChar char="-"/>
            </a:pPr>
            <a:r>
              <a:rPr lang="en-GB" dirty="0">
                <a:latin typeface="Arial" panose="020B0604020202020204" pitchFamily="34" charset="0"/>
                <a:cs typeface="Arial" panose="020B0604020202020204" pitchFamily="34" charset="0"/>
              </a:rPr>
              <a:t>Time events with a watch / clock</a:t>
            </a:r>
          </a:p>
          <a:p>
            <a:pPr>
              <a:buFontTx/>
              <a:buChar char="-"/>
            </a:pPr>
            <a:r>
              <a:rPr lang="en-GB" dirty="0">
                <a:latin typeface="Arial" panose="020B0604020202020204" pitchFamily="34" charset="0"/>
                <a:cs typeface="Arial" panose="020B0604020202020204" pitchFamily="34" charset="0"/>
              </a:rPr>
              <a:t>Ask families to video events</a:t>
            </a:r>
          </a:p>
          <a:p>
            <a:pPr>
              <a:buFontTx/>
              <a:buChar char="-"/>
            </a:pPr>
            <a:r>
              <a:rPr lang="en-GB" dirty="0">
                <a:latin typeface="Arial" panose="020B0604020202020204" pitchFamily="34" charset="0"/>
                <a:cs typeface="Arial" panose="020B0604020202020204" pitchFamily="34" charset="0"/>
              </a:rPr>
              <a:t>Attend ED for seizures &gt;5 minutes / concerns about breathing / injury</a:t>
            </a:r>
          </a:p>
        </p:txBody>
      </p:sp>
      <p:sp>
        <p:nvSpPr>
          <p:cNvPr id="4" name="Content Placeholder 3">
            <a:extLst>
              <a:ext uri="{FF2B5EF4-FFF2-40B4-BE49-F238E27FC236}">
                <a16:creationId xmlns:a16="http://schemas.microsoft.com/office/drawing/2014/main" id="{C9A1A0CC-6D8B-5460-9C40-0DB459AE06CC}"/>
              </a:ext>
            </a:extLst>
          </p:cNvPr>
          <p:cNvSpPr>
            <a:spLocks noGrp="1"/>
          </p:cNvSpPr>
          <p:nvPr>
            <p:ph sz="half" idx="2"/>
          </p:nvPr>
        </p:nvSpPr>
        <p:spPr/>
        <p:txBody>
          <a:bodyPr>
            <a:normAutofit fontScale="85000" lnSpcReduction="20000"/>
          </a:bodyPr>
          <a:lstStyle/>
          <a:p>
            <a:r>
              <a:rPr lang="en-GB" dirty="0">
                <a:latin typeface="Arial" panose="020B0604020202020204" pitchFamily="34" charset="0"/>
                <a:cs typeface="Arial" panose="020B0604020202020204" pitchFamily="34" charset="0"/>
              </a:rPr>
              <a:t>Information:</a:t>
            </a:r>
          </a:p>
          <a:p>
            <a:endParaRPr lang="en-GB" dirty="0">
              <a:latin typeface="Arial" panose="020B0604020202020204" pitchFamily="34" charset="0"/>
              <a:cs typeface="Arial" panose="020B0604020202020204" pitchFamily="34" charset="0"/>
            </a:endParaRPr>
          </a:p>
          <a:p>
            <a:pPr>
              <a:buFontTx/>
              <a:buChar char="-"/>
            </a:pPr>
            <a:r>
              <a:rPr lang="en-GB" dirty="0">
                <a:latin typeface="Arial" panose="020B0604020202020204" pitchFamily="34" charset="0"/>
                <a:cs typeface="Arial" panose="020B0604020202020204" pitchFamily="34" charset="0"/>
              </a:rPr>
              <a:t>First aid and safety advice 	Epilepsy Action                          	Epilepsy Society                  	Healthier Together NE  	NHS                                       	Young Epilepsy</a:t>
            </a:r>
          </a:p>
          <a:p>
            <a:endParaRPr lang="en-GB" dirty="0"/>
          </a:p>
        </p:txBody>
      </p:sp>
    </p:spTree>
    <p:extLst>
      <p:ext uri="{BB962C8B-B14F-4D97-AF65-F5344CB8AC3E}">
        <p14:creationId xmlns:p14="http://schemas.microsoft.com/office/powerpoint/2010/main" val="80608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F0F5-A30A-AA8A-AC37-0C1738F45A59}"/>
              </a:ext>
            </a:extLst>
          </p:cNvPr>
          <p:cNvSpPr>
            <a:spLocks noGrp="1"/>
          </p:cNvSpPr>
          <p:nvPr>
            <p:ph type="title"/>
          </p:nvPr>
        </p:nvSpPr>
        <p:spPr>
          <a:xfrm>
            <a:off x="246790" y="163630"/>
            <a:ext cx="4325210" cy="457192"/>
          </a:xfrm>
        </p:spPr>
        <p:txBody>
          <a:bodyPr>
            <a:normAutofit fontScale="90000"/>
          </a:bodyPr>
          <a:lstStyle/>
          <a:p>
            <a:r>
              <a:rPr lang="en-GB" dirty="0">
                <a:solidFill>
                  <a:srgbClr val="20AB45"/>
                </a:solidFill>
              </a:rPr>
              <a:t>NENC Context </a:t>
            </a:r>
          </a:p>
        </p:txBody>
      </p:sp>
      <p:sp>
        <p:nvSpPr>
          <p:cNvPr id="3" name="Content Placeholder 2">
            <a:extLst>
              <a:ext uri="{FF2B5EF4-FFF2-40B4-BE49-F238E27FC236}">
                <a16:creationId xmlns:a16="http://schemas.microsoft.com/office/drawing/2014/main" id="{355ACF74-A723-B83A-D58F-904E3D339F7C}"/>
              </a:ext>
            </a:extLst>
          </p:cNvPr>
          <p:cNvSpPr>
            <a:spLocks noGrp="1"/>
          </p:cNvSpPr>
          <p:nvPr>
            <p:ph sz="quarter" idx="10"/>
          </p:nvPr>
        </p:nvSpPr>
        <p:spPr>
          <a:xfrm>
            <a:off x="38367" y="745991"/>
            <a:ext cx="5460821" cy="2471847"/>
          </a:xfrm>
        </p:spPr>
        <p:txBody>
          <a:bodyPr>
            <a:noAutofit/>
          </a:bodyPr>
          <a:lstStyle/>
          <a:p>
            <a:r>
              <a:rPr lang="en-GB" sz="1350" dirty="0"/>
              <a:t>Children are c. 20% of our population (</a:t>
            </a:r>
            <a:r>
              <a:rPr lang="en-GB" sz="1350" i="1" dirty="0"/>
              <a:t>100% future</a:t>
            </a:r>
            <a:r>
              <a:rPr lang="en-GB" sz="1350" dirty="0"/>
              <a:t>)</a:t>
            </a:r>
          </a:p>
          <a:p>
            <a:r>
              <a:rPr lang="en-GB" sz="1350" dirty="0"/>
              <a:t>Highest levels of child poverty in England</a:t>
            </a:r>
          </a:p>
          <a:p>
            <a:r>
              <a:rPr lang="en-GB" sz="1350" dirty="0"/>
              <a:t>Reduced resource and capacity across healthcare workforce</a:t>
            </a:r>
          </a:p>
          <a:p>
            <a:r>
              <a:rPr lang="en-GB" sz="1350" dirty="0"/>
              <a:t>Highest rates of childhood obesity in England</a:t>
            </a:r>
          </a:p>
          <a:p>
            <a:r>
              <a:rPr lang="en-GB" sz="1350" dirty="0"/>
              <a:t>Highest rates of A&amp;E attendances for 0–4-year-olds in England </a:t>
            </a:r>
            <a:r>
              <a:rPr lang="en-GB" sz="900" i="1" dirty="0"/>
              <a:t>22/23 </a:t>
            </a:r>
            <a:endParaRPr lang="en-GB" sz="1350" i="1" dirty="0"/>
          </a:p>
          <a:p>
            <a:r>
              <a:rPr lang="en-GB" sz="1350" dirty="0"/>
              <a:t>Highest rates of asthma admission  </a:t>
            </a:r>
          </a:p>
          <a:p>
            <a:r>
              <a:rPr lang="en-GB" sz="1350" dirty="0"/>
              <a:t>Impact of pandemic </a:t>
            </a:r>
          </a:p>
          <a:p>
            <a:r>
              <a:rPr lang="en-GB" sz="1400" i="1" dirty="0"/>
              <a:t>Equality Act </a:t>
            </a:r>
            <a:r>
              <a:rPr lang="en-GB" sz="1400" b="0" dirty="0"/>
              <a:t>- </a:t>
            </a:r>
            <a:r>
              <a:rPr lang="en-GB" sz="1400" dirty="0"/>
              <a:t>legal duty </a:t>
            </a:r>
            <a:r>
              <a:rPr lang="en-GB" sz="1400" b="0" dirty="0"/>
              <a:t>for programmes and organisations to make explicit consideration to age</a:t>
            </a:r>
          </a:p>
          <a:p>
            <a:endParaRPr lang="en-GB" sz="1100" dirty="0"/>
          </a:p>
          <a:p>
            <a:endParaRPr lang="en-GB" sz="1350" dirty="0"/>
          </a:p>
        </p:txBody>
      </p:sp>
      <p:pic>
        <p:nvPicPr>
          <p:cNvPr id="5" name="Picture 4">
            <a:extLst>
              <a:ext uri="{FF2B5EF4-FFF2-40B4-BE49-F238E27FC236}">
                <a16:creationId xmlns:a16="http://schemas.microsoft.com/office/drawing/2014/main" id="{D21F4C09-F02A-5182-2B5E-CDB5C5B3AFA9}"/>
              </a:ext>
            </a:extLst>
          </p:cNvPr>
          <p:cNvPicPr>
            <a:picLocks noChangeAspect="1"/>
          </p:cNvPicPr>
          <p:nvPr/>
        </p:nvPicPr>
        <p:blipFill>
          <a:blip r:embed="rId3"/>
          <a:stretch>
            <a:fillRect/>
          </a:stretch>
        </p:blipFill>
        <p:spPr>
          <a:xfrm>
            <a:off x="5537554" y="2170044"/>
            <a:ext cx="3606445" cy="2973456"/>
          </a:xfrm>
          <a:prstGeom prst="rect">
            <a:avLst/>
          </a:prstGeom>
        </p:spPr>
      </p:pic>
      <p:pic>
        <p:nvPicPr>
          <p:cNvPr id="7" name="Picture 6">
            <a:extLst>
              <a:ext uri="{FF2B5EF4-FFF2-40B4-BE49-F238E27FC236}">
                <a16:creationId xmlns:a16="http://schemas.microsoft.com/office/drawing/2014/main" id="{6212EF52-26B9-8089-E6A0-F49DE0CFA8B5}"/>
              </a:ext>
            </a:extLst>
          </p:cNvPr>
          <p:cNvPicPr>
            <a:picLocks noChangeAspect="1"/>
          </p:cNvPicPr>
          <p:nvPr/>
        </p:nvPicPr>
        <p:blipFill>
          <a:blip r:embed="rId4"/>
          <a:stretch>
            <a:fillRect/>
          </a:stretch>
        </p:blipFill>
        <p:spPr>
          <a:xfrm>
            <a:off x="6138244" y="0"/>
            <a:ext cx="2758966" cy="2104114"/>
          </a:xfrm>
          <a:prstGeom prst="rect">
            <a:avLst/>
          </a:prstGeom>
        </p:spPr>
      </p:pic>
      <p:sp>
        <p:nvSpPr>
          <p:cNvPr id="8" name="TextBox 7">
            <a:extLst>
              <a:ext uri="{FF2B5EF4-FFF2-40B4-BE49-F238E27FC236}">
                <a16:creationId xmlns:a16="http://schemas.microsoft.com/office/drawing/2014/main" id="{8835330D-C3FB-9255-A36A-C2F983F55FCD}"/>
              </a:ext>
            </a:extLst>
          </p:cNvPr>
          <p:cNvSpPr txBox="1"/>
          <p:nvPr/>
        </p:nvSpPr>
        <p:spPr>
          <a:xfrm>
            <a:off x="0" y="3343007"/>
            <a:ext cx="5537554" cy="1800493"/>
          </a:xfrm>
          <a:prstGeom prst="rect">
            <a:avLst/>
          </a:prstGeom>
          <a:solidFill>
            <a:schemeClr val="tx1"/>
          </a:solidFill>
        </p:spPr>
        <p:txBody>
          <a:bodyPr wrap="square" rtlCol="0">
            <a:spAutoFit/>
          </a:bodyPr>
          <a:lstStyle/>
          <a:p>
            <a:pPr marL="457200" marR="0" lvl="1"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20AB45"/>
                </a:solidFill>
                <a:effectLst/>
                <a:uLnTx/>
                <a:uFillTx/>
                <a:latin typeface="Arial Black" panose="020B0A04020102020204" pitchFamily="34" charset="0"/>
                <a:ea typeface="+mn-ea"/>
                <a:cs typeface="+mn-cs"/>
              </a:rPr>
              <a:t>Overcoming Challenges</a:t>
            </a:r>
          </a:p>
          <a:p>
            <a:pPr marL="457200" marR="0" lvl="1" indent="0" algn="l"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20AB45"/>
              </a:solidFill>
              <a:effectLst/>
              <a:uLnTx/>
              <a:uFillTx/>
              <a:latin typeface="Arial Black" panose="020B0A04020102020204" pitchFamily="34" charset="0"/>
              <a:ea typeface="+mn-ea"/>
              <a:cs typeface="+mn-cs"/>
            </a:endParaRP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Collaborative approaches with VCSE and Education to ensure reach into our most under-served communities </a:t>
            </a: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Effectively using data to target high prevalence areas to maximise resources effectively </a:t>
            </a: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System wide engagement to establish strong mutually beneficial relationships</a:t>
            </a:r>
          </a:p>
          <a:p>
            <a:pPr marL="671513" marR="0" lvl="1"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Upskilling front line workforce </a:t>
            </a:r>
          </a:p>
        </p:txBody>
      </p:sp>
    </p:spTree>
    <p:extLst>
      <p:ext uri="{BB962C8B-B14F-4D97-AF65-F5344CB8AC3E}">
        <p14:creationId xmlns:p14="http://schemas.microsoft.com/office/powerpoint/2010/main" val="4105391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E2D9-95FA-59FE-14BC-536863EB3F50}"/>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3FE9E8DB-DC90-5BD7-0F71-F369CB9ECCB1}"/>
              </a:ext>
            </a:extLst>
          </p:cNvPr>
          <p:cNvSpPr>
            <a:spLocks noGrp="1"/>
          </p:cNvSpPr>
          <p:nvPr>
            <p:ph idx="1"/>
          </p:nvPr>
        </p:nvSpPr>
        <p:spPr/>
        <p:txBody>
          <a:bodyPr>
            <a:normAutofit fontScale="70000" lnSpcReduction="20000"/>
          </a:bodyPr>
          <a:lstStyle/>
          <a:p>
            <a:r>
              <a:rPr lang="en-GB" sz="3200" dirty="0">
                <a:latin typeface="Arial" panose="020B0604020202020204" pitchFamily="34" charset="0"/>
                <a:cs typeface="Arial" panose="020B0604020202020204" pitchFamily="34" charset="0"/>
              </a:rPr>
              <a:t>Epilepsy Action: </a:t>
            </a:r>
            <a:r>
              <a:rPr lang="en-GB" sz="3200" dirty="0">
                <a:latin typeface="Arial" panose="020B0604020202020204" pitchFamily="34" charset="0"/>
                <a:cs typeface="Arial" panose="020B0604020202020204" pitchFamily="34" charset="0"/>
                <a:hlinkClick r:id="rId2"/>
              </a:rPr>
              <a:t>www.epilepsy.org.uk</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Epilepsy Society: </a:t>
            </a:r>
            <a:r>
              <a:rPr lang="en-GB" sz="3200" dirty="0">
                <a:latin typeface="Arial" panose="020B0604020202020204" pitchFamily="34" charset="0"/>
                <a:cs typeface="Arial" panose="020B0604020202020204" pitchFamily="34" charset="0"/>
                <a:hlinkClick r:id="rId3"/>
              </a:rPr>
              <a:t>www.epilepsysociety.org.uk</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FND Action: </a:t>
            </a:r>
            <a:r>
              <a:rPr lang="en-GB" sz="3200" dirty="0">
                <a:latin typeface="Arial" panose="020B0604020202020204" pitchFamily="34" charset="0"/>
                <a:cs typeface="Arial" panose="020B0604020202020204" pitchFamily="34" charset="0"/>
                <a:hlinkClick r:id="rId4"/>
              </a:rPr>
              <a:t>www.fndaction.org.uk</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Healthier together: </a:t>
            </a:r>
            <a:r>
              <a:rPr lang="en-GB" sz="3200" dirty="0">
                <a:latin typeface="Arial" panose="020B0604020202020204" pitchFamily="34" charset="0"/>
                <a:cs typeface="Arial" panose="020B0604020202020204" pitchFamily="34" charset="0"/>
                <a:hlinkClick r:id="rId5"/>
              </a:rPr>
              <a:t>www.nenc-healthiertogether.nhs.uk</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The International League Against Epilepsy: </a:t>
            </a:r>
            <a:r>
              <a:rPr lang="en-GB" sz="3200" dirty="0">
                <a:latin typeface="Arial" panose="020B0604020202020204" pitchFamily="34" charset="0"/>
                <a:cs typeface="Arial" panose="020B0604020202020204" pitchFamily="34" charset="0"/>
                <a:hlinkClick r:id="rId6"/>
              </a:rPr>
              <a:t>www.ilae.org</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Medicines for children: </a:t>
            </a:r>
            <a:r>
              <a:rPr lang="en-GB" sz="3200" dirty="0">
                <a:latin typeface="Arial" panose="020B0604020202020204" pitchFamily="34" charset="0"/>
                <a:cs typeface="Arial" panose="020B0604020202020204" pitchFamily="34" charset="0"/>
                <a:hlinkClick r:id="rId7"/>
              </a:rPr>
              <a:t>www.medicinesforchildren.org.uk</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SUDC: </a:t>
            </a:r>
            <a:r>
              <a:rPr lang="en-GB" sz="3200" dirty="0">
                <a:latin typeface="Arial" panose="020B0604020202020204" pitchFamily="34" charset="0"/>
                <a:cs typeface="Arial" panose="020B0604020202020204" pitchFamily="34" charset="0"/>
                <a:hlinkClick r:id="rId8"/>
              </a:rPr>
              <a:t>www.sudc.org.uk</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SUDEP Action: </a:t>
            </a:r>
            <a:r>
              <a:rPr lang="en-GB" sz="3200" dirty="0">
                <a:latin typeface="Arial" panose="020B0604020202020204" pitchFamily="34" charset="0"/>
                <a:cs typeface="Arial" panose="020B0604020202020204" pitchFamily="34" charset="0"/>
                <a:hlinkClick r:id="rId9"/>
              </a:rPr>
              <a:t>www.sudep.org</a:t>
            </a:r>
            <a:r>
              <a:rPr lang="en-GB" sz="3200" dirty="0">
                <a:latin typeface="Arial" panose="020B0604020202020204" pitchFamily="34" charset="0"/>
                <a:cs typeface="Arial" panose="020B0604020202020204" pitchFamily="34" charset="0"/>
              </a:rPr>
              <a:t> </a:t>
            </a:r>
          </a:p>
          <a:p>
            <a:r>
              <a:rPr lang="en-GB" sz="3200" dirty="0">
                <a:latin typeface="Arial" panose="020B0604020202020204" pitchFamily="34" charset="0"/>
                <a:cs typeface="Arial" panose="020B0604020202020204" pitchFamily="34" charset="0"/>
              </a:rPr>
              <a:t>Young Epilepsy: </a:t>
            </a:r>
            <a:r>
              <a:rPr lang="en-GB" sz="3200" dirty="0">
                <a:latin typeface="Arial" panose="020B0604020202020204" pitchFamily="34" charset="0"/>
                <a:cs typeface="Arial" panose="020B0604020202020204" pitchFamily="34" charset="0"/>
                <a:hlinkClick r:id="rId10"/>
              </a:rPr>
              <a:t>www.youngepilepsy.org.uk</a:t>
            </a:r>
            <a:r>
              <a:rPr lang="en-GB"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21168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9051-5CDA-F409-B621-6E5C3F0CCE4B}"/>
              </a:ext>
            </a:extLst>
          </p:cNvPr>
          <p:cNvSpPr>
            <a:spLocks noGrp="1"/>
          </p:cNvSpPr>
          <p:nvPr>
            <p:ph type="ctrTitle"/>
          </p:nvPr>
        </p:nvSpPr>
        <p:spPr>
          <a:xfrm>
            <a:off x="594775" y="1810814"/>
            <a:ext cx="8133715" cy="1521871"/>
          </a:xfrm>
        </p:spPr>
        <p:txBody>
          <a:bodyPr>
            <a:normAutofit/>
          </a:bodyPr>
          <a:lstStyle/>
          <a:p>
            <a:pPr algn="ctr"/>
            <a:r>
              <a:rPr lang="en-GB" sz="6000" dirty="0"/>
              <a:t>Questions?</a:t>
            </a:r>
          </a:p>
        </p:txBody>
      </p:sp>
    </p:spTree>
    <p:extLst>
      <p:ext uri="{BB962C8B-B14F-4D97-AF65-F5344CB8AC3E}">
        <p14:creationId xmlns:p14="http://schemas.microsoft.com/office/powerpoint/2010/main" val="189725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8CEC-99CB-2F89-5A75-FD5594FE334F}"/>
              </a:ext>
            </a:extLst>
          </p:cNvPr>
          <p:cNvSpPr>
            <a:spLocks noGrp="1"/>
          </p:cNvSpPr>
          <p:nvPr>
            <p:ph type="title"/>
          </p:nvPr>
        </p:nvSpPr>
        <p:spPr>
          <a:xfrm>
            <a:off x="789833" y="187792"/>
            <a:ext cx="8131810" cy="619927"/>
          </a:xfrm>
        </p:spPr>
        <p:txBody>
          <a:bodyPr/>
          <a:lstStyle/>
          <a:p>
            <a:r>
              <a:rPr lang="en-US" dirty="0">
                <a:latin typeface="Arial Black" panose="020B0A04020102020204" pitchFamily="34" charset="0"/>
              </a:rPr>
              <a:t>Child Health and Wellbeing Network</a:t>
            </a:r>
          </a:p>
        </p:txBody>
      </p:sp>
      <p:sp>
        <p:nvSpPr>
          <p:cNvPr id="3" name="Text Placeholder 2">
            <a:extLst>
              <a:ext uri="{FF2B5EF4-FFF2-40B4-BE49-F238E27FC236}">
                <a16:creationId xmlns:a16="http://schemas.microsoft.com/office/drawing/2014/main" id="{447CEE09-9025-CDD5-18A4-D30877984F52}"/>
              </a:ext>
            </a:extLst>
          </p:cNvPr>
          <p:cNvSpPr>
            <a:spLocks noGrp="1"/>
          </p:cNvSpPr>
          <p:nvPr>
            <p:ph type="body" idx="1"/>
          </p:nvPr>
        </p:nvSpPr>
        <p:spPr>
          <a:xfrm>
            <a:off x="4141694" y="906717"/>
            <a:ext cx="4487956" cy="3429064"/>
          </a:xfrm>
        </p:spPr>
        <p:txBody>
          <a:bodyPr>
            <a:normAutofit fontScale="92500" lnSpcReduction="10000"/>
          </a:bodyPr>
          <a:lstStyle/>
          <a:p>
            <a:pPr marL="0" indent="0" algn="ctr">
              <a:buNone/>
            </a:pPr>
            <a:r>
              <a:rPr lang="en-GB" sz="2400" b="1" dirty="0"/>
              <a:t>Our vision</a:t>
            </a:r>
          </a:p>
          <a:p>
            <a:pPr marL="0" indent="0" algn="ctr">
              <a:buNone/>
            </a:pPr>
            <a:endParaRPr lang="en-GB" sz="1800" b="1" dirty="0"/>
          </a:p>
          <a:p>
            <a:pPr marL="0" indent="0" algn="ctr">
              <a:buNone/>
            </a:pPr>
            <a:r>
              <a:rPr lang="en-GB" sz="1800" i="1" dirty="0"/>
              <a:t>In the North East and North Cumbria we believe all children and young people should be given the opportunity to flourish and reach their potential, and be advantaged by organisations working together </a:t>
            </a:r>
          </a:p>
          <a:p>
            <a:pPr marL="0" indent="0" algn="ctr">
              <a:buNone/>
            </a:pPr>
            <a:endParaRPr lang="en-GB" sz="1800" dirty="0"/>
          </a:p>
          <a:p>
            <a:pPr marL="0" indent="0" algn="ctr">
              <a:buNone/>
            </a:pPr>
            <a:r>
              <a:rPr lang="en-GB" sz="2400" b="1" dirty="0"/>
              <a:t>What do you want us to do</a:t>
            </a:r>
          </a:p>
          <a:p>
            <a:pPr marL="0" indent="0" algn="ctr">
              <a:buNone/>
            </a:pPr>
            <a:endParaRPr lang="en-GB" sz="1800" dirty="0"/>
          </a:p>
          <a:p>
            <a:pPr marL="0" indent="0" algn="ctr">
              <a:buNone/>
            </a:pPr>
            <a:r>
              <a:rPr lang="en-GB" sz="1800" i="1" dirty="0"/>
              <a:t>“Share good practice, drive work forward and connect us into experts and groups”</a:t>
            </a:r>
          </a:p>
          <a:p>
            <a:endParaRPr lang="en-US" dirty="0"/>
          </a:p>
        </p:txBody>
      </p:sp>
      <p:pic>
        <p:nvPicPr>
          <p:cNvPr id="4" name="Picture 3">
            <a:extLst>
              <a:ext uri="{FF2B5EF4-FFF2-40B4-BE49-F238E27FC236}">
                <a16:creationId xmlns:a16="http://schemas.microsoft.com/office/drawing/2014/main" id="{89834853-C2BB-2859-F1EA-6585FAA9BE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8608" y="807719"/>
            <a:ext cx="3321056" cy="3740726"/>
          </a:xfrm>
          <a:prstGeom prst="rect">
            <a:avLst/>
          </a:prstGeom>
        </p:spPr>
      </p:pic>
      <p:sp>
        <p:nvSpPr>
          <p:cNvPr id="5" name="TextBox 4">
            <a:extLst>
              <a:ext uri="{FF2B5EF4-FFF2-40B4-BE49-F238E27FC236}">
                <a16:creationId xmlns:a16="http://schemas.microsoft.com/office/drawing/2014/main" id="{25B010AB-9468-9D7C-3E27-EE6CE0B9A75B}"/>
              </a:ext>
            </a:extLst>
          </p:cNvPr>
          <p:cNvSpPr txBox="1"/>
          <p:nvPr/>
        </p:nvSpPr>
        <p:spPr>
          <a:xfrm>
            <a:off x="4023360" y="4335781"/>
            <a:ext cx="4702032" cy="461665"/>
          </a:xfrm>
          <a:prstGeom prst="rect">
            <a:avLst/>
          </a:prstGeom>
          <a:noFill/>
        </p:spPr>
        <p:txBody>
          <a:bodyPr wrap="square" rtlCol="0">
            <a:spAutoFit/>
          </a:bodyPr>
          <a:lstStyle/>
          <a:p>
            <a:pPr algn="ctr"/>
            <a:r>
              <a:rPr lang="en-GB" sz="2400" b="1" dirty="0">
                <a:hlinkClick r:id="rId4"/>
              </a:rPr>
              <a:t>Join the Network</a:t>
            </a:r>
            <a:endParaRPr lang="en-GB" sz="2400" b="1" dirty="0"/>
          </a:p>
        </p:txBody>
      </p:sp>
    </p:spTree>
    <p:extLst>
      <p:ext uri="{BB962C8B-B14F-4D97-AF65-F5344CB8AC3E}">
        <p14:creationId xmlns:p14="http://schemas.microsoft.com/office/powerpoint/2010/main" val="315200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6430-09CF-4AF3-B4A4-8CBD93E44370}"/>
              </a:ext>
            </a:extLst>
          </p:cNvPr>
          <p:cNvSpPr>
            <a:spLocks noGrp="1"/>
          </p:cNvSpPr>
          <p:nvPr>
            <p:ph type="title"/>
          </p:nvPr>
        </p:nvSpPr>
        <p:spPr>
          <a:xfrm>
            <a:off x="1357312" y="195265"/>
            <a:ext cx="6455569" cy="486276"/>
          </a:xfrm>
        </p:spPr>
        <p:txBody>
          <a:bodyPr/>
          <a:lstStyle/>
          <a:p>
            <a:r>
              <a:rPr lang="en-GB" b="1"/>
              <a:t>The North East &amp; Cumbria Learning Disability Network </a:t>
            </a:r>
          </a:p>
        </p:txBody>
      </p:sp>
      <p:sp>
        <p:nvSpPr>
          <p:cNvPr id="5" name="Content Placeholder 4">
            <a:extLst>
              <a:ext uri="{FF2B5EF4-FFF2-40B4-BE49-F238E27FC236}">
                <a16:creationId xmlns:a16="http://schemas.microsoft.com/office/drawing/2014/main" id="{B19D692E-1721-4194-A729-46DB436B45EB}"/>
              </a:ext>
            </a:extLst>
          </p:cNvPr>
          <p:cNvSpPr>
            <a:spLocks noGrp="1"/>
          </p:cNvSpPr>
          <p:nvPr>
            <p:ph idx="1"/>
          </p:nvPr>
        </p:nvSpPr>
        <p:spPr>
          <a:xfrm>
            <a:off x="2583951" y="963203"/>
            <a:ext cx="5228930" cy="2850686"/>
          </a:xfrm>
        </p:spPr>
        <p:txBody>
          <a:bodyPr>
            <a:noAutofit/>
          </a:bodyPr>
          <a:lstStyle/>
          <a:p>
            <a:r>
              <a:rPr lang="en-GB" sz="1800" b="1"/>
              <a:t>Our vision: </a:t>
            </a:r>
            <a:r>
              <a:rPr lang="en-GB" sz="1800">
                <a:solidFill>
                  <a:schemeClr val="tx2"/>
                </a:solidFill>
              </a:rPr>
              <a:t>The North East &amp; Cumbria will be the best place in England to live if you have a learning disability and or autism</a:t>
            </a:r>
            <a:endParaRPr lang="en-GB" sz="1800"/>
          </a:p>
          <a:p>
            <a:endParaRPr lang="en-GB" sz="1800"/>
          </a:p>
          <a:p>
            <a:r>
              <a:rPr lang="en-GB" sz="1800" b="1"/>
              <a:t>Our mission: </a:t>
            </a:r>
            <a:r>
              <a:rPr lang="en-GB" sz="1800">
                <a:solidFill>
                  <a:schemeClr val="tx2"/>
                </a:solidFill>
              </a:rPr>
              <a:t>To tackle Health and Social Care inequalities faced by people with a learning disability &amp; or autistic people </a:t>
            </a:r>
            <a:endParaRPr lang="en-GB" sz="1800"/>
          </a:p>
          <a:p>
            <a:endParaRPr lang="en-GB" sz="1800"/>
          </a:p>
          <a:p>
            <a:r>
              <a:rPr lang="en-GB" sz="1800" b="1"/>
              <a:t>Our values: </a:t>
            </a:r>
            <a:r>
              <a:rPr lang="en-GB" sz="1800">
                <a:solidFill>
                  <a:schemeClr val="tx2"/>
                </a:solidFill>
              </a:rPr>
              <a:t>People with a learning disability and or autistic people and their families will be at the centre of our work. </a:t>
            </a:r>
            <a:endParaRPr lang="en-GB" sz="1800"/>
          </a:p>
        </p:txBody>
      </p:sp>
      <p:pic>
        <p:nvPicPr>
          <p:cNvPr id="7" name="Graphic 6" descr="Thumbs up sign outline">
            <a:extLst>
              <a:ext uri="{FF2B5EF4-FFF2-40B4-BE49-F238E27FC236}">
                <a16:creationId xmlns:a16="http://schemas.microsoft.com/office/drawing/2014/main" id="{3294E1C8-CD00-76D7-CF50-B2CC823BFF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5110" y="963203"/>
            <a:ext cx="685800" cy="685800"/>
          </a:xfrm>
          <a:prstGeom prst="rect">
            <a:avLst/>
          </a:prstGeom>
        </p:spPr>
      </p:pic>
      <p:pic>
        <p:nvPicPr>
          <p:cNvPr id="8" name="Picture 7">
            <a:extLst>
              <a:ext uri="{FF2B5EF4-FFF2-40B4-BE49-F238E27FC236}">
                <a16:creationId xmlns:a16="http://schemas.microsoft.com/office/drawing/2014/main" id="{4CA01C70-14E3-B934-5FD3-B588B6616C91}"/>
              </a:ext>
            </a:extLst>
          </p:cNvPr>
          <p:cNvPicPr>
            <a:picLocks noChangeAspect="1"/>
          </p:cNvPicPr>
          <p:nvPr/>
        </p:nvPicPr>
        <p:blipFill>
          <a:blip r:embed="rId4"/>
          <a:stretch>
            <a:fillRect/>
          </a:stretch>
        </p:blipFill>
        <p:spPr>
          <a:xfrm>
            <a:off x="1193878" y="2059724"/>
            <a:ext cx="1248264" cy="713294"/>
          </a:xfrm>
          <a:prstGeom prst="rect">
            <a:avLst/>
          </a:prstGeom>
        </p:spPr>
      </p:pic>
      <p:pic>
        <p:nvPicPr>
          <p:cNvPr id="10" name="Graphic 9" descr="Heart outline">
            <a:extLst>
              <a:ext uri="{FF2B5EF4-FFF2-40B4-BE49-F238E27FC236}">
                <a16:creationId xmlns:a16="http://schemas.microsoft.com/office/drawing/2014/main" id="{CC5BBBC5-DD69-422B-8205-CCF79EFBEF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9116" y="2928397"/>
            <a:ext cx="1339988" cy="1432982"/>
          </a:xfrm>
          <a:prstGeom prst="rect">
            <a:avLst/>
          </a:prstGeom>
        </p:spPr>
      </p:pic>
      <p:pic>
        <p:nvPicPr>
          <p:cNvPr id="12" name="Graphic 11" descr="Universal access with solid fill">
            <a:extLst>
              <a:ext uri="{FF2B5EF4-FFF2-40B4-BE49-F238E27FC236}">
                <a16:creationId xmlns:a16="http://schemas.microsoft.com/office/drawing/2014/main" id="{CDE762C9-992A-6E1E-9BFF-3D2C62FF9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5110" y="3298790"/>
            <a:ext cx="685800" cy="685800"/>
          </a:xfrm>
          <a:prstGeom prst="rect">
            <a:avLst/>
          </a:prstGeom>
        </p:spPr>
      </p:pic>
    </p:spTree>
    <p:extLst>
      <p:ext uri="{BB962C8B-B14F-4D97-AF65-F5344CB8AC3E}">
        <p14:creationId xmlns:p14="http://schemas.microsoft.com/office/powerpoint/2010/main" val="107336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1D84-B001-40A6-4D0B-2A4C85CCB59C}"/>
              </a:ext>
            </a:extLst>
          </p:cNvPr>
          <p:cNvSpPr>
            <a:spLocks noGrp="1"/>
          </p:cNvSpPr>
          <p:nvPr>
            <p:ph type="title"/>
          </p:nvPr>
        </p:nvSpPr>
        <p:spPr>
          <a:xfrm>
            <a:off x="1357312" y="195265"/>
            <a:ext cx="6455569" cy="432270"/>
          </a:xfrm>
        </p:spPr>
        <p:txBody>
          <a:bodyPr/>
          <a:lstStyle/>
          <a:p>
            <a:r>
              <a:rPr lang="en-GB" b="1"/>
              <a:t>The North East &amp; Cumbria Learning Disability Network</a:t>
            </a:r>
          </a:p>
        </p:txBody>
      </p:sp>
      <p:pic>
        <p:nvPicPr>
          <p:cNvPr id="5" name="Content Placeholder 4" descr="Cake with solid fill">
            <a:extLst>
              <a:ext uri="{FF2B5EF4-FFF2-40B4-BE49-F238E27FC236}">
                <a16:creationId xmlns:a16="http://schemas.microsoft.com/office/drawing/2014/main" id="{826087A8-27E3-676F-73CA-D9B1D6D5B7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5257" y="1080794"/>
            <a:ext cx="685800" cy="685800"/>
          </a:xfrm>
        </p:spPr>
      </p:pic>
      <p:pic>
        <p:nvPicPr>
          <p:cNvPr id="7" name="Graphic 6" descr="Group brainstorm with solid fill">
            <a:extLst>
              <a:ext uri="{FF2B5EF4-FFF2-40B4-BE49-F238E27FC236}">
                <a16:creationId xmlns:a16="http://schemas.microsoft.com/office/drawing/2014/main" id="{F6657B79-A00E-C8B4-0519-D2953194DC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6552" y="1064127"/>
            <a:ext cx="685800" cy="685800"/>
          </a:xfrm>
          <a:prstGeom prst="rect">
            <a:avLst/>
          </a:prstGeom>
        </p:spPr>
      </p:pic>
      <p:pic>
        <p:nvPicPr>
          <p:cNvPr id="11" name="Graphic 10" descr="Social network outline">
            <a:extLst>
              <a:ext uri="{FF2B5EF4-FFF2-40B4-BE49-F238E27FC236}">
                <a16:creationId xmlns:a16="http://schemas.microsoft.com/office/drawing/2014/main" id="{B5226A68-D8F6-FF00-8C20-15074654AB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9127" y="1078446"/>
            <a:ext cx="685800" cy="685800"/>
          </a:xfrm>
          <a:prstGeom prst="rect">
            <a:avLst/>
          </a:prstGeom>
        </p:spPr>
      </p:pic>
      <p:pic>
        <p:nvPicPr>
          <p:cNvPr id="15" name="Graphic 14" descr="Care outline">
            <a:extLst>
              <a:ext uri="{FF2B5EF4-FFF2-40B4-BE49-F238E27FC236}">
                <a16:creationId xmlns:a16="http://schemas.microsoft.com/office/drawing/2014/main" id="{9A07D1EF-C619-8EC4-53AA-3418675AC2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63001" y="1213986"/>
            <a:ext cx="685800" cy="685800"/>
          </a:xfrm>
          <a:prstGeom prst="rect">
            <a:avLst/>
          </a:prstGeom>
        </p:spPr>
      </p:pic>
      <p:pic>
        <p:nvPicPr>
          <p:cNvPr id="17" name="Graphic 16" descr="Neighbourhood with solid fill">
            <a:extLst>
              <a:ext uri="{FF2B5EF4-FFF2-40B4-BE49-F238E27FC236}">
                <a16:creationId xmlns:a16="http://schemas.microsoft.com/office/drawing/2014/main" id="{CCFDBF69-D933-32DC-5F4F-12B7BA9ED3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20101" y="684878"/>
            <a:ext cx="685800" cy="685800"/>
          </a:xfrm>
          <a:prstGeom prst="rect">
            <a:avLst/>
          </a:prstGeom>
        </p:spPr>
      </p:pic>
      <p:pic>
        <p:nvPicPr>
          <p:cNvPr id="19" name="Graphic 18" descr="Polaroid Pictures with solid fill">
            <a:extLst>
              <a:ext uri="{FF2B5EF4-FFF2-40B4-BE49-F238E27FC236}">
                <a16:creationId xmlns:a16="http://schemas.microsoft.com/office/drawing/2014/main" id="{D44775B6-437F-6069-C876-8C3CC091DA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05407" y="1370678"/>
            <a:ext cx="685800" cy="685800"/>
          </a:xfrm>
          <a:prstGeom prst="rect">
            <a:avLst/>
          </a:prstGeom>
        </p:spPr>
      </p:pic>
      <p:pic>
        <p:nvPicPr>
          <p:cNvPr id="21" name="Graphic 20" descr="Meditation outline">
            <a:extLst>
              <a:ext uri="{FF2B5EF4-FFF2-40B4-BE49-F238E27FC236}">
                <a16:creationId xmlns:a16="http://schemas.microsoft.com/office/drawing/2014/main" id="{EFDFA971-56D5-C65B-97C5-480375BE6B1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91701" y="1078446"/>
            <a:ext cx="685800" cy="685800"/>
          </a:xfrm>
          <a:prstGeom prst="rect">
            <a:avLst/>
          </a:prstGeom>
        </p:spPr>
      </p:pic>
      <p:sp>
        <p:nvSpPr>
          <p:cNvPr id="22" name="TextBox 21">
            <a:extLst>
              <a:ext uri="{FF2B5EF4-FFF2-40B4-BE49-F238E27FC236}">
                <a16:creationId xmlns:a16="http://schemas.microsoft.com/office/drawing/2014/main" id="{8FECEC83-B579-F3F9-8BB3-51F4766C078C}"/>
              </a:ext>
            </a:extLst>
          </p:cNvPr>
          <p:cNvSpPr txBox="1"/>
          <p:nvPr/>
        </p:nvSpPr>
        <p:spPr>
          <a:xfrm>
            <a:off x="1122797" y="1981821"/>
            <a:ext cx="1458444" cy="1338828"/>
          </a:xfrm>
          <a:prstGeom prst="rect">
            <a:avLst/>
          </a:prstGeom>
          <a:noFill/>
        </p:spPr>
        <p:txBody>
          <a:bodyPr wrap="square" rtlCol="0">
            <a:spAutoFit/>
          </a:bodyPr>
          <a:lstStyle/>
          <a:p>
            <a:pPr algn="ctr" defTabSz="685800"/>
            <a:r>
              <a:rPr lang="en-GB" sz="1350">
                <a:solidFill>
                  <a:srgbClr val="585858"/>
                </a:solidFill>
                <a:latin typeface="Museo Slab 700"/>
              </a:rPr>
              <a:t>Established 2010. Part of the North East North Cumbria Integrated Care Board </a:t>
            </a:r>
          </a:p>
        </p:txBody>
      </p:sp>
      <p:sp>
        <p:nvSpPr>
          <p:cNvPr id="23" name="TextBox 22">
            <a:extLst>
              <a:ext uri="{FF2B5EF4-FFF2-40B4-BE49-F238E27FC236}">
                <a16:creationId xmlns:a16="http://schemas.microsoft.com/office/drawing/2014/main" id="{2B0B91EC-16D1-FB69-2135-E4C4F7165C18}"/>
              </a:ext>
            </a:extLst>
          </p:cNvPr>
          <p:cNvSpPr txBox="1"/>
          <p:nvPr/>
        </p:nvSpPr>
        <p:spPr>
          <a:xfrm>
            <a:off x="2633223" y="2085696"/>
            <a:ext cx="1414617" cy="1546577"/>
          </a:xfrm>
          <a:prstGeom prst="rect">
            <a:avLst/>
          </a:prstGeom>
          <a:noFill/>
        </p:spPr>
        <p:txBody>
          <a:bodyPr wrap="square" rtlCol="0">
            <a:spAutoFit/>
          </a:bodyPr>
          <a:lstStyle/>
          <a:p>
            <a:pPr algn="ctr" defTabSz="685800"/>
            <a:r>
              <a:rPr lang="en-GB" sz="1350">
                <a:solidFill>
                  <a:srgbClr val="585858"/>
                </a:solidFill>
                <a:latin typeface="Museo Slab 700"/>
              </a:rPr>
              <a:t>Multi stakeholder network working with leaders across health, social care &amp; the community voluntary sector </a:t>
            </a:r>
          </a:p>
        </p:txBody>
      </p:sp>
      <p:sp>
        <p:nvSpPr>
          <p:cNvPr id="24" name="TextBox 23">
            <a:extLst>
              <a:ext uri="{FF2B5EF4-FFF2-40B4-BE49-F238E27FC236}">
                <a16:creationId xmlns:a16="http://schemas.microsoft.com/office/drawing/2014/main" id="{9E29B00A-1777-E02E-2B00-19639F5A7AB9}"/>
              </a:ext>
            </a:extLst>
          </p:cNvPr>
          <p:cNvSpPr txBox="1"/>
          <p:nvPr/>
        </p:nvSpPr>
        <p:spPr>
          <a:xfrm>
            <a:off x="4047841" y="2113822"/>
            <a:ext cx="1197497" cy="1338828"/>
          </a:xfrm>
          <a:prstGeom prst="rect">
            <a:avLst/>
          </a:prstGeom>
          <a:noFill/>
        </p:spPr>
        <p:txBody>
          <a:bodyPr wrap="square" rtlCol="0">
            <a:spAutoFit/>
          </a:bodyPr>
          <a:lstStyle/>
          <a:p>
            <a:pPr algn="ctr" defTabSz="685800"/>
            <a:r>
              <a:rPr lang="en-GB" sz="1350">
                <a:solidFill>
                  <a:srgbClr val="585858"/>
                </a:solidFill>
                <a:latin typeface="Museo Slab 700"/>
              </a:rPr>
              <a:t>Our work programme focuses on tackling health inequalities</a:t>
            </a:r>
          </a:p>
        </p:txBody>
      </p:sp>
      <p:sp>
        <p:nvSpPr>
          <p:cNvPr id="25" name="TextBox 24">
            <a:extLst>
              <a:ext uri="{FF2B5EF4-FFF2-40B4-BE49-F238E27FC236}">
                <a16:creationId xmlns:a16="http://schemas.microsoft.com/office/drawing/2014/main" id="{7484FA2F-1163-B8BC-2482-C8D45533E238}"/>
              </a:ext>
            </a:extLst>
          </p:cNvPr>
          <p:cNvSpPr txBox="1"/>
          <p:nvPr/>
        </p:nvSpPr>
        <p:spPr>
          <a:xfrm>
            <a:off x="5313279" y="2113822"/>
            <a:ext cx="1197497" cy="1754326"/>
          </a:xfrm>
          <a:prstGeom prst="rect">
            <a:avLst/>
          </a:prstGeom>
          <a:noFill/>
        </p:spPr>
        <p:txBody>
          <a:bodyPr wrap="square" rtlCol="0">
            <a:spAutoFit/>
          </a:bodyPr>
          <a:lstStyle/>
          <a:p>
            <a:pPr algn="ctr" defTabSz="685800"/>
            <a:r>
              <a:rPr lang="en-GB" sz="1350">
                <a:solidFill>
                  <a:srgbClr val="585858"/>
                </a:solidFill>
                <a:latin typeface="Museo Slab 700"/>
              </a:rPr>
              <a:t>Work collaboratively as a region. Local areas then adopt and adapt to suit local needs.</a:t>
            </a:r>
          </a:p>
        </p:txBody>
      </p:sp>
      <p:sp>
        <p:nvSpPr>
          <p:cNvPr id="26" name="TextBox 25">
            <a:extLst>
              <a:ext uri="{FF2B5EF4-FFF2-40B4-BE49-F238E27FC236}">
                <a16:creationId xmlns:a16="http://schemas.microsoft.com/office/drawing/2014/main" id="{69E72881-D048-C186-FF16-C3B552D3A026}"/>
              </a:ext>
            </a:extLst>
          </p:cNvPr>
          <p:cNvSpPr txBox="1"/>
          <p:nvPr/>
        </p:nvSpPr>
        <p:spPr>
          <a:xfrm>
            <a:off x="6614739" y="2085696"/>
            <a:ext cx="1198142" cy="1754326"/>
          </a:xfrm>
          <a:prstGeom prst="rect">
            <a:avLst/>
          </a:prstGeom>
          <a:noFill/>
        </p:spPr>
        <p:txBody>
          <a:bodyPr wrap="square" rtlCol="0">
            <a:spAutoFit/>
          </a:bodyPr>
          <a:lstStyle/>
          <a:p>
            <a:pPr algn="ctr" defTabSz="685800"/>
            <a:r>
              <a:rPr lang="en-GB" sz="1350">
                <a:solidFill>
                  <a:srgbClr val="585858"/>
                </a:solidFill>
                <a:latin typeface="Museo Slab 700"/>
              </a:rPr>
              <a:t>We are about innovation &amp; creative thinking across the system to improve people’s lives</a:t>
            </a:r>
          </a:p>
        </p:txBody>
      </p:sp>
    </p:spTree>
    <p:extLst>
      <p:ext uri="{BB962C8B-B14F-4D97-AF65-F5344CB8AC3E}">
        <p14:creationId xmlns:p14="http://schemas.microsoft.com/office/powerpoint/2010/main" val="19169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C070-B2CD-F700-37A8-57D00036792F}"/>
              </a:ext>
            </a:extLst>
          </p:cNvPr>
          <p:cNvSpPr>
            <a:spLocks noGrp="1"/>
          </p:cNvSpPr>
          <p:nvPr>
            <p:ph type="ctrTitle"/>
          </p:nvPr>
        </p:nvSpPr>
        <p:spPr>
          <a:xfrm>
            <a:off x="162897" y="296250"/>
            <a:ext cx="9144000" cy="486167"/>
          </a:xfrm>
        </p:spPr>
        <p:txBody>
          <a:bodyPr>
            <a:normAutofit fontScale="90000"/>
          </a:bodyPr>
          <a:lstStyle/>
          <a:p>
            <a:r>
              <a:rPr lang="en-GB" dirty="0"/>
              <a:t>NENC – Paediatric Epilepsy Leadership Group</a:t>
            </a:r>
          </a:p>
        </p:txBody>
      </p:sp>
      <p:sp>
        <p:nvSpPr>
          <p:cNvPr id="3" name="Subtitle 2">
            <a:extLst>
              <a:ext uri="{FF2B5EF4-FFF2-40B4-BE49-F238E27FC236}">
                <a16:creationId xmlns:a16="http://schemas.microsoft.com/office/drawing/2014/main" id="{A94DAB3A-2B53-28E8-87E5-B7B2273F01BE}"/>
              </a:ext>
            </a:extLst>
          </p:cNvPr>
          <p:cNvSpPr>
            <a:spLocks noGrp="1"/>
          </p:cNvSpPr>
          <p:nvPr>
            <p:ph type="subTitle" idx="1"/>
          </p:nvPr>
        </p:nvSpPr>
        <p:spPr>
          <a:xfrm>
            <a:off x="405957" y="787716"/>
            <a:ext cx="8492877" cy="3910180"/>
          </a:xfrm>
        </p:spPr>
        <p:txBody>
          <a:bodyPr>
            <a:normAutofit/>
          </a:bodyPr>
          <a:lstStyle/>
          <a:p>
            <a:endParaRPr lang="en-GB" dirty="0"/>
          </a:p>
          <a:p>
            <a:endParaRPr lang="en-GB" dirty="0"/>
          </a:p>
          <a:p>
            <a:endParaRPr lang="en-GB" dirty="0"/>
          </a:p>
        </p:txBody>
      </p:sp>
      <p:pic>
        <p:nvPicPr>
          <p:cNvPr id="4" name="Picture 3">
            <a:extLst>
              <a:ext uri="{FF2B5EF4-FFF2-40B4-BE49-F238E27FC236}">
                <a16:creationId xmlns:a16="http://schemas.microsoft.com/office/drawing/2014/main" id="{F4E371E2-353D-9074-565A-BF9F5CB44E51}"/>
              </a:ext>
            </a:extLst>
          </p:cNvPr>
          <p:cNvPicPr/>
          <p:nvPr/>
        </p:nvPicPr>
        <p:blipFill rotWithShape="1">
          <a:blip r:embed="rId3">
            <a:extLst>
              <a:ext uri="{28A0092B-C50C-407E-A947-70E740481C1C}">
                <a14:useLocalDpi xmlns:a14="http://schemas.microsoft.com/office/drawing/2010/main" val="0"/>
              </a:ext>
            </a:extLst>
          </a:blip>
          <a:srcRect l="10156" r="14845" b="1"/>
          <a:stretch/>
        </p:blipFill>
        <p:spPr bwMode="auto">
          <a:xfrm>
            <a:off x="793258" y="3066333"/>
            <a:ext cx="1167300" cy="141737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2">
            <a:extLst>
              <a:ext uri="{FF2B5EF4-FFF2-40B4-BE49-F238E27FC236}">
                <a16:creationId xmlns:a16="http://schemas.microsoft.com/office/drawing/2014/main" id="{E85133F1-7554-6C96-3DEB-77C030A0F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56" y="1102114"/>
            <a:ext cx="1249802" cy="1324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a:extLst>
              <a:ext uri="{FF2B5EF4-FFF2-40B4-BE49-F238E27FC236}">
                <a16:creationId xmlns:a16="http://schemas.microsoft.com/office/drawing/2014/main" id="{28790858-E011-E7B5-2794-5E771852DDD8}"/>
              </a:ext>
            </a:extLst>
          </p:cNvPr>
          <p:cNvPicPr>
            <a:picLocks noChangeAspect="1"/>
          </p:cNvPicPr>
          <p:nvPr/>
        </p:nvPicPr>
        <p:blipFill>
          <a:blip r:embed="rId5"/>
          <a:stretch>
            <a:fillRect/>
          </a:stretch>
        </p:blipFill>
        <p:spPr>
          <a:xfrm>
            <a:off x="4734897" y="1035193"/>
            <a:ext cx="1289326" cy="1324825"/>
          </a:xfrm>
          <a:prstGeom prst="rect">
            <a:avLst/>
          </a:prstGeom>
        </p:spPr>
      </p:pic>
      <p:sp>
        <p:nvSpPr>
          <p:cNvPr id="9" name="TextBox 8">
            <a:extLst>
              <a:ext uri="{FF2B5EF4-FFF2-40B4-BE49-F238E27FC236}">
                <a16:creationId xmlns:a16="http://schemas.microsoft.com/office/drawing/2014/main" id="{C175762F-8886-B3FA-2FA6-3D5EE2C8C55E}"/>
              </a:ext>
            </a:extLst>
          </p:cNvPr>
          <p:cNvSpPr txBox="1"/>
          <p:nvPr/>
        </p:nvSpPr>
        <p:spPr>
          <a:xfrm>
            <a:off x="2220197" y="1102115"/>
            <a:ext cx="2445929" cy="1169551"/>
          </a:xfrm>
          <a:prstGeom prst="rect">
            <a:avLst/>
          </a:prstGeom>
          <a:noFill/>
        </p:spPr>
        <p:txBody>
          <a:bodyPr wrap="square" rtlCol="0">
            <a:spAutoFit/>
          </a:bodyPr>
          <a:lstStyle/>
          <a:p>
            <a:r>
              <a:rPr lang="en-GB" sz="1400" b="1" dirty="0"/>
              <a:t>Dr Ramesh Kumar</a:t>
            </a:r>
          </a:p>
          <a:p>
            <a:endParaRPr lang="en-GB" sz="1400" dirty="0"/>
          </a:p>
          <a:p>
            <a:r>
              <a:rPr lang="en-GB" sz="1050" dirty="0"/>
              <a:t>Consultant Paediatrician </a:t>
            </a:r>
          </a:p>
          <a:p>
            <a:r>
              <a:rPr lang="en-GB" sz="1050" dirty="0"/>
              <a:t>JCUH</a:t>
            </a:r>
          </a:p>
          <a:p>
            <a:endParaRPr lang="en-GB" sz="1050" dirty="0"/>
          </a:p>
          <a:p>
            <a:r>
              <a:rPr lang="en-GB" sz="1050" dirty="0"/>
              <a:t>NENC Epilepsy Clinical Lead</a:t>
            </a:r>
          </a:p>
        </p:txBody>
      </p:sp>
      <p:sp>
        <p:nvSpPr>
          <p:cNvPr id="11" name="TextBox 10">
            <a:extLst>
              <a:ext uri="{FF2B5EF4-FFF2-40B4-BE49-F238E27FC236}">
                <a16:creationId xmlns:a16="http://schemas.microsoft.com/office/drawing/2014/main" id="{39616B77-4263-AE2E-1F2E-56610B428244}"/>
              </a:ext>
            </a:extLst>
          </p:cNvPr>
          <p:cNvSpPr txBox="1"/>
          <p:nvPr/>
        </p:nvSpPr>
        <p:spPr>
          <a:xfrm>
            <a:off x="6283862" y="1102114"/>
            <a:ext cx="2454181" cy="1007968"/>
          </a:xfrm>
          <a:prstGeom prst="rect">
            <a:avLst/>
          </a:prstGeom>
          <a:noFill/>
        </p:spPr>
        <p:txBody>
          <a:bodyPr wrap="square" rtlCol="0">
            <a:spAutoFit/>
          </a:bodyPr>
          <a:lstStyle/>
          <a:p>
            <a:r>
              <a:rPr lang="en-GB" sz="1400" b="1" dirty="0"/>
              <a:t>Dr Dina Jayachandran </a:t>
            </a:r>
          </a:p>
          <a:p>
            <a:endParaRPr lang="en-GB" sz="1400" dirty="0"/>
          </a:p>
          <a:p>
            <a:r>
              <a:rPr lang="en-GB" sz="1050" dirty="0"/>
              <a:t>Consultant Paediatrician  CDDFT</a:t>
            </a:r>
          </a:p>
          <a:p>
            <a:endParaRPr lang="en-GB" sz="1050" dirty="0"/>
          </a:p>
          <a:p>
            <a:r>
              <a:rPr lang="en-GB" sz="1050" dirty="0"/>
              <a:t>PENNEC Chair</a:t>
            </a:r>
          </a:p>
        </p:txBody>
      </p:sp>
      <p:sp>
        <p:nvSpPr>
          <p:cNvPr id="12" name="TextBox 11">
            <a:extLst>
              <a:ext uri="{FF2B5EF4-FFF2-40B4-BE49-F238E27FC236}">
                <a16:creationId xmlns:a16="http://schemas.microsoft.com/office/drawing/2014/main" id="{4C5C2235-04FA-DE8D-A732-61A129DEA639}"/>
              </a:ext>
            </a:extLst>
          </p:cNvPr>
          <p:cNvSpPr txBox="1"/>
          <p:nvPr/>
        </p:nvSpPr>
        <p:spPr>
          <a:xfrm>
            <a:off x="2289438" y="3066333"/>
            <a:ext cx="2158809" cy="1169551"/>
          </a:xfrm>
          <a:prstGeom prst="rect">
            <a:avLst/>
          </a:prstGeom>
          <a:noFill/>
        </p:spPr>
        <p:txBody>
          <a:bodyPr wrap="square" rtlCol="0">
            <a:spAutoFit/>
          </a:bodyPr>
          <a:lstStyle/>
          <a:p>
            <a:r>
              <a:rPr lang="en-GB" sz="1400" b="1" dirty="0"/>
              <a:t>Louise Dauncey </a:t>
            </a:r>
          </a:p>
          <a:p>
            <a:endParaRPr lang="en-GB" sz="1400" dirty="0"/>
          </a:p>
          <a:p>
            <a:r>
              <a:rPr lang="en-GB" sz="1050" dirty="0"/>
              <a:t>Network Delivery Manager</a:t>
            </a:r>
          </a:p>
          <a:p>
            <a:r>
              <a:rPr lang="en-GB" sz="1050" dirty="0"/>
              <a:t>CHWN</a:t>
            </a:r>
          </a:p>
          <a:p>
            <a:endParaRPr lang="en-GB" sz="1050" dirty="0"/>
          </a:p>
          <a:p>
            <a:r>
              <a:rPr lang="en-GB" sz="1050" dirty="0"/>
              <a:t>CYPT Delivery Lead</a:t>
            </a:r>
          </a:p>
        </p:txBody>
      </p:sp>
      <p:sp>
        <p:nvSpPr>
          <p:cNvPr id="13" name="TextBox 12">
            <a:extLst>
              <a:ext uri="{FF2B5EF4-FFF2-40B4-BE49-F238E27FC236}">
                <a16:creationId xmlns:a16="http://schemas.microsoft.com/office/drawing/2014/main" id="{4A670D04-7B68-CF39-4C6D-3502EBA4AA92}"/>
              </a:ext>
            </a:extLst>
          </p:cNvPr>
          <p:cNvSpPr txBox="1"/>
          <p:nvPr/>
        </p:nvSpPr>
        <p:spPr>
          <a:xfrm>
            <a:off x="6411145" y="3069799"/>
            <a:ext cx="2342880" cy="1069524"/>
          </a:xfrm>
          <a:prstGeom prst="rect">
            <a:avLst/>
          </a:prstGeom>
          <a:noFill/>
        </p:spPr>
        <p:txBody>
          <a:bodyPr wrap="square" rtlCol="0">
            <a:spAutoFit/>
          </a:bodyPr>
          <a:lstStyle/>
          <a:p>
            <a:r>
              <a:rPr lang="en-GB" sz="1400" b="1" dirty="0"/>
              <a:t>Sophie Gilmour-Ivens </a:t>
            </a:r>
          </a:p>
          <a:p>
            <a:endParaRPr lang="en-GB" dirty="0"/>
          </a:p>
          <a:p>
            <a:r>
              <a:rPr lang="en-GB" sz="1050" dirty="0"/>
              <a:t>Paediatric Epilepsy Nurse NHCT</a:t>
            </a:r>
          </a:p>
          <a:p>
            <a:endParaRPr lang="en-GB" sz="1050" dirty="0"/>
          </a:p>
          <a:p>
            <a:r>
              <a:rPr lang="en-GB" sz="1050" dirty="0"/>
              <a:t>Regional Strategic ESN Lead</a:t>
            </a:r>
          </a:p>
        </p:txBody>
      </p:sp>
      <p:pic>
        <p:nvPicPr>
          <p:cNvPr id="14" name="Picture 13">
            <a:extLst>
              <a:ext uri="{FF2B5EF4-FFF2-40B4-BE49-F238E27FC236}">
                <a16:creationId xmlns:a16="http://schemas.microsoft.com/office/drawing/2014/main" id="{0D3EA896-D457-A898-8B83-6FEFC51D6177}"/>
              </a:ext>
            </a:extLst>
          </p:cNvPr>
          <p:cNvPicPr>
            <a:picLocks noChangeAspect="1"/>
          </p:cNvPicPr>
          <p:nvPr/>
        </p:nvPicPr>
        <p:blipFill>
          <a:blip r:embed="rId6"/>
          <a:stretch>
            <a:fillRect/>
          </a:stretch>
        </p:blipFill>
        <p:spPr>
          <a:xfrm>
            <a:off x="4846046" y="2977018"/>
            <a:ext cx="1167300" cy="1506691"/>
          </a:xfrm>
          <a:prstGeom prst="rect">
            <a:avLst/>
          </a:prstGeom>
        </p:spPr>
      </p:pic>
    </p:spTree>
    <p:extLst>
      <p:ext uri="{BB962C8B-B14F-4D97-AF65-F5344CB8AC3E}">
        <p14:creationId xmlns:p14="http://schemas.microsoft.com/office/powerpoint/2010/main" val="341489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7B37-999A-7D7C-197D-2CF5477F9AE5}"/>
              </a:ext>
            </a:extLst>
          </p:cNvPr>
          <p:cNvSpPr>
            <a:spLocks noGrp="1"/>
          </p:cNvSpPr>
          <p:nvPr>
            <p:ph type="ctrTitle"/>
          </p:nvPr>
        </p:nvSpPr>
        <p:spPr>
          <a:xfrm>
            <a:off x="467359" y="282459"/>
            <a:ext cx="8454572" cy="4289541"/>
          </a:xfrm>
        </p:spPr>
        <p:txBody>
          <a:bodyPr>
            <a:normAutofit/>
          </a:bodyPr>
          <a:lstStyle/>
          <a:p>
            <a:pPr algn="ctr"/>
            <a:r>
              <a:rPr lang="en-GB" sz="5400" dirty="0"/>
              <a:t>Dr Mandy Boardman</a:t>
            </a:r>
            <a:br>
              <a:rPr lang="en-GB" sz="3200" dirty="0"/>
            </a:br>
            <a:br>
              <a:rPr lang="en-GB" sz="3200" dirty="0"/>
            </a:br>
            <a:br>
              <a:rPr lang="en-GB" sz="3200" dirty="0"/>
            </a:br>
            <a:r>
              <a:rPr lang="en-GB" sz="2800" dirty="0">
                <a:effectLst/>
                <a:latin typeface="Calibri" panose="020F0502020204030204" pitchFamily="34" charset="0"/>
                <a:ea typeface="Calibri" panose="020F0502020204030204" pitchFamily="34" charset="0"/>
              </a:rPr>
              <a:t>Clinical Lead in North Cumbria local delivery team for the ICB</a:t>
            </a:r>
            <a:br>
              <a:rPr lang="en-GB" sz="1800" dirty="0">
                <a:effectLst/>
                <a:latin typeface="Calibri" panose="020F0502020204030204" pitchFamily="34" charset="0"/>
                <a:ea typeface="Calibri" panose="020F0502020204030204" pitchFamily="34" charset="0"/>
              </a:rPr>
            </a:br>
            <a:br>
              <a:rPr lang="en-GB" sz="3200" dirty="0">
                <a:effectLst/>
                <a:latin typeface="Calibri" panose="020F0502020204030204" pitchFamily="34" charset="0"/>
                <a:ea typeface="Calibri" panose="020F0502020204030204" pitchFamily="34" charset="0"/>
              </a:rPr>
            </a:br>
            <a:r>
              <a:rPr lang="en-GB" sz="3200" u="sng" dirty="0">
                <a:solidFill>
                  <a:srgbClr val="0563C1"/>
                </a:solidFill>
                <a:effectLst/>
                <a:latin typeface="Calibri" panose="020F0502020204030204" pitchFamily="34" charset="0"/>
                <a:ea typeface="Calibri" panose="020F0502020204030204" pitchFamily="34" charset="0"/>
                <a:hlinkClick r:id="rId2"/>
              </a:rPr>
              <a:t>Amanda.boardman@nhs.net</a:t>
            </a:r>
            <a:br>
              <a:rPr lang="en-GB" sz="3200" dirty="0">
                <a:effectLst/>
                <a:latin typeface="Calibri" panose="020F0502020204030204" pitchFamily="34" charset="0"/>
                <a:ea typeface="Calibri" panose="020F0502020204030204" pitchFamily="34" charset="0"/>
              </a:rPr>
            </a:br>
            <a:r>
              <a:rPr lang="en-GB" sz="3200" dirty="0">
                <a:effectLst/>
                <a:latin typeface="Calibri" panose="020F0502020204030204" pitchFamily="34" charset="0"/>
                <a:ea typeface="Calibri" panose="020F0502020204030204" pitchFamily="34" charset="0"/>
              </a:rPr>
              <a:t>North East and North Cumbria ICB</a:t>
            </a:r>
            <a:br>
              <a:rPr lang="en-GB" sz="3200" dirty="0">
                <a:effectLst/>
                <a:latin typeface="Calibri" panose="020F0502020204030204" pitchFamily="34" charset="0"/>
                <a:ea typeface="Calibri" panose="020F0502020204030204" pitchFamily="34" charset="0"/>
              </a:rPr>
            </a:br>
            <a:endParaRPr lang="en-GB" sz="3200" dirty="0"/>
          </a:p>
        </p:txBody>
      </p:sp>
    </p:spTree>
    <p:extLst>
      <p:ext uri="{BB962C8B-B14F-4D97-AF65-F5344CB8AC3E}">
        <p14:creationId xmlns:p14="http://schemas.microsoft.com/office/powerpoint/2010/main" val="2401090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DB6BDF-DE1A-5E4F-B85F-5A8243B2F450}" vid="{78215106-B0AD-0C40-8C2F-C81B4A6B5170}"/>
    </a:ext>
  </a:extLst>
</a:theme>
</file>

<file path=ppt/theme/theme2.xml><?xml version="1.0" encoding="utf-8"?>
<a:theme xmlns:a="http://schemas.openxmlformats.org/drawingml/2006/main" name="1_Office Theme">
  <a:themeElements>
    <a:clrScheme name="Custom 12">
      <a:dk1>
        <a:srgbClr val="000000"/>
      </a:dk1>
      <a:lt1>
        <a:srgbClr val="FFFFFF"/>
      </a:lt1>
      <a:dk2>
        <a:srgbClr val="44546A"/>
      </a:dk2>
      <a:lt2>
        <a:srgbClr val="E7E6E6"/>
      </a:lt2>
      <a:accent1>
        <a:srgbClr val="F1C400"/>
      </a:accent1>
      <a:accent2>
        <a:srgbClr val="509E2E"/>
      </a:accent2>
      <a:accent3>
        <a:srgbClr val="D9D8D5"/>
      </a:accent3>
      <a:accent4>
        <a:srgbClr val="A05EB5"/>
      </a:accent4>
      <a:accent5>
        <a:srgbClr val="E40F63"/>
      </a:accent5>
      <a:accent6>
        <a:srgbClr val="EC8A00"/>
      </a:accent6>
      <a:hlink>
        <a:srgbClr val="000000"/>
      </a:hlink>
      <a:folHlink>
        <a:srgbClr val="319A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lank testing" id="{F82750FA-F1B5-C440-82BE-AAD2468B9B68}" vid="{846374F8-9062-4F44-9233-4D2682441BF9}"/>
    </a:ext>
  </a:extLst>
</a:theme>
</file>

<file path=ppt/theme/theme3.xml><?xml version="1.0" encoding="utf-8"?>
<a:theme xmlns:a="http://schemas.openxmlformats.org/drawingml/2006/main" name="2_Office Theme">
  <a:themeElements>
    <a:clrScheme name="Custom 12">
      <a:dk1>
        <a:srgbClr val="000000"/>
      </a:dk1>
      <a:lt1>
        <a:srgbClr val="FFFFFF"/>
      </a:lt1>
      <a:dk2>
        <a:srgbClr val="44546A"/>
      </a:dk2>
      <a:lt2>
        <a:srgbClr val="E7E6E6"/>
      </a:lt2>
      <a:accent1>
        <a:srgbClr val="F1C400"/>
      </a:accent1>
      <a:accent2>
        <a:srgbClr val="509E2E"/>
      </a:accent2>
      <a:accent3>
        <a:srgbClr val="D9D8D5"/>
      </a:accent3>
      <a:accent4>
        <a:srgbClr val="A05EB5"/>
      </a:accent4>
      <a:accent5>
        <a:srgbClr val="E40F63"/>
      </a:accent5>
      <a:accent6>
        <a:srgbClr val="EC8A00"/>
      </a:accent6>
      <a:hlink>
        <a:srgbClr val="000000"/>
      </a:hlink>
      <a:folHlink>
        <a:srgbClr val="319AC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lank testing" id="{F82750FA-F1B5-C440-82BE-AAD2468B9B68}" vid="{E9F23D46-E8B1-4B43-B3B1-B354E14FB1E0}"/>
    </a:ext>
  </a:extLst>
</a:theme>
</file>

<file path=ppt/theme/theme4.xml><?xml version="1.0" encoding="utf-8"?>
<a:theme xmlns:a="http://schemas.openxmlformats.org/drawingml/2006/main" name="3_Office Theme">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Learning Disability Network">
      <a:dk1>
        <a:srgbClr val="585858"/>
      </a:dk1>
      <a:lt1>
        <a:srgbClr val="FFFFFF"/>
      </a:lt1>
      <a:dk2>
        <a:srgbClr val="7EA11B"/>
      </a:dk2>
      <a:lt2>
        <a:srgbClr val="EDF2D0"/>
      </a:lt2>
      <a:accent1>
        <a:srgbClr val="006633"/>
      </a:accent1>
      <a:accent2>
        <a:srgbClr val="95C11F"/>
      </a:accent2>
      <a:accent3>
        <a:srgbClr val="D6E484"/>
      </a:accent3>
      <a:accent4>
        <a:srgbClr val="585858"/>
      </a:accent4>
      <a:accent5>
        <a:srgbClr val="82B39C"/>
      </a:accent5>
      <a:accent6>
        <a:srgbClr val="DCE2D9"/>
      </a:accent6>
      <a:hlink>
        <a:srgbClr val="7EA11B"/>
      </a:hlink>
      <a:folHlink>
        <a:srgbClr val="006633"/>
      </a:folHlink>
    </a:clrScheme>
    <a:fontScheme name="Learning Disability Network">
      <a:majorFont>
        <a:latin typeface="Museo Slab 700"/>
        <a:ea typeface=""/>
        <a:cs typeface=""/>
      </a:majorFont>
      <a:minorFont>
        <a:latin typeface="Museo Slab 7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50800">
          <a:solidFill>
            <a:schemeClr val="accent2"/>
          </a:solidFill>
        </a:ln>
      </a:spPr>
      <a:bodyPr rot="0" spcFirstLastPara="0" vertOverflow="overflow" horzOverflow="overflow" vert="horz" wrap="square" lIns="91440" tIns="46800" rIns="91440" bIns="46800" numCol="1" spcCol="0" rtlCol="0" fromWordArt="0" anchor="ctr" anchorCtr="0" forceAA="0" compatLnSpc="1">
        <a:prstTxWarp prst="textNoShape">
          <a:avLst/>
        </a:prstTxWarp>
        <a:spAutoFit/>
      </a:bodyPr>
      <a:lstStyle>
        <a:defPPr algn="ctr">
          <a:defRPr sz="1200" dirty="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Child HW Network NENC template wide</Template>
  <TotalTime>498</TotalTime>
  <Words>7660</Words>
  <Application>Microsoft Office PowerPoint</Application>
  <PresentationFormat>On-screen Show (16:9)</PresentationFormat>
  <Paragraphs>622</Paragraphs>
  <Slides>41</Slides>
  <Notes>21</Notes>
  <HiddenSlides>0</HiddenSlides>
  <MMClips>0</MMClips>
  <ScaleCrop>false</ScaleCrop>
  <HeadingPairs>
    <vt:vector size="6" baseType="variant">
      <vt:variant>
        <vt:lpstr>Fonts Used</vt:lpstr>
      </vt:variant>
      <vt:variant>
        <vt:i4>22</vt:i4>
      </vt:variant>
      <vt:variant>
        <vt:lpstr>Theme</vt:lpstr>
      </vt:variant>
      <vt:variant>
        <vt:i4>6</vt:i4>
      </vt:variant>
      <vt:variant>
        <vt:lpstr>Slide Titles</vt:lpstr>
      </vt:variant>
      <vt:variant>
        <vt:i4>41</vt:i4>
      </vt:variant>
    </vt:vector>
  </HeadingPairs>
  <TitlesOfParts>
    <vt:vector size="69" baseType="lpstr">
      <vt:lpstr>ＭＳ Ｐゴシック</vt:lpstr>
      <vt:lpstr>Aptos</vt:lpstr>
      <vt:lpstr>arial</vt:lpstr>
      <vt:lpstr>arial</vt:lpstr>
      <vt:lpstr>Arial Black</vt:lpstr>
      <vt:lpstr>Bariol</vt:lpstr>
      <vt:lpstr>bariolregular</vt:lpstr>
      <vt:lpstr>Calibri</vt:lpstr>
      <vt:lpstr>GDS Transport</vt:lpstr>
      <vt:lpstr>Google Sans</vt:lpstr>
      <vt:lpstr>GT-Walsheim-Regular</vt:lpstr>
      <vt:lpstr>Helvetica Neue</vt:lpstr>
      <vt:lpstr>Helvetica Now Display</vt:lpstr>
      <vt:lpstr>Helvetica Now Display XBold</vt:lpstr>
      <vt:lpstr>inherit</vt:lpstr>
      <vt:lpstr>Interruption</vt:lpstr>
      <vt:lpstr>Montserrat</vt:lpstr>
      <vt:lpstr>Museo Slab 700</vt:lpstr>
      <vt:lpstr>Open Sans</vt:lpstr>
      <vt:lpstr>Roboto</vt:lpstr>
      <vt:lpstr>Times New Roman</vt:lpstr>
      <vt:lpstr>Wingdings</vt:lpstr>
      <vt:lpstr>Office Theme</vt:lpstr>
      <vt:lpstr>1_Office Theme</vt:lpstr>
      <vt:lpstr>2_Office Theme</vt:lpstr>
      <vt:lpstr>3_Office Theme</vt:lpstr>
      <vt:lpstr>4_Office Theme</vt:lpstr>
      <vt:lpstr>5_Office Theme</vt:lpstr>
      <vt:lpstr>Child Health and Wellbeing Network   </vt:lpstr>
      <vt:lpstr>Outline</vt:lpstr>
      <vt:lpstr>NENC ICS Footprint</vt:lpstr>
      <vt:lpstr>NENC Context </vt:lpstr>
      <vt:lpstr>Child Health and Wellbeing Network</vt:lpstr>
      <vt:lpstr>The North East &amp; Cumbria Learning Disability Network </vt:lpstr>
      <vt:lpstr>The North East &amp; Cumbria Learning Disability Network</vt:lpstr>
      <vt:lpstr>NENC – Paediatric Epilepsy Leadership Group</vt:lpstr>
      <vt:lpstr>Dr Mandy Boardman   Clinical Lead in North Cumbria local delivery team for the ICB  Amanda.boardman@nhs.net North East and North Cumbria ICB </vt:lpstr>
      <vt:lpstr>PowerPoint Presentation</vt:lpstr>
      <vt:lpstr>Who are Epilepsy Action?</vt:lpstr>
      <vt:lpstr>Resources- for you</vt:lpstr>
      <vt:lpstr>Resources- for your patients</vt:lpstr>
      <vt:lpstr>Epilepsy</vt:lpstr>
      <vt:lpstr>What is Epilepsy (The Epilepsies)?</vt:lpstr>
      <vt:lpstr>PowerPoint Presentation</vt:lpstr>
      <vt:lpstr>Aetiology</vt:lpstr>
      <vt:lpstr>What is an Epileptic seizure?</vt:lpstr>
      <vt:lpstr>PowerPoint Presentation</vt:lpstr>
      <vt:lpstr>PowerPoint Presentation</vt:lpstr>
      <vt:lpstr>Focal to bilateral tonic clonic seizure</vt:lpstr>
      <vt:lpstr>PowerPoint Presentation</vt:lpstr>
      <vt:lpstr>Seizure Triggers</vt:lpstr>
      <vt:lpstr>Antiseizure Medications?</vt:lpstr>
      <vt:lpstr>Antiseizure Medication</vt:lpstr>
      <vt:lpstr>Contraception</vt:lpstr>
      <vt:lpstr>Other treatments for Epilepsy</vt:lpstr>
      <vt:lpstr>Other treatments  for Epilepsy</vt:lpstr>
      <vt:lpstr>Safety advice for CYP with epilepsy</vt:lpstr>
      <vt:lpstr>SUDEP</vt:lpstr>
      <vt:lpstr>Reducing Risk of SUDEP</vt:lpstr>
      <vt:lpstr>Safety Equipment</vt:lpstr>
      <vt:lpstr>Transition</vt:lpstr>
      <vt:lpstr>Transition Resources</vt:lpstr>
      <vt:lpstr>Mental Health / Social impact of Epilepsy</vt:lpstr>
      <vt:lpstr>Support Services</vt:lpstr>
      <vt:lpstr>Epilepsy Specialist Nurses</vt:lpstr>
      <vt:lpstr>PowerPoint Presentation</vt:lpstr>
      <vt:lpstr>What can GPs do?</vt:lpstr>
      <vt:lpstr>Resources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here</dc:title>
  <dc:subject/>
  <dc:creator>WILKINSON, Carol (NHS NORTH EAST AND NORTH CUMBRIA ICB - 00P)</dc:creator>
  <cp:keywords/>
  <dc:description/>
  <cp:lastModifiedBy>JONES, Anne (NHS NORTH EAST AND NORTH CUMBRIA ICB - 00P)</cp:lastModifiedBy>
  <cp:revision>11</cp:revision>
  <cp:lastPrinted>2024-10-10T13:50:25Z</cp:lastPrinted>
  <dcterms:created xsi:type="dcterms:W3CDTF">2024-08-01T09:19:22Z</dcterms:created>
  <dcterms:modified xsi:type="dcterms:W3CDTF">2024-11-15T14:29:31Z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bee351-f8e3-4857-aff9-28d5d50d46ce_Enabled">
    <vt:lpwstr>true</vt:lpwstr>
  </property>
  <property fmtid="{D5CDD505-2E9C-101B-9397-08002B2CF9AE}" pid="3" name="MSIP_Label_5ebee351-f8e3-4857-aff9-28d5d50d46ce_SetDate">
    <vt:lpwstr>2023-10-02T10:59:06Z</vt:lpwstr>
  </property>
  <property fmtid="{D5CDD505-2E9C-101B-9397-08002B2CF9AE}" pid="4" name="MSIP_Label_5ebee351-f8e3-4857-aff9-28d5d50d46ce_Method">
    <vt:lpwstr>Standard</vt:lpwstr>
  </property>
  <property fmtid="{D5CDD505-2E9C-101B-9397-08002B2CF9AE}" pid="5" name="MSIP_Label_5ebee351-f8e3-4857-aff9-28d5d50d46ce_Name">
    <vt:lpwstr>defa4170-0d19-0005-0004-bc88714345d2</vt:lpwstr>
  </property>
  <property fmtid="{D5CDD505-2E9C-101B-9397-08002B2CF9AE}" pid="6" name="MSIP_Label_5ebee351-f8e3-4857-aff9-28d5d50d46ce_SiteId">
    <vt:lpwstr>37b0a967-5720-4e7d-b713-a37ffefe848c</vt:lpwstr>
  </property>
  <property fmtid="{D5CDD505-2E9C-101B-9397-08002B2CF9AE}" pid="7" name="MSIP_Label_5ebee351-f8e3-4857-aff9-28d5d50d46ce_ActionId">
    <vt:lpwstr>2e78c092-972e-45f1-8fc6-ff836b21afff</vt:lpwstr>
  </property>
  <property fmtid="{D5CDD505-2E9C-101B-9397-08002B2CF9AE}" pid="8" name="MSIP_Label_5ebee351-f8e3-4857-aff9-28d5d50d46ce_ContentBits">
    <vt:lpwstr>0</vt:lpwstr>
  </property>
</Properties>
</file>