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306" r:id="rId2"/>
    <p:sldId id="277" r:id="rId3"/>
    <p:sldId id="261" r:id="rId4"/>
    <p:sldId id="2145706429" r:id="rId5"/>
    <p:sldId id="313" r:id="rId6"/>
    <p:sldId id="312" r:id="rId7"/>
    <p:sldId id="310" r:id="rId8"/>
    <p:sldId id="276" r:id="rId9"/>
    <p:sldId id="273" r:id="rId10"/>
    <p:sldId id="256" r:id="rId11"/>
    <p:sldId id="257" r:id="rId12"/>
    <p:sldId id="258" r:id="rId13"/>
    <p:sldId id="285" r:id="rId14"/>
    <p:sldId id="266" r:id="rId15"/>
    <p:sldId id="289" r:id="rId16"/>
    <p:sldId id="287" r:id="rId17"/>
    <p:sldId id="297" r:id="rId18"/>
    <p:sldId id="288" r:id="rId19"/>
    <p:sldId id="269" r:id="rId20"/>
    <p:sldId id="290" r:id="rId21"/>
    <p:sldId id="270" r:id="rId22"/>
    <p:sldId id="271" r:id="rId23"/>
    <p:sldId id="291" r:id="rId24"/>
    <p:sldId id="292" r:id="rId25"/>
    <p:sldId id="293" r:id="rId26"/>
    <p:sldId id="294" r:id="rId27"/>
    <p:sldId id="295" r:id="rId28"/>
    <p:sldId id="296" r:id="rId29"/>
    <p:sldId id="303" r:id="rId30"/>
    <p:sldId id="272" r:id="rId31"/>
    <p:sldId id="268" r:id="rId32"/>
    <p:sldId id="304" r:id="rId33"/>
    <p:sldId id="282" r:id="rId34"/>
    <p:sldId id="300" r:id="rId35"/>
    <p:sldId id="298" r:id="rId36"/>
    <p:sldId id="302"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8761A5"/>
    <a:srgbClr val="CC99FF"/>
    <a:srgbClr val="FFD444"/>
    <a:srgbClr val="ACC311"/>
    <a:srgbClr val="20AB45"/>
    <a:srgbClr val="EA78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8299" autoAdjust="0"/>
  </p:normalViewPr>
  <p:slideViewPr>
    <p:cSldViewPr snapToGrid="0">
      <p:cViewPr varScale="1">
        <p:scale>
          <a:sx n="82" d="100"/>
          <a:sy n="82" d="100"/>
        </p:scale>
        <p:origin x="21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A9B6F-CECE-45EC-A397-F011DA7F6FE4}"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E06D3-A359-497F-BCC5-6A4FF51333A9}" type="slidenum">
              <a:rPr lang="en-GB" smtClean="0"/>
              <a:t>‹#›</a:t>
            </a:fld>
            <a:endParaRPr lang="en-GB"/>
          </a:p>
        </p:txBody>
      </p:sp>
    </p:spTree>
    <p:extLst>
      <p:ext uri="{BB962C8B-B14F-4D97-AF65-F5344CB8AC3E}">
        <p14:creationId xmlns:p14="http://schemas.microsoft.com/office/powerpoint/2010/main" val="393164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AEC9C1-5725-41B6-A1F1-88A7E1AD10A4}" type="slidenum">
              <a:rPr lang="en-GB" smtClean="0"/>
              <a:t>2</a:t>
            </a:fld>
            <a:endParaRPr lang="en-GB"/>
          </a:p>
        </p:txBody>
      </p:sp>
    </p:spTree>
    <p:extLst>
      <p:ext uri="{BB962C8B-B14F-4D97-AF65-F5344CB8AC3E}">
        <p14:creationId xmlns:p14="http://schemas.microsoft.com/office/powerpoint/2010/main" val="2225377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E06D3-A359-497F-BCC5-6A4FF51333A9}" type="slidenum">
              <a:rPr lang="en-GB" smtClean="0"/>
              <a:t>17</a:t>
            </a:fld>
            <a:endParaRPr lang="en-GB"/>
          </a:p>
        </p:txBody>
      </p:sp>
    </p:spTree>
    <p:extLst>
      <p:ext uri="{BB962C8B-B14F-4D97-AF65-F5344CB8AC3E}">
        <p14:creationId xmlns:p14="http://schemas.microsoft.com/office/powerpoint/2010/main" val="325805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E06D3-A359-497F-BCC5-6A4FF51333A9}" type="slidenum">
              <a:rPr lang="en-GB" smtClean="0"/>
              <a:t>18</a:t>
            </a:fld>
            <a:endParaRPr lang="en-GB"/>
          </a:p>
        </p:txBody>
      </p:sp>
    </p:spTree>
    <p:extLst>
      <p:ext uri="{BB962C8B-B14F-4D97-AF65-F5344CB8AC3E}">
        <p14:creationId xmlns:p14="http://schemas.microsoft.com/office/powerpoint/2010/main" val="1450921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1E06D3-A359-497F-BCC5-6A4FF51333A9}" type="slidenum">
              <a:rPr lang="en-GB" smtClean="0"/>
              <a:t>30</a:t>
            </a:fld>
            <a:endParaRPr lang="en-GB"/>
          </a:p>
        </p:txBody>
      </p:sp>
    </p:spTree>
    <p:extLst>
      <p:ext uri="{BB962C8B-B14F-4D97-AF65-F5344CB8AC3E}">
        <p14:creationId xmlns:p14="http://schemas.microsoft.com/office/powerpoint/2010/main" val="1159356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E06D3-A359-497F-BCC5-6A4FF51333A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415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E06D3-A359-497F-BCC5-6A4FF51333A9}" type="slidenum">
              <a:rPr lang="en-GB" smtClean="0"/>
              <a:t>33</a:t>
            </a:fld>
            <a:endParaRPr lang="en-GB"/>
          </a:p>
        </p:txBody>
      </p:sp>
    </p:spTree>
    <p:extLst>
      <p:ext uri="{BB962C8B-B14F-4D97-AF65-F5344CB8AC3E}">
        <p14:creationId xmlns:p14="http://schemas.microsoft.com/office/powerpoint/2010/main" val="355689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AEC9C1-5725-41B6-A1F1-88A7E1AD10A4}" type="slidenum">
              <a:rPr lang="en-GB" smtClean="0"/>
              <a:t>3</a:t>
            </a:fld>
            <a:endParaRPr lang="en-GB"/>
          </a:p>
        </p:txBody>
      </p:sp>
    </p:spTree>
    <p:extLst>
      <p:ext uri="{BB962C8B-B14F-4D97-AF65-F5344CB8AC3E}">
        <p14:creationId xmlns:p14="http://schemas.microsoft.com/office/powerpoint/2010/main" val="392734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959D2-4672-F741-AD64-E68D99EF62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59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AEC9C1-5725-41B6-A1F1-88A7E1AD10A4}" type="slidenum">
              <a:rPr lang="en-GB" smtClean="0"/>
              <a:t>5</a:t>
            </a:fld>
            <a:endParaRPr lang="en-GB"/>
          </a:p>
        </p:txBody>
      </p:sp>
    </p:spTree>
    <p:extLst>
      <p:ext uri="{BB962C8B-B14F-4D97-AF65-F5344CB8AC3E}">
        <p14:creationId xmlns:p14="http://schemas.microsoft.com/office/powerpoint/2010/main" val="152348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AEC9C1-5725-41B6-A1F1-88A7E1AD10A4}" type="slidenum">
              <a:rPr lang="en-GB" smtClean="0"/>
              <a:t>6</a:t>
            </a:fld>
            <a:endParaRPr lang="en-GB"/>
          </a:p>
        </p:txBody>
      </p:sp>
    </p:spTree>
    <p:extLst>
      <p:ext uri="{BB962C8B-B14F-4D97-AF65-F5344CB8AC3E}">
        <p14:creationId xmlns:p14="http://schemas.microsoft.com/office/powerpoint/2010/main" val="15047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AEC9C1-5725-41B6-A1F1-88A7E1AD10A4}" type="slidenum">
              <a:rPr lang="en-GB" smtClean="0"/>
              <a:t>8</a:t>
            </a:fld>
            <a:endParaRPr lang="en-GB"/>
          </a:p>
        </p:txBody>
      </p:sp>
    </p:spTree>
    <p:extLst>
      <p:ext uri="{BB962C8B-B14F-4D97-AF65-F5344CB8AC3E}">
        <p14:creationId xmlns:p14="http://schemas.microsoft.com/office/powerpoint/2010/main" val="190953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E06D3-A359-497F-BCC5-6A4FF51333A9}" type="slidenum">
              <a:rPr lang="en-GB" smtClean="0"/>
              <a:t>12</a:t>
            </a:fld>
            <a:endParaRPr lang="en-GB"/>
          </a:p>
        </p:txBody>
      </p:sp>
    </p:spTree>
    <p:extLst>
      <p:ext uri="{BB962C8B-B14F-4D97-AF65-F5344CB8AC3E}">
        <p14:creationId xmlns:p14="http://schemas.microsoft.com/office/powerpoint/2010/main" val="419854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E06D3-A359-497F-BCC5-6A4FF51333A9}" type="slidenum">
              <a:rPr lang="en-GB" smtClean="0"/>
              <a:t>15</a:t>
            </a:fld>
            <a:endParaRPr lang="en-GB"/>
          </a:p>
        </p:txBody>
      </p:sp>
    </p:spTree>
    <p:extLst>
      <p:ext uri="{BB962C8B-B14F-4D97-AF65-F5344CB8AC3E}">
        <p14:creationId xmlns:p14="http://schemas.microsoft.com/office/powerpoint/2010/main" val="370428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E06D3-A359-497F-BCC5-6A4FF51333A9}" type="slidenum">
              <a:rPr lang="en-GB" smtClean="0"/>
              <a:t>16</a:t>
            </a:fld>
            <a:endParaRPr lang="en-GB"/>
          </a:p>
        </p:txBody>
      </p:sp>
    </p:spTree>
    <p:extLst>
      <p:ext uri="{BB962C8B-B14F-4D97-AF65-F5344CB8AC3E}">
        <p14:creationId xmlns:p14="http://schemas.microsoft.com/office/powerpoint/2010/main" val="1098200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7519" y="320040"/>
            <a:ext cx="8152130" cy="701720"/>
          </a:xfrm>
        </p:spPr>
        <p:txBody>
          <a:bodyPr>
            <a:noAutofit/>
          </a:bodyPr>
          <a:lstStyle>
            <a:lvl1pPr>
              <a:defRPr sz="2700" b="0"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7520" y="1249681"/>
            <a:ext cx="8152130" cy="312229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black background with text and green and yellow flowers&#10;&#10;Description automatically generated">
            <a:extLst>
              <a:ext uri="{FF2B5EF4-FFF2-40B4-BE49-F238E27FC236}">
                <a16:creationId xmlns:a16="http://schemas.microsoft.com/office/drawing/2014/main" id="{0C7DC0C5-EB05-EF72-EDE5-702CDFAE8B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6571" r="37209" b="-6523"/>
          <a:stretch/>
        </p:blipFill>
        <p:spPr bwMode="auto">
          <a:xfrm>
            <a:off x="7999386" y="4897664"/>
            <a:ext cx="730678" cy="217151"/>
          </a:xfrm>
          <a:prstGeom prst="rect">
            <a:avLst/>
          </a:prstGeom>
          <a:ln>
            <a:noFill/>
          </a:ln>
          <a:extLst>
            <a:ext uri="{53640926-AAD7-44D8-BBD7-CCE9431645EC}">
              <a14:shadowObscured xmlns:a14="http://schemas.microsoft.com/office/drawing/2010/main"/>
            </a:ext>
          </a:extLst>
        </p:spPr>
      </p:pic>
      <p:sp>
        <p:nvSpPr>
          <p:cNvPr id="6" name="Subtitle 2">
            <a:extLst>
              <a:ext uri="{FF2B5EF4-FFF2-40B4-BE49-F238E27FC236}">
                <a16:creationId xmlns:a16="http://schemas.microsoft.com/office/drawing/2014/main" id="{8C366BED-A421-586F-446C-3A228D1D2961}"/>
              </a:ext>
            </a:extLst>
          </p:cNvPr>
          <p:cNvSpPr txBox="1">
            <a:spLocks/>
          </p:cNvSpPr>
          <p:nvPr userDrawn="1"/>
        </p:nvSpPr>
        <p:spPr>
          <a:xfrm>
            <a:off x="385656" y="4902817"/>
            <a:ext cx="2112447" cy="217151"/>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258436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359" y="282459"/>
            <a:ext cx="8133715" cy="1521871"/>
          </a:xfrm>
        </p:spPr>
        <p:txBody>
          <a:bodyPr anchor="t">
            <a:normAutofit/>
          </a:bodyPr>
          <a:lstStyle>
            <a:lvl1pPr algn="l">
              <a:defRPr sz="30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67359" y="1852072"/>
            <a:ext cx="8133715" cy="719678"/>
          </a:xfrm>
        </p:spPr>
        <p:txBody>
          <a:bodyPr anchor="t"/>
          <a:lstStyle>
            <a:lvl1pPr marL="0" indent="0" algn="l">
              <a:buNone/>
              <a:defRPr sz="1800" b="0" i="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descr="A black background with text and green and yellow flowers&#10;&#10;Description automatically generated">
            <a:extLst>
              <a:ext uri="{FF2B5EF4-FFF2-40B4-BE49-F238E27FC236}">
                <a16:creationId xmlns:a16="http://schemas.microsoft.com/office/drawing/2014/main" id="{AE107B86-FA7E-95F1-70C8-9648538282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6571" r="37209" b="-6523"/>
          <a:stretch/>
        </p:blipFill>
        <p:spPr bwMode="auto">
          <a:xfrm>
            <a:off x="7999386" y="4897664"/>
            <a:ext cx="730678" cy="217151"/>
          </a:xfrm>
          <a:prstGeom prst="rect">
            <a:avLst/>
          </a:prstGeom>
          <a:ln>
            <a:noFill/>
          </a:ln>
          <a:extLst>
            <a:ext uri="{53640926-AAD7-44D8-BBD7-CCE9431645EC}">
              <a14:shadowObscured xmlns:a14="http://schemas.microsoft.com/office/drawing/2010/main"/>
            </a:ext>
          </a:extLst>
        </p:spPr>
      </p:pic>
      <p:sp>
        <p:nvSpPr>
          <p:cNvPr id="7" name="Subtitle 2">
            <a:extLst>
              <a:ext uri="{FF2B5EF4-FFF2-40B4-BE49-F238E27FC236}">
                <a16:creationId xmlns:a16="http://schemas.microsoft.com/office/drawing/2014/main" id="{53CE836A-ECF8-A0DE-D5AB-BC04E818B527}"/>
              </a:ext>
            </a:extLst>
          </p:cNvPr>
          <p:cNvSpPr txBox="1">
            <a:spLocks/>
          </p:cNvSpPr>
          <p:nvPr userDrawn="1"/>
        </p:nvSpPr>
        <p:spPr>
          <a:xfrm>
            <a:off x="385656" y="4902817"/>
            <a:ext cx="2112447" cy="217151"/>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14349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7840" y="286789"/>
            <a:ext cx="8131810" cy="996143"/>
          </a:xfrm>
        </p:spPr>
        <p:txBody>
          <a:bodyPr anchor="t">
            <a:norm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97840" y="1417321"/>
            <a:ext cx="8131810" cy="291845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4" name="Picture 3" descr="A black background with text and green and yellow flowers&#10;&#10;Description automatically generated">
            <a:extLst>
              <a:ext uri="{FF2B5EF4-FFF2-40B4-BE49-F238E27FC236}">
                <a16:creationId xmlns:a16="http://schemas.microsoft.com/office/drawing/2014/main" id="{6BAC08A7-BD70-A705-F4CD-D8F779864E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6571" r="37209" b="-6523"/>
          <a:stretch/>
        </p:blipFill>
        <p:spPr bwMode="auto">
          <a:xfrm>
            <a:off x="7999386" y="4897664"/>
            <a:ext cx="730678" cy="217151"/>
          </a:xfrm>
          <a:prstGeom prst="rect">
            <a:avLst/>
          </a:prstGeom>
          <a:ln>
            <a:noFill/>
          </a:ln>
          <a:extLst>
            <a:ext uri="{53640926-AAD7-44D8-BBD7-CCE9431645EC}">
              <a14:shadowObscured xmlns:a14="http://schemas.microsoft.com/office/drawing/2010/main"/>
            </a:ext>
          </a:extLst>
        </p:spPr>
      </p:pic>
      <p:sp>
        <p:nvSpPr>
          <p:cNvPr id="5" name="Subtitle 2">
            <a:extLst>
              <a:ext uri="{FF2B5EF4-FFF2-40B4-BE49-F238E27FC236}">
                <a16:creationId xmlns:a16="http://schemas.microsoft.com/office/drawing/2014/main" id="{6D7993C9-C0A7-63E8-A12C-1364504D3F8D}"/>
              </a:ext>
            </a:extLst>
          </p:cNvPr>
          <p:cNvSpPr txBox="1">
            <a:spLocks/>
          </p:cNvSpPr>
          <p:nvPr userDrawn="1"/>
        </p:nvSpPr>
        <p:spPr>
          <a:xfrm>
            <a:off x="385656" y="4902817"/>
            <a:ext cx="2112447" cy="217151"/>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26073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52" y="286143"/>
            <a:ext cx="8182427" cy="735617"/>
          </a:xfrm>
        </p:spPr>
        <p:txBody>
          <a:bodyPr anchor="t">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77520" y="1270159"/>
            <a:ext cx="3943350" cy="30105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270159"/>
            <a:ext cx="4094480" cy="30105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black background with text and green and yellow flowers&#10;&#10;Description automatically generated">
            <a:extLst>
              <a:ext uri="{FF2B5EF4-FFF2-40B4-BE49-F238E27FC236}">
                <a16:creationId xmlns:a16="http://schemas.microsoft.com/office/drawing/2014/main" id="{48A1E217-1A69-E929-A090-FFB6D93076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6571" r="37209" b="-6523"/>
          <a:stretch/>
        </p:blipFill>
        <p:spPr bwMode="auto">
          <a:xfrm>
            <a:off x="7999386" y="4897664"/>
            <a:ext cx="730678" cy="217151"/>
          </a:xfrm>
          <a:prstGeom prst="rect">
            <a:avLst/>
          </a:prstGeom>
          <a:ln>
            <a:noFill/>
          </a:ln>
          <a:extLst>
            <a:ext uri="{53640926-AAD7-44D8-BBD7-CCE9431645EC}">
              <a14:shadowObscured xmlns:a14="http://schemas.microsoft.com/office/drawing/2010/main"/>
            </a:ext>
          </a:extLst>
        </p:spPr>
      </p:pic>
      <p:sp>
        <p:nvSpPr>
          <p:cNvPr id="6" name="Subtitle 2">
            <a:extLst>
              <a:ext uri="{FF2B5EF4-FFF2-40B4-BE49-F238E27FC236}">
                <a16:creationId xmlns:a16="http://schemas.microsoft.com/office/drawing/2014/main" id="{A4EF147C-A9EF-030D-F731-4E0C14742399}"/>
              </a:ext>
            </a:extLst>
          </p:cNvPr>
          <p:cNvSpPr txBox="1">
            <a:spLocks/>
          </p:cNvSpPr>
          <p:nvPr userDrawn="1"/>
        </p:nvSpPr>
        <p:spPr>
          <a:xfrm>
            <a:off x="385656" y="4902817"/>
            <a:ext cx="2112447" cy="217151"/>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411822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sp>
        <p:nvSpPr>
          <p:cNvPr id="2" name="Title 1"/>
          <p:cNvSpPr>
            <a:spLocks noGrp="1"/>
          </p:cNvSpPr>
          <p:nvPr>
            <p:ph type="title"/>
          </p:nvPr>
        </p:nvSpPr>
        <p:spPr>
          <a:xfrm>
            <a:off x="1042988" y="723835"/>
            <a:ext cx="7058025" cy="407756"/>
          </a:xfrm>
        </p:spPr>
        <p:txBody>
          <a:bodyPr/>
          <a:lstStyle>
            <a:lvl1pPr>
              <a:defRPr>
                <a:solidFill>
                  <a:schemeClr val="tx2"/>
                </a:solidFill>
              </a:defRPr>
            </a:lvl1pPr>
          </a:lstStyle>
          <a:p>
            <a:r>
              <a:rPr lang="en-US"/>
              <a:t>Click to edit Master title style</a:t>
            </a:r>
            <a:endParaRPr lang="en-GB"/>
          </a:p>
        </p:txBody>
      </p:sp>
      <p:sp>
        <p:nvSpPr>
          <p:cNvPr id="4" name="Content Placeholder 3"/>
          <p:cNvSpPr>
            <a:spLocks noGrp="1"/>
          </p:cNvSpPr>
          <p:nvPr>
            <p:ph sz="quarter" idx="10"/>
          </p:nvPr>
        </p:nvSpPr>
        <p:spPr>
          <a:xfrm>
            <a:off x="1042988" y="1203325"/>
            <a:ext cx="7058025" cy="3600673"/>
          </a:xfrm>
        </p:spPr>
        <p:txBody>
          <a:bodyPr/>
          <a:lstStyle>
            <a:lvl2pPr>
              <a:defRPr>
                <a:solidFill>
                  <a:schemeClr val="tx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3725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4053" y="286143"/>
            <a:ext cx="8088446" cy="73561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84052" y="1257300"/>
            <a:ext cx="8088447" cy="30350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6FE3CFF2-AB8B-4731-688D-2C0994226CA0}"/>
              </a:ext>
            </a:extLst>
          </p:cNvPr>
          <p:cNvSpPr/>
          <p:nvPr userDrawn="1"/>
        </p:nvSpPr>
        <p:spPr>
          <a:xfrm>
            <a:off x="0" y="4857357"/>
            <a:ext cx="9144000" cy="2977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866991656"/>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Lst>
  <p:txStyles>
    <p:titleStyle>
      <a:lvl1pPr algn="l" defTabSz="685800" rtl="0" eaLnBrk="1" latinLnBrk="0" hangingPunct="1">
        <a:lnSpc>
          <a:spcPct val="90000"/>
        </a:lnSpc>
        <a:spcBef>
          <a:spcPct val="0"/>
        </a:spcBef>
        <a:buNone/>
        <a:defRPr sz="2700" b="1" i="0" kern="1200">
          <a:solidFill>
            <a:srgbClr val="20AB45"/>
          </a:solidFill>
          <a:latin typeface="Arial Black" panose="020B0604020202020204" pitchFamily="34" charset="0"/>
          <a:ea typeface="+mj-ea"/>
          <a:cs typeface="Arial Black"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gbr01.safelinks.protection.outlook.com/?url=https%3A%2F%2Fwww.youtube.com%2Fwatch%3Fv%3DJpPQbkMEYW8&amp;data=05%7C02%7Ccarol.wilkinson9%40nhs.net%7Ce7f14efd6b974aa7925408dce9e68ff1%7C37c354b285b047f5b22207b48d774ee3%7C0%7C0%7C638642423667741374%7CUnknown%7CTWFpbGZsb3d8eyJWIjoiMC4wLjAwMDAiLCJQIjoiV2luMzIiLCJBTiI6Ik1haWwiLCJXVCI6Mn0%3D%7C0%7C%7C%7C&amp;sdata=q9hY9k63HRWHifU8gkNbVV1v%2BllzpSREodiOXLKy6HA%3D&amp;reserved=0"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gbr01.safelinks.protection.outlook.com/?url=https%3A%2F%2Fwww.youtube.com%2Fwatch%3Fv%3D8vISHhKCw_Q&amp;data=05%7C02%7Ccarol.wilkinson9%40nhs.net%7Ce7f14efd6b974aa7925408dce9e68ff1%7C37c354b285b047f5b22207b48d774ee3%7C0%7C0%7C638642423667755928%7CUnknown%7CTWFpbGZsb3d8eyJWIjoiMC4wLjAwMDAiLCJQIjoiV2luMzIiLCJBTiI6Ik1haWwiLCJXVCI6Mn0%3D%7C0%7C%7C%7C&amp;sdata=DC6oydSYSPZPJ02FdhRXcX4olef4fLUYhN0tPJQ7FNY%3D&amp;reserved=0"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gbr01.safelinks.protection.outlook.com/?url=https%3A%2F%2Fwww.youtube.com%2Fwatch%3Fv%3DolArThAgUd8&amp;data=05%7C02%7Ccarol.wilkinson9%40nhs.net%7Ce7f14efd6b974aa7925408dce9e68ff1%7C37c354b285b047f5b22207b48d774ee3%7C0%7C0%7C638642423667724805%7CUnknown%7CTWFpbGZsb3d8eyJWIjoiMC4wLjAwMDAiLCJQIjoiV2luMzIiLCJBTiI6Ik1haWwiLCJXVCI6Mn0%3D%7C0%7C%7C%7C&amp;sdata=iHpINqEPVTAJNxLOVNwbKn32R%2B9mBWVuJdmmaBFUNMY%3D&amp;reserved=0"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ons.gov.uk/"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ngepilepsy.org.uk/sites/default/files/dmdocuments/Assessment-of-Behaviour-and-Learning-in-Epilepsy-ABLE_2015.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learn.epilepsy.org.uk/courses/basic-epilepsy-for-school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youngepilepsy.org.uk/professionals/education-professionals/training-courses#:~:text=Epilepsy%20Training%20for%20Education%20Professionals,take%2090%20minutes%20to%20complete." TargetMode="External"/><Relationship Id="rId4" Type="http://schemas.openxmlformats.org/officeDocument/2006/relationships/hyperlink" Target="https://learn.epilepsy.org.uk/courses/advanced-epilepsy-for-school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epilepsysociety.org.uk/" TargetMode="External"/><Relationship Id="rId7" Type="http://schemas.openxmlformats.org/officeDocument/2006/relationships/hyperlink" Target="http://www.youngepilepsy.org.uk/" TargetMode="External"/><Relationship Id="rId2" Type="http://schemas.openxmlformats.org/officeDocument/2006/relationships/hyperlink" Target="http://www.epilepsy.org.uk/" TargetMode="External"/><Relationship Id="rId1" Type="http://schemas.openxmlformats.org/officeDocument/2006/relationships/slideLayout" Target="../slideLayouts/slideLayout3.xml"/><Relationship Id="rId6" Type="http://schemas.openxmlformats.org/officeDocument/2006/relationships/hyperlink" Target="http://www.medicinesforchildren.org.uk/" TargetMode="External"/><Relationship Id="rId5" Type="http://schemas.openxmlformats.org/officeDocument/2006/relationships/hyperlink" Target="http://www.nenc-healthiertogether.nhs.uk/" TargetMode="External"/><Relationship Id="rId4" Type="http://schemas.openxmlformats.org/officeDocument/2006/relationships/hyperlink" Target="http://www.fndaction.org.u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docs.google.com/forms/d/e/1FAIpQLScvtwLc6t4NaF2e-5F8MZymNlh-3v-pdNUKT8A6155MGWWJJw/viewfor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enc-healthiertogether.nhs.uk/professionals/education-and-training/core20plus5-children-and-young-people-nen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C073-2FFE-D76A-672A-854806B59EC0}"/>
              </a:ext>
            </a:extLst>
          </p:cNvPr>
          <p:cNvSpPr>
            <a:spLocks noGrp="1"/>
          </p:cNvSpPr>
          <p:nvPr>
            <p:ph type="ctrTitle"/>
          </p:nvPr>
        </p:nvSpPr>
        <p:spPr>
          <a:xfrm>
            <a:off x="1357891" y="1459895"/>
            <a:ext cx="6428216" cy="1021050"/>
          </a:xfrm>
        </p:spPr>
        <p:txBody>
          <a:bodyPr>
            <a:normAutofit fontScale="90000"/>
          </a:bodyPr>
          <a:lstStyle/>
          <a:p>
            <a:pPr algn="ctr"/>
            <a:r>
              <a:rPr lang="en-US" sz="3600" dirty="0"/>
              <a:t>Child Health and Wellbeing Network </a:t>
            </a:r>
            <a:br>
              <a:rPr lang="en-US" sz="3600" dirty="0"/>
            </a:br>
            <a:br>
              <a:rPr lang="en-US" sz="3600" dirty="0"/>
            </a:br>
            <a:r>
              <a:rPr lang="en-US" sz="4900" dirty="0"/>
              <a:t>CYP Transformation</a:t>
            </a:r>
          </a:p>
        </p:txBody>
      </p:sp>
      <p:sp>
        <p:nvSpPr>
          <p:cNvPr id="3" name="Subtitle 2">
            <a:extLst>
              <a:ext uri="{FF2B5EF4-FFF2-40B4-BE49-F238E27FC236}">
                <a16:creationId xmlns:a16="http://schemas.microsoft.com/office/drawing/2014/main" id="{4BA143EF-DDB7-3659-534B-7E0CDBA2029B}"/>
              </a:ext>
            </a:extLst>
          </p:cNvPr>
          <p:cNvSpPr>
            <a:spLocks noGrp="1"/>
          </p:cNvSpPr>
          <p:nvPr>
            <p:ph type="subTitle" idx="1"/>
          </p:nvPr>
        </p:nvSpPr>
        <p:spPr>
          <a:xfrm>
            <a:off x="1238192" y="3366383"/>
            <a:ext cx="6857999" cy="1168145"/>
          </a:xfrm>
        </p:spPr>
        <p:txBody>
          <a:bodyPr anchor="t">
            <a:noAutofit/>
          </a:bodyPr>
          <a:lstStyle/>
          <a:p>
            <a:pPr algn="ctr"/>
            <a:r>
              <a:rPr lang="en-US" sz="2200" dirty="0"/>
              <a:t>Louise Dauncey</a:t>
            </a:r>
          </a:p>
          <a:p>
            <a:pPr algn="ctr"/>
            <a:r>
              <a:rPr lang="en-US" sz="2200" dirty="0"/>
              <a:t>Network Delivery Manager - CYPT</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C2BCF8E4-B028-09B5-4277-8ACD2907B019}"/>
              </a:ext>
            </a:extLst>
          </p:cNvPr>
          <p:cNvPicPr>
            <a:picLocks noChangeAspect="1"/>
          </p:cNvPicPr>
          <p:nvPr/>
        </p:nvPicPr>
        <p:blipFill>
          <a:blip r:embed="rId2"/>
          <a:stretch>
            <a:fillRect/>
          </a:stretch>
        </p:blipFill>
        <p:spPr>
          <a:xfrm>
            <a:off x="494176" y="4174099"/>
            <a:ext cx="1562100" cy="504825"/>
          </a:xfrm>
          <a:prstGeom prst="rect">
            <a:avLst/>
          </a:prstGeom>
        </p:spPr>
      </p:pic>
      <p:pic>
        <p:nvPicPr>
          <p:cNvPr id="6" name="Picture 5" descr="A black background with text and green and yellow flowers&#10;&#10;Description automatically generated">
            <a:extLst>
              <a:ext uri="{FF2B5EF4-FFF2-40B4-BE49-F238E27FC236}">
                <a16:creationId xmlns:a16="http://schemas.microsoft.com/office/drawing/2014/main" id="{1738130E-319A-2EA4-FFF0-7DCC2B1C6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76" y="304012"/>
            <a:ext cx="1488033" cy="928299"/>
          </a:xfrm>
          <a:prstGeom prst="rect">
            <a:avLst/>
          </a:prstGeom>
        </p:spPr>
      </p:pic>
      <p:pic>
        <p:nvPicPr>
          <p:cNvPr id="7" name="Picture 6" descr="A close-up of a logo&#10;&#10;Description automatically generated">
            <a:extLst>
              <a:ext uri="{FF2B5EF4-FFF2-40B4-BE49-F238E27FC236}">
                <a16:creationId xmlns:a16="http://schemas.microsoft.com/office/drawing/2014/main" id="{ABAB83C2-EBEE-A0DC-E5DE-ACF22776C6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3963" y="304012"/>
            <a:ext cx="1288867" cy="704656"/>
          </a:xfrm>
          <a:prstGeom prst="rect">
            <a:avLst/>
          </a:prstGeom>
        </p:spPr>
      </p:pic>
      <p:sp>
        <p:nvSpPr>
          <p:cNvPr id="8" name="Rectangle 7">
            <a:extLst>
              <a:ext uri="{FF2B5EF4-FFF2-40B4-BE49-F238E27FC236}">
                <a16:creationId xmlns:a16="http://schemas.microsoft.com/office/drawing/2014/main" id="{31D10655-382C-480F-51C5-0E3F93C543AC}"/>
              </a:ext>
            </a:extLst>
          </p:cNvPr>
          <p:cNvSpPr/>
          <p:nvPr/>
        </p:nvSpPr>
        <p:spPr>
          <a:xfrm>
            <a:off x="405353" y="4857357"/>
            <a:ext cx="1562100" cy="2977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89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C073-2FFE-D76A-672A-854806B59EC0}"/>
              </a:ext>
            </a:extLst>
          </p:cNvPr>
          <p:cNvSpPr>
            <a:spLocks noGrp="1"/>
          </p:cNvSpPr>
          <p:nvPr>
            <p:ph type="ctrTitle"/>
          </p:nvPr>
        </p:nvSpPr>
        <p:spPr>
          <a:xfrm>
            <a:off x="1596969" y="1442471"/>
            <a:ext cx="5829300" cy="832257"/>
          </a:xfrm>
        </p:spPr>
        <p:txBody>
          <a:bodyPr>
            <a:normAutofit/>
          </a:bodyPr>
          <a:lstStyle/>
          <a:p>
            <a:pPr algn="ctr"/>
            <a:r>
              <a:rPr lang="en-US" sz="3600" dirty="0"/>
              <a:t>Epilepsy</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C2BCF8E4-B028-09B5-4277-8ACD2907B019}"/>
              </a:ext>
            </a:extLst>
          </p:cNvPr>
          <p:cNvPicPr>
            <a:picLocks noChangeAspect="1"/>
          </p:cNvPicPr>
          <p:nvPr/>
        </p:nvPicPr>
        <p:blipFill>
          <a:blip r:embed="rId2"/>
          <a:stretch>
            <a:fillRect/>
          </a:stretch>
        </p:blipFill>
        <p:spPr>
          <a:xfrm>
            <a:off x="494176" y="4174099"/>
            <a:ext cx="1562100" cy="504825"/>
          </a:xfrm>
          <a:prstGeom prst="rect">
            <a:avLst/>
          </a:prstGeom>
        </p:spPr>
      </p:pic>
      <p:pic>
        <p:nvPicPr>
          <p:cNvPr id="6" name="Picture 5" descr="A black background with text and green and yellow flowers&#10;&#10;Description automatically generated">
            <a:extLst>
              <a:ext uri="{FF2B5EF4-FFF2-40B4-BE49-F238E27FC236}">
                <a16:creationId xmlns:a16="http://schemas.microsoft.com/office/drawing/2014/main" id="{1738130E-319A-2EA4-FFF0-7DCC2B1C6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76" y="304012"/>
            <a:ext cx="1488033" cy="928299"/>
          </a:xfrm>
          <a:prstGeom prst="rect">
            <a:avLst/>
          </a:prstGeom>
        </p:spPr>
      </p:pic>
      <p:pic>
        <p:nvPicPr>
          <p:cNvPr id="7" name="Picture 6" descr="A close-up of a logo&#10;&#10;Description automatically generated">
            <a:extLst>
              <a:ext uri="{FF2B5EF4-FFF2-40B4-BE49-F238E27FC236}">
                <a16:creationId xmlns:a16="http://schemas.microsoft.com/office/drawing/2014/main" id="{ABAB83C2-EBEE-A0DC-E5DE-ACF22776C6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3963" y="304012"/>
            <a:ext cx="1288867" cy="704656"/>
          </a:xfrm>
          <a:prstGeom prst="rect">
            <a:avLst/>
          </a:prstGeom>
        </p:spPr>
      </p:pic>
      <p:sp>
        <p:nvSpPr>
          <p:cNvPr id="8" name="Rectangle 7">
            <a:extLst>
              <a:ext uri="{FF2B5EF4-FFF2-40B4-BE49-F238E27FC236}">
                <a16:creationId xmlns:a16="http://schemas.microsoft.com/office/drawing/2014/main" id="{31D10655-382C-480F-51C5-0E3F93C543AC}"/>
              </a:ext>
            </a:extLst>
          </p:cNvPr>
          <p:cNvSpPr/>
          <p:nvPr/>
        </p:nvSpPr>
        <p:spPr>
          <a:xfrm>
            <a:off x="405353" y="4857357"/>
            <a:ext cx="1562100" cy="2977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4" name="Table 3">
            <a:extLst>
              <a:ext uri="{FF2B5EF4-FFF2-40B4-BE49-F238E27FC236}">
                <a16:creationId xmlns:a16="http://schemas.microsoft.com/office/drawing/2014/main" id="{D8D4DCD1-AE6C-DB68-565B-6B2D5F9FD6F4}"/>
              </a:ext>
            </a:extLst>
          </p:cNvPr>
          <p:cNvGraphicFramePr>
            <a:graphicFrameLocks noGrp="1"/>
          </p:cNvGraphicFramePr>
          <p:nvPr>
            <p:extLst>
              <p:ext uri="{D42A27DB-BD31-4B8C-83A1-F6EECF244321}">
                <p14:modId xmlns:p14="http://schemas.microsoft.com/office/powerpoint/2010/main" val="618715362"/>
              </p:ext>
            </p:extLst>
          </p:nvPr>
        </p:nvGraphicFramePr>
        <p:xfrm>
          <a:off x="1463619" y="2326014"/>
          <a:ext cx="3048000" cy="9499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897930706"/>
                    </a:ext>
                  </a:extLst>
                </a:gridCol>
              </a:tblGrid>
              <a:tr h="370840">
                <a:tc>
                  <a:txBody>
                    <a:bodyPr/>
                    <a:lstStyle/>
                    <a:p>
                      <a:pPr algn="ctr"/>
                      <a:r>
                        <a:rPr lang="en-GB" sz="1800" dirty="0">
                          <a:solidFill>
                            <a:schemeClr val="tx1"/>
                          </a:solidFill>
                        </a:rPr>
                        <a:t>Sophie Gilmour-Ivens</a:t>
                      </a:r>
                    </a:p>
                  </a:txBody>
                  <a:tcPr>
                    <a:solidFill>
                      <a:schemeClr val="bg1"/>
                    </a:solidFill>
                  </a:tcPr>
                </a:tc>
                <a:extLst>
                  <a:ext uri="{0D108BD9-81ED-4DB2-BD59-A6C34878D82A}">
                    <a16:rowId xmlns:a16="http://schemas.microsoft.com/office/drawing/2014/main" val="900949465"/>
                  </a:ext>
                </a:extLst>
              </a:tr>
              <a:tr h="370840">
                <a:tc>
                  <a:txBody>
                    <a:bodyPr/>
                    <a:lstStyle/>
                    <a:p>
                      <a:pPr algn="ctr"/>
                      <a:r>
                        <a:rPr lang="en-GB" sz="1600" dirty="0"/>
                        <a:t>Paediatric Epilepsy </a:t>
                      </a:r>
                      <a:r>
                        <a:rPr lang="en-US" sz="1600" dirty="0"/>
                        <a:t>Specialist Nurse Strategic Lead</a:t>
                      </a:r>
                      <a:endParaRPr lang="en-GB" sz="1600" dirty="0"/>
                    </a:p>
                  </a:txBody>
                  <a:tcPr>
                    <a:solidFill>
                      <a:schemeClr val="bg1"/>
                    </a:solidFill>
                  </a:tcPr>
                </a:tc>
                <a:extLst>
                  <a:ext uri="{0D108BD9-81ED-4DB2-BD59-A6C34878D82A}">
                    <a16:rowId xmlns:a16="http://schemas.microsoft.com/office/drawing/2014/main" val="4168930142"/>
                  </a:ext>
                </a:extLst>
              </a:tr>
            </a:tbl>
          </a:graphicData>
        </a:graphic>
      </p:graphicFrame>
      <p:graphicFrame>
        <p:nvGraphicFramePr>
          <p:cNvPr id="5" name="Table 4">
            <a:extLst>
              <a:ext uri="{FF2B5EF4-FFF2-40B4-BE49-F238E27FC236}">
                <a16:creationId xmlns:a16="http://schemas.microsoft.com/office/drawing/2014/main" id="{C8EB8726-AD9B-5BD3-89B4-A5DDDF469312}"/>
              </a:ext>
            </a:extLst>
          </p:cNvPr>
          <p:cNvGraphicFramePr>
            <a:graphicFrameLocks noGrp="1"/>
          </p:cNvGraphicFramePr>
          <p:nvPr>
            <p:extLst>
              <p:ext uri="{D42A27DB-BD31-4B8C-83A1-F6EECF244321}">
                <p14:modId xmlns:p14="http://schemas.microsoft.com/office/powerpoint/2010/main" val="3494635335"/>
              </p:ext>
            </p:extLst>
          </p:nvPr>
        </p:nvGraphicFramePr>
        <p:xfrm>
          <a:off x="4378269" y="2274728"/>
          <a:ext cx="3048000" cy="9499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123050056"/>
                    </a:ext>
                  </a:extLst>
                </a:gridCol>
              </a:tblGrid>
              <a:tr h="370840">
                <a:tc>
                  <a:txBody>
                    <a:bodyPr/>
                    <a:lstStyle/>
                    <a:p>
                      <a:pPr algn="ctr"/>
                      <a:r>
                        <a:rPr lang="en-GB" sz="1800" dirty="0">
                          <a:solidFill>
                            <a:schemeClr val="tx1"/>
                          </a:solidFill>
                        </a:rPr>
                        <a:t>Lisa Emmerson</a:t>
                      </a:r>
                    </a:p>
                  </a:txBody>
                  <a:tcPr>
                    <a:solidFill>
                      <a:schemeClr val="bg1"/>
                    </a:solidFill>
                  </a:tcPr>
                </a:tc>
                <a:extLst>
                  <a:ext uri="{0D108BD9-81ED-4DB2-BD59-A6C34878D82A}">
                    <a16:rowId xmlns:a16="http://schemas.microsoft.com/office/drawing/2014/main" val="3162397563"/>
                  </a:ext>
                </a:extLst>
              </a:tr>
              <a:tr h="370840">
                <a:tc>
                  <a:txBody>
                    <a:bodyPr/>
                    <a:lstStyle/>
                    <a:p>
                      <a:pPr algn="ctr"/>
                      <a:r>
                        <a:rPr lang="en-GB" sz="1600" dirty="0"/>
                        <a:t>Paediatric Epilepsy </a:t>
                      </a:r>
                      <a:r>
                        <a:rPr lang="en-US" sz="1600" dirty="0"/>
                        <a:t>Specialist Nurse </a:t>
                      </a:r>
                      <a:endParaRPr lang="en-GB" sz="1600" dirty="0"/>
                    </a:p>
                  </a:txBody>
                  <a:tcPr>
                    <a:solidFill>
                      <a:schemeClr val="bg1"/>
                    </a:solidFill>
                  </a:tcPr>
                </a:tc>
                <a:extLst>
                  <a:ext uri="{0D108BD9-81ED-4DB2-BD59-A6C34878D82A}">
                    <a16:rowId xmlns:a16="http://schemas.microsoft.com/office/drawing/2014/main" val="3112322868"/>
                  </a:ext>
                </a:extLst>
              </a:tr>
            </a:tbl>
          </a:graphicData>
        </a:graphic>
      </p:graphicFrame>
    </p:spTree>
    <p:extLst>
      <p:ext uri="{BB962C8B-B14F-4D97-AF65-F5344CB8AC3E}">
        <p14:creationId xmlns:p14="http://schemas.microsoft.com/office/powerpoint/2010/main" val="130499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8CEC-99CB-2F89-5A75-FD5594FE334F}"/>
              </a:ext>
            </a:extLst>
          </p:cNvPr>
          <p:cNvSpPr>
            <a:spLocks noGrp="1"/>
          </p:cNvSpPr>
          <p:nvPr>
            <p:ph type="title"/>
          </p:nvPr>
        </p:nvSpPr>
        <p:spPr/>
        <p:txBody>
          <a:bodyPr/>
          <a:lstStyle/>
          <a:p>
            <a:r>
              <a:rPr lang="en-GB" dirty="0">
                <a:latin typeface="Arial Black" panose="020B0A04020102020204" pitchFamily="34" charset="0"/>
                <a:cs typeface="Arial" panose="020B0604020202020204" pitchFamily="34" charset="0"/>
              </a:rPr>
              <a:t>What is Epilepsy (The Epilepsies)?</a:t>
            </a:r>
            <a:endParaRPr lang="en-US" dirty="0">
              <a:latin typeface="Arial Black" panose="020B0A04020102020204" pitchFamily="34" charset="0"/>
            </a:endParaRPr>
          </a:p>
        </p:txBody>
      </p:sp>
      <p:sp>
        <p:nvSpPr>
          <p:cNvPr id="3" name="Text Placeholder 2">
            <a:extLst>
              <a:ext uri="{FF2B5EF4-FFF2-40B4-BE49-F238E27FC236}">
                <a16:creationId xmlns:a16="http://schemas.microsoft.com/office/drawing/2014/main" id="{447CEE09-9025-CDD5-18A4-D30877984F52}"/>
              </a:ext>
            </a:extLst>
          </p:cNvPr>
          <p:cNvSpPr>
            <a:spLocks noGrp="1"/>
          </p:cNvSpPr>
          <p:nvPr>
            <p:ph type="body" idx="1"/>
          </p:nvPr>
        </p:nvSpPr>
        <p:spPr>
          <a:xfrm>
            <a:off x="497840" y="1186775"/>
            <a:ext cx="8131810" cy="3149006"/>
          </a:xfrm>
        </p:spPr>
        <p:txBody>
          <a:bodyPr>
            <a:normAutofit fontScale="70000" lnSpcReduction="20000"/>
          </a:bodyPr>
          <a:lstStyle/>
          <a:p>
            <a:pPr marL="457200" indent="-457200" algn="l" fontAlgn="base">
              <a:buFont typeface="Arial" panose="020B0604020202020204" pitchFamily="34" charset="0"/>
              <a:buChar char="•"/>
            </a:pPr>
            <a:r>
              <a:rPr lang="en-GB" sz="3300" dirty="0">
                <a:latin typeface="Arial" panose="020B0604020202020204" pitchFamily="34" charset="0"/>
                <a:cs typeface="Arial" panose="020B0604020202020204" pitchFamily="34" charset="0"/>
              </a:rPr>
              <a:t>Epilepsy is a tendency to have recurrent epileptic seizures, more than 24 hours apart</a:t>
            </a:r>
          </a:p>
          <a:p>
            <a:pPr algn="l" fontAlgn="base">
              <a:buFont typeface="Arial" panose="020B0604020202020204" pitchFamily="34" charset="0"/>
              <a:buChar char="•"/>
            </a:pPr>
            <a:endParaRPr lang="en-GB" sz="900" b="0" i="0" dirty="0">
              <a:effectLst/>
              <a:highlight>
                <a:srgbClr val="FFFFFF"/>
              </a:highlight>
              <a:latin typeface="Arial" panose="020B0604020202020204" pitchFamily="34" charset="0"/>
              <a:cs typeface="Arial" panose="020B0604020202020204" pitchFamily="34" charset="0"/>
            </a:endParaRPr>
          </a:p>
          <a:p>
            <a:pPr marL="457200" indent="-457200" algn="l" fontAlgn="base">
              <a:buFont typeface="Arial" panose="020B0604020202020204" pitchFamily="34" charset="0"/>
              <a:buChar char="•"/>
            </a:pPr>
            <a:r>
              <a:rPr lang="en-GB" sz="3300" b="0" i="0" dirty="0">
                <a:effectLst/>
                <a:highlight>
                  <a:srgbClr val="FFFFFF"/>
                </a:highlight>
                <a:latin typeface="Arial" panose="020B0604020202020204" pitchFamily="34" charset="0"/>
                <a:cs typeface="Arial" panose="020B0604020202020204" pitchFamily="34" charset="0"/>
              </a:rPr>
              <a:t>Epilepsy is a variable condition that affects different people in different ways.</a:t>
            </a:r>
          </a:p>
          <a:p>
            <a:pPr algn="l" fontAlgn="base">
              <a:buFont typeface="Arial" panose="020B0604020202020204" pitchFamily="34" charset="0"/>
              <a:buChar char="•"/>
            </a:pPr>
            <a:endParaRPr lang="en-GB" sz="900" dirty="0">
              <a:highlight>
                <a:srgbClr val="FFFFFF"/>
              </a:highlight>
              <a:latin typeface="Arial" panose="020B0604020202020204" pitchFamily="34" charset="0"/>
              <a:cs typeface="Arial" panose="020B0604020202020204" pitchFamily="34" charset="0"/>
            </a:endParaRPr>
          </a:p>
          <a:p>
            <a:pPr marL="457200" indent="-457200" algn="l" fontAlgn="base">
              <a:buFont typeface="Arial" panose="020B0604020202020204" pitchFamily="34" charset="0"/>
              <a:buChar char="•"/>
            </a:pPr>
            <a:r>
              <a:rPr lang="en-GB" sz="3300" dirty="0">
                <a:highlight>
                  <a:srgbClr val="FFFFFF"/>
                </a:highlight>
                <a:latin typeface="Arial" panose="020B0604020202020204" pitchFamily="34" charset="0"/>
                <a:cs typeface="Arial" panose="020B0604020202020204" pitchFamily="34" charset="0"/>
              </a:rPr>
              <a:t>Approximately 1 in 100 people in UK, has epilepsy.</a:t>
            </a:r>
            <a:endParaRPr lang="en-GB" sz="3300" b="0" i="0" dirty="0">
              <a:effectLst/>
              <a:highlight>
                <a:srgbClr val="FFFFFF"/>
              </a:highlight>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n-GB" sz="900" b="0" i="0" dirty="0">
              <a:effectLst/>
              <a:highlight>
                <a:srgbClr val="FFFFFF"/>
              </a:highlight>
              <a:latin typeface="Arial" panose="020B0604020202020204" pitchFamily="34" charset="0"/>
              <a:cs typeface="Arial" panose="020B0604020202020204" pitchFamily="34" charset="0"/>
            </a:endParaRPr>
          </a:p>
          <a:p>
            <a:pPr marL="457200" indent="-457200" fontAlgn="base">
              <a:buFont typeface="Arial" panose="020B0604020202020204" pitchFamily="34" charset="0"/>
              <a:buChar char="•"/>
            </a:pPr>
            <a:r>
              <a:rPr lang="en-GB" sz="3300" b="0" i="0" dirty="0">
                <a:solidFill>
                  <a:srgbClr val="000000"/>
                </a:solidFill>
                <a:effectLst/>
                <a:highlight>
                  <a:srgbClr val="FFFFFF"/>
                </a:highlight>
                <a:latin typeface="Arial" panose="020B0604020202020204" pitchFamily="34" charset="0"/>
                <a:cs typeface="Arial" panose="020B0604020202020204" pitchFamily="34" charset="0"/>
              </a:rPr>
              <a:t>1 in 200 children and young people in UK, have epilepsy.</a:t>
            </a:r>
          </a:p>
          <a:p>
            <a:pPr fontAlgn="base"/>
            <a:endParaRPr lang="en-GB" sz="800" b="0" i="0" dirty="0">
              <a:solidFill>
                <a:srgbClr val="5D5D5D"/>
              </a:solidFill>
              <a:effectLst/>
              <a:highlight>
                <a:srgbClr val="FFFFFF"/>
              </a:highlight>
              <a:latin typeface="Arial" panose="020B0604020202020204" pitchFamily="34" charset="0"/>
              <a:cs typeface="Arial" panose="020B0604020202020204" pitchFamily="34" charset="0"/>
            </a:endParaRPr>
          </a:p>
          <a:p>
            <a:pPr marL="457200" indent="-457200" fontAlgn="base">
              <a:buFont typeface="Arial" panose="020B0604020202020204" pitchFamily="34" charset="0"/>
              <a:buChar char="•"/>
            </a:pPr>
            <a:r>
              <a:rPr lang="en-GB" sz="3300" dirty="0">
                <a:highlight>
                  <a:srgbClr val="FFFFFF"/>
                </a:highlight>
                <a:latin typeface="Arial" panose="020B0604020202020204" pitchFamily="34" charset="0"/>
                <a:cs typeface="Arial" panose="020B0604020202020204" pitchFamily="34" charset="0"/>
              </a:rPr>
              <a:t>70-80% of </a:t>
            </a:r>
            <a:r>
              <a:rPr lang="en-GB" sz="3300" dirty="0" err="1">
                <a:highlight>
                  <a:srgbClr val="FFFFFF"/>
                </a:highlight>
                <a:latin typeface="Arial" panose="020B0604020202020204" pitchFamily="34" charset="0"/>
                <a:cs typeface="Arial" panose="020B0604020202020204" pitchFamily="34" charset="0"/>
              </a:rPr>
              <a:t>CYPwE</a:t>
            </a:r>
            <a:r>
              <a:rPr lang="en-GB" sz="3300" dirty="0">
                <a:highlight>
                  <a:srgbClr val="FFFFFF"/>
                </a:highlight>
                <a:latin typeface="Arial" panose="020B0604020202020204" pitchFamily="34" charset="0"/>
                <a:cs typeface="Arial" panose="020B0604020202020204" pitchFamily="34" charset="0"/>
              </a:rPr>
              <a:t> are fully controlled on medication.</a:t>
            </a:r>
            <a:endParaRPr lang="en-GB" sz="3300" b="0" i="0" dirty="0">
              <a:effectLst/>
              <a:highlight>
                <a:srgbClr val="FFFFFF"/>
              </a:highligh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70154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E76F-E343-57AC-0E74-12FACDE925E1}"/>
              </a:ext>
            </a:extLst>
          </p:cNvPr>
          <p:cNvSpPr>
            <a:spLocks noGrp="1"/>
          </p:cNvSpPr>
          <p:nvPr>
            <p:ph type="title"/>
          </p:nvPr>
        </p:nvSpPr>
        <p:spPr/>
        <p:txBody>
          <a:bodyPr/>
          <a:lstStyle/>
          <a:p>
            <a:r>
              <a:rPr lang="en-GB" dirty="0">
                <a:latin typeface="Arial Black" panose="020B0A04020102020204" pitchFamily="34" charset="0"/>
                <a:cs typeface="Arial" panose="020B0604020202020204" pitchFamily="34" charset="0"/>
              </a:rPr>
              <a:t>Causes of Epilepsy</a:t>
            </a:r>
            <a:endParaRPr lang="en-GB" dirty="0">
              <a:latin typeface="Arial Black" panose="020B0A04020102020204" pitchFamily="34" charset="0"/>
            </a:endParaRPr>
          </a:p>
        </p:txBody>
      </p:sp>
      <p:sp>
        <p:nvSpPr>
          <p:cNvPr id="3" name="Text Placeholder 2">
            <a:extLst>
              <a:ext uri="{FF2B5EF4-FFF2-40B4-BE49-F238E27FC236}">
                <a16:creationId xmlns:a16="http://schemas.microsoft.com/office/drawing/2014/main" id="{A74A0A5E-8F47-64B5-6D76-184E5520DBD1}"/>
              </a:ext>
            </a:extLst>
          </p:cNvPr>
          <p:cNvSpPr>
            <a:spLocks noGrp="1"/>
          </p:cNvSpPr>
          <p:nvPr>
            <p:ph type="body" idx="1"/>
          </p:nvPr>
        </p:nvSpPr>
        <p:spPr>
          <a:xfrm>
            <a:off x="497840" y="952500"/>
            <a:ext cx="8131810" cy="3733799"/>
          </a:xfrm>
        </p:spPr>
        <p:txBody>
          <a:bodyPr>
            <a:no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Structural: 			Brain tumours                                                 						Brain malformations that occur in utero 							Malformations of the blood vessels in the brain                                                        		 		Stroke                                                                    						Traumatic brain injury.</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Genetic: 			Known / presumed 	</a:t>
            </a:r>
          </a:p>
          <a:p>
            <a:r>
              <a:rPr lang="en-GB" sz="1400" dirty="0"/>
              <a:t>				</a:t>
            </a:r>
            <a:r>
              <a:rPr lang="en-GB" sz="1400" dirty="0">
                <a:latin typeface="Arial" panose="020B0604020202020204" pitchFamily="34" charset="0"/>
                <a:cs typeface="Arial" panose="020B0604020202020204" pitchFamily="34" charset="0"/>
              </a:rPr>
              <a:t>Single gene / multiple genes</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Infectious: 			Bacteria, viruses, fungi and parasites</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Neurodegenerative:		Down’s Syndrome and </a:t>
            </a:r>
            <a:r>
              <a:rPr lang="en-GB" sz="1400"/>
              <a:t>Batten Disease</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Unknown </a:t>
            </a:r>
            <a:endParaRPr lang="en-GB" sz="1400" dirty="0"/>
          </a:p>
        </p:txBody>
      </p:sp>
    </p:spTree>
    <p:extLst>
      <p:ext uri="{BB962C8B-B14F-4D97-AF65-F5344CB8AC3E}">
        <p14:creationId xmlns:p14="http://schemas.microsoft.com/office/powerpoint/2010/main" val="225781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0AD4-22CE-C287-3413-DD5642126B1D}"/>
              </a:ext>
            </a:extLst>
          </p:cNvPr>
          <p:cNvSpPr>
            <a:spLocks noGrp="1"/>
          </p:cNvSpPr>
          <p:nvPr>
            <p:ph type="title"/>
          </p:nvPr>
        </p:nvSpPr>
        <p:spPr/>
        <p:txBody>
          <a:bodyPr/>
          <a:lstStyle/>
          <a:p>
            <a:r>
              <a:rPr lang="en-GB" dirty="0">
                <a:latin typeface="Arial Black" panose="020B0A04020102020204" pitchFamily="34" charset="0"/>
                <a:cs typeface="Arial" panose="020B0604020202020204" pitchFamily="34" charset="0"/>
              </a:rPr>
              <a:t>Epilepsy and co-existing conditions</a:t>
            </a:r>
            <a:endParaRPr lang="en-GB" dirty="0"/>
          </a:p>
        </p:txBody>
      </p:sp>
      <p:sp>
        <p:nvSpPr>
          <p:cNvPr id="3" name="Content Placeholder 2">
            <a:extLst>
              <a:ext uri="{FF2B5EF4-FFF2-40B4-BE49-F238E27FC236}">
                <a16:creationId xmlns:a16="http://schemas.microsoft.com/office/drawing/2014/main" id="{8A92D324-AC37-9732-B79C-EF6A5D2EFEC1}"/>
              </a:ext>
            </a:extLst>
          </p:cNvPr>
          <p:cNvSpPr>
            <a:spLocks noGrp="1"/>
          </p:cNvSpPr>
          <p:nvPr>
            <p:ph idx="1"/>
          </p:nvPr>
        </p:nvSpPr>
        <p:spPr/>
        <p:txBody>
          <a:bodyPr>
            <a:normAutofit fontScale="92500" lnSpcReduction="10000"/>
          </a:bodyPr>
          <a:lstStyle/>
          <a:p>
            <a:r>
              <a:rPr lang="en-GB" sz="2400" dirty="0">
                <a:latin typeface="Arial" panose="020B0604020202020204" pitchFamily="34" charset="0"/>
                <a:cs typeface="Arial" panose="020B0604020202020204" pitchFamily="34" charset="0"/>
              </a:rPr>
              <a:t>Approximately 40% of </a:t>
            </a:r>
            <a:r>
              <a:rPr lang="en-GB" sz="2400" dirty="0" err="1">
                <a:latin typeface="Arial" panose="020B0604020202020204" pitchFamily="34" charset="0"/>
                <a:cs typeface="Arial" panose="020B0604020202020204" pitchFamily="34" charset="0"/>
              </a:rPr>
              <a:t>CYPwE</a:t>
            </a:r>
            <a:r>
              <a:rPr lang="en-GB" sz="2400" dirty="0">
                <a:latin typeface="Arial" panose="020B0604020202020204" pitchFamily="34" charset="0"/>
                <a:cs typeface="Arial" panose="020B0604020202020204" pitchFamily="34" charset="0"/>
              </a:rPr>
              <a:t> have a Mental Health condition (anxiety / depression)</a:t>
            </a:r>
          </a:p>
          <a:p>
            <a:pPr marL="0" indent="0">
              <a:buNone/>
            </a:pPr>
            <a:endParaRPr lang="en-GB" sz="7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Approximately 6% of </a:t>
            </a:r>
            <a:r>
              <a:rPr lang="en-GB" sz="2400" dirty="0" err="1">
                <a:latin typeface="Arial" panose="020B0604020202020204" pitchFamily="34" charset="0"/>
                <a:cs typeface="Arial" panose="020B0604020202020204" pitchFamily="34" charset="0"/>
              </a:rPr>
              <a:t>CYPwE</a:t>
            </a:r>
            <a:r>
              <a:rPr lang="en-GB" sz="2400" dirty="0">
                <a:latin typeface="Arial" panose="020B0604020202020204" pitchFamily="34" charset="0"/>
                <a:cs typeface="Arial" panose="020B0604020202020204" pitchFamily="34" charset="0"/>
              </a:rPr>
              <a:t> have Autism Spectrum Disorder, and approximately 12% of CYP with Autism have epilepsy</a:t>
            </a:r>
          </a:p>
          <a:p>
            <a:endParaRPr lang="en-GB" sz="6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30-40% of </a:t>
            </a:r>
            <a:r>
              <a:rPr lang="en-GB" sz="2400" dirty="0" err="1">
                <a:latin typeface="Arial" panose="020B0604020202020204" pitchFamily="34" charset="0"/>
                <a:cs typeface="Arial" panose="020B0604020202020204" pitchFamily="34" charset="0"/>
              </a:rPr>
              <a:t>CYPwE</a:t>
            </a:r>
            <a:r>
              <a:rPr lang="en-GB" sz="2400" dirty="0">
                <a:latin typeface="Arial" panose="020B0604020202020204" pitchFamily="34" charset="0"/>
                <a:cs typeface="Arial" panose="020B0604020202020204" pitchFamily="34" charset="0"/>
              </a:rPr>
              <a:t> have ADHD</a:t>
            </a:r>
          </a:p>
          <a:p>
            <a:endParaRPr lang="en-GB" sz="6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Approximately 50% of </a:t>
            </a:r>
            <a:r>
              <a:rPr lang="en-GB" sz="2400" dirty="0" err="1">
                <a:latin typeface="Arial" panose="020B0604020202020204" pitchFamily="34" charset="0"/>
                <a:cs typeface="Arial" panose="020B0604020202020204" pitchFamily="34" charset="0"/>
              </a:rPr>
              <a:t>CYPwE</a:t>
            </a:r>
            <a:r>
              <a:rPr lang="en-GB" sz="2400" dirty="0">
                <a:latin typeface="Arial" panose="020B0604020202020204" pitchFamily="34" charset="0"/>
                <a:cs typeface="Arial" panose="020B0604020202020204" pitchFamily="34" charset="0"/>
              </a:rPr>
              <a:t> have a learning disability</a:t>
            </a:r>
          </a:p>
          <a:p>
            <a:endParaRPr lang="en-GB" sz="6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8-24% of </a:t>
            </a:r>
            <a:r>
              <a:rPr lang="en-GB" sz="2400" dirty="0" err="1">
                <a:latin typeface="Arial" panose="020B0604020202020204" pitchFamily="34" charset="0"/>
                <a:cs typeface="Arial" panose="020B0604020202020204" pitchFamily="34" charset="0"/>
              </a:rPr>
              <a:t>CYPwE</a:t>
            </a:r>
            <a:r>
              <a:rPr lang="en-GB" sz="2400" dirty="0">
                <a:latin typeface="Arial" panose="020B0604020202020204" pitchFamily="34" charset="0"/>
                <a:cs typeface="Arial" panose="020B0604020202020204" pitchFamily="34" charset="0"/>
              </a:rPr>
              <a:t> have migraine</a:t>
            </a:r>
          </a:p>
        </p:txBody>
      </p:sp>
    </p:spTree>
    <p:extLst>
      <p:ext uri="{BB962C8B-B14F-4D97-AF65-F5344CB8AC3E}">
        <p14:creationId xmlns:p14="http://schemas.microsoft.com/office/powerpoint/2010/main" val="94967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1F33-839A-49F0-3E3C-C7A61B728A5B}"/>
              </a:ext>
            </a:extLst>
          </p:cNvPr>
          <p:cNvSpPr>
            <a:spLocks noGrp="1"/>
          </p:cNvSpPr>
          <p:nvPr>
            <p:ph type="title"/>
          </p:nvPr>
        </p:nvSpPr>
        <p:spPr/>
        <p:txBody>
          <a:bodyPr/>
          <a:lstStyle/>
          <a:p>
            <a:r>
              <a:rPr lang="en-GB" dirty="0">
                <a:latin typeface="Arial Black" panose="020B0A04020102020204" pitchFamily="34" charset="0"/>
                <a:cs typeface="Arial" panose="020B0604020202020204" pitchFamily="34" charset="0"/>
              </a:rPr>
              <a:t>What is a seizure?</a:t>
            </a:r>
            <a:endParaRPr lang="en-GB" dirty="0">
              <a:latin typeface="Arial Black" panose="020B0A04020102020204" pitchFamily="34" charset="0"/>
            </a:endParaRPr>
          </a:p>
        </p:txBody>
      </p:sp>
      <p:sp>
        <p:nvSpPr>
          <p:cNvPr id="3" name="Content Placeholder 2">
            <a:extLst>
              <a:ext uri="{FF2B5EF4-FFF2-40B4-BE49-F238E27FC236}">
                <a16:creationId xmlns:a16="http://schemas.microsoft.com/office/drawing/2014/main" id="{7DA21661-21F5-3228-0FCA-ACBB0FC903B7}"/>
              </a:ext>
            </a:extLst>
          </p:cNvPr>
          <p:cNvSpPr>
            <a:spLocks noGrp="1"/>
          </p:cNvSpPr>
          <p:nvPr>
            <p:ph idx="1"/>
          </p:nvPr>
        </p:nvSpPr>
        <p:spPr/>
        <p:txBody>
          <a:bodyPr>
            <a:normAutofit/>
          </a:bodyPr>
          <a:lstStyle/>
          <a:p>
            <a:pPr fontAlgn="base"/>
            <a:r>
              <a:rPr lang="en-GB" b="0" i="0" dirty="0">
                <a:effectLst/>
                <a:highlight>
                  <a:srgbClr val="FFFFFF"/>
                </a:highlight>
                <a:latin typeface="Arial" panose="020B0604020202020204" pitchFamily="34" charset="0"/>
                <a:cs typeface="Arial" panose="020B0604020202020204" pitchFamily="34" charset="0"/>
              </a:rPr>
              <a:t>A seizure is </a:t>
            </a:r>
            <a:r>
              <a:rPr lang="en-GB" dirty="0">
                <a:latin typeface="Arial" panose="020B0604020202020204" pitchFamily="34" charset="0"/>
                <a:cs typeface="Arial" panose="020B0604020202020204" pitchFamily="34" charset="0"/>
              </a:rPr>
              <a:t>a sudden and temporary increase of electrical activity within the brain cells (neurons). </a:t>
            </a:r>
          </a:p>
          <a:p>
            <a:pPr fontAlgn="base"/>
            <a:endParaRPr lang="en-GB" sz="600" dirty="0">
              <a:latin typeface="Arial" panose="020B0604020202020204" pitchFamily="34" charset="0"/>
              <a:cs typeface="Arial" panose="020B0604020202020204" pitchFamily="34" charset="0"/>
            </a:endParaRPr>
          </a:p>
          <a:p>
            <a:pPr fontAlgn="base"/>
            <a:r>
              <a:rPr lang="en-GB" dirty="0">
                <a:latin typeface="Arial" panose="020B0604020202020204" pitchFamily="34" charset="0"/>
                <a:cs typeface="Arial" panose="020B0604020202020204" pitchFamily="34" charset="0"/>
              </a:rPr>
              <a:t>Seizures can affect part of the brain (focal seizures) or the whole of the brain (generalised seizures)</a:t>
            </a:r>
          </a:p>
          <a:p>
            <a:pPr fontAlgn="base"/>
            <a:endParaRPr lang="en-GB" sz="600" dirty="0">
              <a:latin typeface="Arial" panose="020B0604020202020204" pitchFamily="34" charset="0"/>
              <a:cs typeface="Arial" panose="020B0604020202020204" pitchFamily="34" charset="0"/>
            </a:endParaRPr>
          </a:p>
          <a:p>
            <a:pPr fontAlgn="base"/>
            <a:r>
              <a:rPr lang="en-GB" dirty="0">
                <a:latin typeface="Arial" panose="020B0604020202020204" pitchFamily="34" charset="0"/>
                <a:cs typeface="Arial" panose="020B0604020202020204" pitchFamily="34" charset="0"/>
              </a:rPr>
              <a:t>What a seizure looks like depends on what area of the brain is involved</a:t>
            </a:r>
            <a:endParaRPr lang="en-GB" sz="2800" dirty="0">
              <a:latin typeface="Arial" panose="020B0604020202020204" pitchFamily="34" charset="0"/>
              <a:cs typeface="Arial" panose="020B0604020202020204" pitchFamily="34" charset="0"/>
            </a:endParaRPr>
          </a:p>
          <a:p>
            <a:pPr fontAlgn="base"/>
            <a:endParaRPr lang="en-GB" sz="6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b="0" i="0" dirty="0">
                <a:effectLst/>
                <a:highlight>
                  <a:srgbClr val="FFFFFF"/>
                </a:highlight>
                <a:latin typeface="Arial" panose="020B0604020202020204" pitchFamily="34" charset="0"/>
                <a:cs typeface="Arial" panose="020B0604020202020204" pitchFamily="34" charset="0"/>
              </a:rPr>
              <a:t>There are over 60 different types of seizure.</a:t>
            </a:r>
          </a:p>
        </p:txBody>
      </p:sp>
    </p:spTree>
    <p:extLst>
      <p:ext uri="{BB962C8B-B14F-4D97-AF65-F5344CB8AC3E}">
        <p14:creationId xmlns:p14="http://schemas.microsoft.com/office/powerpoint/2010/main" val="388306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Content Placeholder 37">
            <a:extLst>
              <a:ext uri="{FF2B5EF4-FFF2-40B4-BE49-F238E27FC236}">
                <a16:creationId xmlns:a16="http://schemas.microsoft.com/office/drawing/2014/main" id="{E478EF5C-0149-4A71-A1AA-F7937C86F17B}"/>
              </a:ext>
            </a:extLst>
          </p:cNvPr>
          <p:cNvPicPr>
            <a:picLocks noGrp="1" noChangeAspect="1"/>
          </p:cNvPicPr>
          <p:nvPr>
            <p:ph idx="1"/>
          </p:nvPr>
        </p:nvPicPr>
        <p:blipFill>
          <a:blip r:embed="rId3"/>
          <a:stretch>
            <a:fillRect/>
          </a:stretch>
        </p:blipFill>
        <p:spPr>
          <a:xfrm>
            <a:off x="359924" y="204957"/>
            <a:ext cx="8190689" cy="4395861"/>
          </a:xfrm>
          <a:prstGeom prst="rect">
            <a:avLst/>
          </a:prstGeom>
        </p:spPr>
      </p:pic>
    </p:spTree>
    <p:extLst>
      <p:ext uri="{BB962C8B-B14F-4D97-AF65-F5344CB8AC3E}">
        <p14:creationId xmlns:p14="http://schemas.microsoft.com/office/powerpoint/2010/main" val="2224614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9ED4-8241-A250-6DD3-85C0E388E538}"/>
              </a:ext>
            </a:extLst>
          </p:cNvPr>
          <p:cNvSpPr>
            <a:spLocks noGrp="1"/>
          </p:cNvSpPr>
          <p:nvPr>
            <p:ph type="title"/>
          </p:nvPr>
        </p:nvSpPr>
        <p:spPr/>
        <p:txBody>
          <a:bodyPr/>
          <a:lstStyle/>
          <a:p>
            <a:r>
              <a:rPr lang="en-GB" dirty="0">
                <a:latin typeface="Arial Black" panose="020B0A04020102020204" pitchFamily="34" charset="0"/>
                <a:cs typeface="Arial" panose="020B0604020202020204" pitchFamily="34" charset="0"/>
              </a:rPr>
              <a:t>Seizure Triggers</a:t>
            </a:r>
            <a:endParaRPr lang="en-GB" dirty="0"/>
          </a:p>
        </p:txBody>
      </p:sp>
      <p:sp>
        <p:nvSpPr>
          <p:cNvPr id="3" name="Content Placeholder 2">
            <a:extLst>
              <a:ext uri="{FF2B5EF4-FFF2-40B4-BE49-F238E27FC236}">
                <a16:creationId xmlns:a16="http://schemas.microsoft.com/office/drawing/2014/main" id="{CBB5B70B-312B-915F-7E34-227D32A12D46}"/>
              </a:ext>
            </a:extLst>
          </p:cNvPr>
          <p:cNvSpPr>
            <a:spLocks noGrp="1"/>
          </p:cNvSpPr>
          <p:nvPr>
            <p:ph sz="half" idx="1"/>
          </p:nvPr>
        </p:nvSpPr>
        <p:spPr>
          <a:xfrm>
            <a:off x="477520" y="1196502"/>
            <a:ext cx="3943350" cy="3084207"/>
          </a:xfrm>
        </p:spPr>
        <p:txBody>
          <a:bodyPr>
            <a:noAutofit/>
          </a:bodyPr>
          <a:lstStyle/>
          <a:p>
            <a:r>
              <a:rPr lang="en-GB" sz="1600" dirty="0">
                <a:latin typeface="Arial" panose="020B0604020202020204" pitchFamily="34" charset="0"/>
                <a:cs typeface="Arial" panose="020B0604020202020204" pitchFamily="34" charset="0"/>
              </a:rPr>
              <a:t>Not taking antiseizure medication as prescribed </a:t>
            </a:r>
          </a:p>
          <a:p>
            <a:r>
              <a:rPr lang="en-GB" sz="1600" dirty="0">
                <a:latin typeface="Arial" panose="020B0604020202020204" pitchFamily="34" charset="0"/>
                <a:cs typeface="Arial" panose="020B0604020202020204" pitchFamily="34" charset="0"/>
              </a:rPr>
              <a:t>Change of ASM brand</a:t>
            </a:r>
          </a:p>
          <a:p>
            <a:r>
              <a:rPr lang="en-GB" sz="1600" dirty="0">
                <a:latin typeface="Arial" panose="020B0604020202020204" pitchFamily="34" charset="0"/>
                <a:cs typeface="Arial" panose="020B0604020202020204" pitchFamily="34" charset="0"/>
              </a:rPr>
              <a:t>Tiredness / Lethargy</a:t>
            </a:r>
          </a:p>
          <a:p>
            <a:r>
              <a:rPr lang="en-GB" sz="1600" dirty="0">
                <a:latin typeface="Arial" panose="020B0604020202020204" pitchFamily="34" charset="0"/>
                <a:cs typeface="Arial" panose="020B0604020202020204" pitchFamily="34" charset="0"/>
              </a:rPr>
              <a:t>Lack of sleep / disrupted sleep pattern</a:t>
            </a:r>
          </a:p>
          <a:p>
            <a:r>
              <a:rPr lang="en-GB" sz="1600" dirty="0">
                <a:latin typeface="Arial" panose="020B0604020202020204" pitchFamily="34" charset="0"/>
                <a:cs typeface="Arial" panose="020B0604020202020204" pitchFamily="34" charset="0"/>
              </a:rPr>
              <a:t>Illness</a:t>
            </a:r>
          </a:p>
          <a:p>
            <a:r>
              <a:rPr lang="en-GB" sz="1600" dirty="0">
                <a:latin typeface="Arial" panose="020B0604020202020204" pitchFamily="34" charset="0"/>
                <a:cs typeface="Arial" panose="020B0604020202020204" pitchFamily="34" charset="0"/>
              </a:rPr>
              <a:t>Anxiety</a:t>
            </a:r>
          </a:p>
          <a:p>
            <a:r>
              <a:rPr lang="en-GB" sz="1600" dirty="0">
                <a:latin typeface="Arial" panose="020B0604020202020204" pitchFamily="34" charset="0"/>
                <a:cs typeface="Arial" panose="020B0604020202020204" pitchFamily="34" charset="0"/>
              </a:rPr>
              <a:t>Stress</a:t>
            </a:r>
          </a:p>
          <a:p>
            <a:r>
              <a:rPr lang="en-GB" sz="1600" dirty="0">
                <a:latin typeface="Arial" panose="020B0604020202020204" pitchFamily="34" charset="0"/>
                <a:cs typeface="Arial" panose="020B0604020202020204" pitchFamily="34" charset="0"/>
              </a:rPr>
              <a:t>Constipation</a:t>
            </a:r>
          </a:p>
          <a:p>
            <a:r>
              <a:rPr lang="en-GB" sz="1600" dirty="0">
                <a:latin typeface="Arial" panose="020B0604020202020204" pitchFamily="34" charset="0"/>
                <a:cs typeface="Arial" panose="020B0604020202020204" pitchFamily="34" charset="0"/>
              </a:rPr>
              <a:t>Teething</a:t>
            </a:r>
          </a:p>
        </p:txBody>
      </p:sp>
      <p:sp>
        <p:nvSpPr>
          <p:cNvPr id="4" name="Content Placeholder 3">
            <a:extLst>
              <a:ext uri="{FF2B5EF4-FFF2-40B4-BE49-F238E27FC236}">
                <a16:creationId xmlns:a16="http://schemas.microsoft.com/office/drawing/2014/main" id="{F0103E92-D665-8BC6-5058-C0BA7EC730B0}"/>
              </a:ext>
            </a:extLst>
          </p:cNvPr>
          <p:cNvSpPr>
            <a:spLocks noGrp="1"/>
          </p:cNvSpPr>
          <p:nvPr>
            <p:ph sz="half" idx="2"/>
          </p:nvPr>
        </p:nvSpPr>
        <p:spPr/>
        <p:txBody>
          <a:bodyPr>
            <a:normAutofit fontScale="70000" lnSpcReduction="20000"/>
          </a:bodyPr>
          <a:lstStyle/>
          <a:p>
            <a:r>
              <a:rPr lang="en-GB" sz="2300" dirty="0">
                <a:latin typeface="Arial" panose="020B0604020202020204" pitchFamily="34" charset="0"/>
                <a:cs typeface="Arial" panose="020B0604020202020204" pitchFamily="34" charset="0"/>
              </a:rPr>
              <a:t>Menstruation</a:t>
            </a:r>
          </a:p>
          <a:p>
            <a:r>
              <a:rPr lang="en-GB" sz="2300" dirty="0">
                <a:latin typeface="Arial" panose="020B0604020202020204" pitchFamily="34" charset="0"/>
                <a:cs typeface="Arial" panose="020B0604020202020204" pitchFamily="34" charset="0"/>
              </a:rPr>
              <a:t>Hormonal Changes</a:t>
            </a:r>
          </a:p>
          <a:p>
            <a:r>
              <a:rPr lang="en-GB" sz="2300" dirty="0">
                <a:latin typeface="Arial" panose="020B0604020202020204" pitchFamily="34" charset="0"/>
                <a:cs typeface="Arial" panose="020B0604020202020204" pitchFamily="34" charset="0"/>
              </a:rPr>
              <a:t>Excess Alcohol</a:t>
            </a:r>
          </a:p>
          <a:p>
            <a:r>
              <a:rPr lang="en-GB" sz="2300" dirty="0">
                <a:latin typeface="Arial" panose="020B0604020202020204" pitchFamily="34" charset="0"/>
                <a:cs typeface="Arial" panose="020B0604020202020204" pitchFamily="34" charset="0"/>
              </a:rPr>
              <a:t>Drug / Substance misuse</a:t>
            </a:r>
          </a:p>
          <a:p>
            <a:r>
              <a:rPr lang="en-GB" sz="2300" dirty="0">
                <a:latin typeface="Arial" panose="020B0604020202020204" pitchFamily="34" charset="0"/>
                <a:cs typeface="Arial" panose="020B0604020202020204" pitchFamily="34" charset="0"/>
              </a:rPr>
              <a:t>Going for long periods without eating</a:t>
            </a:r>
          </a:p>
          <a:p>
            <a:r>
              <a:rPr lang="en-GB" sz="2300" dirty="0">
                <a:latin typeface="Arial" panose="020B0604020202020204" pitchFamily="34" charset="0"/>
                <a:cs typeface="Arial" panose="020B0604020202020204" pitchFamily="34" charset="0"/>
              </a:rPr>
              <a:t>Flashing Lights / photosensitivity (3% of people with epilepsy affected)</a:t>
            </a:r>
          </a:p>
          <a:p>
            <a:endParaRPr lang="en-GB" dirty="0">
              <a:latin typeface="Arial" panose="020B0604020202020204" pitchFamily="34" charset="0"/>
              <a:cs typeface="Arial" panose="020B0604020202020204" pitchFamily="34" charset="0"/>
            </a:endParaRPr>
          </a:p>
          <a:p>
            <a:endParaRPr lang="en-GB" dirty="0"/>
          </a:p>
          <a:p>
            <a:endParaRPr lang="en-GB"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References: Epilepsy Action 2022 and ILAE 2022</a:t>
            </a:r>
          </a:p>
        </p:txBody>
      </p:sp>
    </p:spTree>
    <p:extLst>
      <p:ext uri="{BB962C8B-B14F-4D97-AF65-F5344CB8AC3E}">
        <p14:creationId xmlns:p14="http://schemas.microsoft.com/office/powerpoint/2010/main" val="145598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58078-9368-7190-2A34-49F72362ADA6}"/>
              </a:ext>
            </a:extLst>
          </p:cNvPr>
          <p:cNvSpPr>
            <a:spLocks noGrp="1"/>
          </p:cNvSpPr>
          <p:nvPr>
            <p:ph type="title"/>
          </p:nvPr>
        </p:nvSpPr>
        <p:spPr/>
        <p:txBody>
          <a:bodyPr/>
          <a:lstStyle/>
          <a:p>
            <a:r>
              <a:rPr lang="en-GB" dirty="0"/>
              <a:t>Photosensitivity</a:t>
            </a:r>
          </a:p>
        </p:txBody>
      </p:sp>
      <p:sp>
        <p:nvSpPr>
          <p:cNvPr id="3" name="Text Placeholder 2">
            <a:extLst>
              <a:ext uri="{FF2B5EF4-FFF2-40B4-BE49-F238E27FC236}">
                <a16:creationId xmlns:a16="http://schemas.microsoft.com/office/drawing/2014/main" id="{BA099149-1BAC-3098-B4E6-DA6AA94A5BE1}"/>
              </a:ext>
            </a:extLst>
          </p:cNvPr>
          <p:cNvSpPr>
            <a:spLocks noGrp="1"/>
          </p:cNvSpPr>
          <p:nvPr>
            <p:ph type="body" idx="1"/>
          </p:nvPr>
        </p:nvSpPr>
        <p:spPr>
          <a:xfrm>
            <a:off x="497840" y="1004341"/>
            <a:ext cx="8131810" cy="3560164"/>
          </a:xfrm>
        </p:spPr>
        <p:txBody>
          <a:bodyPr>
            <a:normAutofit fontScale="32500" lnSpcReduction="20000"/>
          </a:bodyPr>
          <a:lstStyle/>
          <a:p>
            <a:pPr marL="285750" indent="-285750">
              <a:buFont typeface="Arial" panose="020B0604020202020204" pitchFamily="34" charset="0"/>
              <a:buChar char="•"/>
            </a:pPr>
            <a:endParaRPr lang="en-GB" sz="3700" dirty="0">
              <a:highlight>
                <a:srgbClr val="FFFFFF"/>
              </a:highlight>
            </a:endParaRPr>
          </a:p>
          <a:p>
            <a:pPr marL="285750" indent="-285750">
              <a:buFont typeface="Arial" panose="020B0604020202020204" pitchFamily="34" charset="0"/>
              <a:buChar char="•"/>
            </a:pPr>
            <a:r>
              <a:rPr lang="en-GB" sz="4300" dirty="0">
                <a:highlight>
                  <a:srgbClr val="FFFFFF"/>
                </a:highlight>
              </a:rPr>
              <a:t>S</a:t>
            </a:r>
            <a:r>
              <a:rPr lang="en-GB" sz="4300" b="0" i="0" dirty="0">
                <a:effectLst/>
                <a:highlight>
                  <a:srgbClr val="FFFFFF"/>
                </a:highlight>
              </a:rPr>
              <a:t>eizures are triggered by flashing or flickering lights, or high contrasting patterns:</a:t>
            </a:r>
          </a:p>
          <a:p>
            <a:pPr lvl="1"/>
            <a:r>
              <a:rPr lang="en-GB" sz="3700" dirty="0">
                <a:solidFill>
                  <a:srgbClr val="7030A0"/>
                </a:solidFill>
                <a:highlight>
                  <a:srgbClr val="FFFFFF"/>
                </a:highlight>
              </a:rPr>
              <a:t>	Sunlight through slatted blinds / through trees from a moving vehicle / off moving water</a:t>
            </a:r>
          </a:p>
          <a:p>
            <a:pPr lvl="1"/>
            <a:r>
              <a:rPr lang="en-GB" sz="3700" b="0" i="0" dirty="0">
                <a:solidFill>
                  <a:srgbClr val="7030A0"/>
                </a:solidFill>
                <a:effectLst/>
                <a:highlight>
                  <a:srgbClr val="FFFFFF"/>
                </a:highlight>
              </a:rPr>
              <a:t>	Christmas tree lights, strobe lights</a:t>
            </a:r>
          </a:p>
          <a:p>
            <a:pPr lvl="1"/>
            <a:r>
              <a:rPr lang="en-GB" sz="3700" dirty="0">
                <a:solidFill>
                  <a:srgbClr val="7030A0"/>
                </a:solidFill>
                <a:highlight>
                  <a:srgbClr val="FFFFFF"/>
                </a:highlight>
              </a:rPr>
              <a:t>	Animated backgrounds on Zoom / Microsoft Teams</a:t>
            </a:r>
          </a:p>
          <a:p>
            <a:pPr lvl="1"/>
            <a:r>
              <a:rPr lang="en-GB" sz="3700" b="0" i="0" dirty="0">
                <a:solidFill>
                  <a:srgbClr val="7030A0"/>
                </a:solidFill>
                <a:effectLst/>
                <a:highlight>
                  <a:srgbClr val="FFFFFF"/>
                </a:highlight>
              </a:rPr>
              <a:t>	Moving escalator</a:t>
            </a:r>
          </a:p>
          <a:p>
            <a:pPr lvl="1"/>
            <a:r>
              <a:rPr lang="en-GB" sz="3700" dirty="0">
                <a:solidFill>
                  <a:srgbClr val="7030A0"/>
                </a:solidFill>
                <a:highlight>
                  <a:srgbClr val="FFFFFF"/>
                </a:highlight>
              </a:rPr>
              <a:t>	Light through a moving ceiling fan</a:t>
            </a:r>
          </a:p>
          <a:p>
            <a:pPr lvl="1"/>
            <a:endParaRPr lang="en-GB" sz="3700" b="0" i="0" dirty="0">
              <a:solidFill>
                <a:srgbClr val="7030A0"/>
              </a:solidFill>
              <a:effectLst/>
              <a:highlight>
                <a:srgbClr val="FFFFFF"/>
              </a:highlight>
            </a:endParaRPr>
          </a:p>
          <a:p>
            <a:pPr marL="285750" indent="-285750">
              <a:buFont typeface="Arial" panose="020B0604020202020204" pitchFamily="34" charset="0"/>
              <a:buChar char="•"/>
            </a:pPr>
            <a:r>
              <a:rPr lang="en-GB" sz="4300" b="0" i="0" dirty="0">
                <a:effectLst/>
                <a:highlight>
                  <a:srgbClr val="FFFFFF"/>
                </a:highlight>
              </a:rPr>
              <a:t>Any type of seizure could be </a:t>
            </a:r>
            <a:r>
              <a:rPr lang="en-GB" sz="4300" b="0" i="0">
                <a:effectLst/>
                <a:highlight>
                  <a:srgbClr val="FFFFFF"/>
                </a:highlight>
              </a:rPr>
              <a:t>triggered, but </a:t>
            </a:r>
            <a:r>
              <a:rPr lang="en-GB" sz="4300" b="0" i="0" dirty="0">
                <a:effectLst/>
                <a:highlight>
                  <a:srgbClr val="FFFFFF"/>
                </a:highlight>
              </a:rPr>
              <a:t>tonic </a:t>
            </a:r>
            <a:r>
              <a:rPr lang="en-GB" sz="4300" b="0" i="0" dirty="0" err="1">
                <a:effectLst/>
                <a:highlight>
                  <a:srgbClr val="FFFFFF"/>
                </a:highlight>
              </a:rPr>
              <a:t>clonic</a:t>
            </a:r>
            <a:r>
              <a:rPr lang="en-GB" sz="4300" b="0" i="0" dirty="0">
                <a:effectLst/>
                <a:highlight>
                  <a:srgbClr val="FFFFFF"/>
                </a:highlight>
              </a:rPr>
              <a:t> seizures are the most common.</a:t>
            </a:r>
          </a:p>
          <a:p>
            <a:pPr marL="285750" indent="-285750">
              <a:buFont typeface="Arial" panose="020B0604020202020204" pitchFamily="34" charset="0"/>
              <a:buChar char="•"/>
            </a:pPr>
            <a:endParaRPr lang="en-GB" sz="3700" dirty="0">
              <a:highlight>
                <a:srgbClr val="FFFFFF"/>
              </a:highlight>
            </a:endParaRPr>
          </a:p>
          <a:p>
            <a:pPr marL="285750" indent="-285750">
              <a:buFont typeface="Arial" panose="020B0604020202020204" pitchFamily="34" charset="0"/>
              <a:buChar char="•"/>
            </a:pPr>
            <a:r>
              <a:rPr lang="en-GB" sz="4300" dirty="0">
                <a:highlight>
                  <a:srgbClr val="FFFFFF"/>
                </a:highlight>
              </a:rPr>
              <a:t>How to minimise risk of seizures:</a:t>
            </a:r>
          </a:p>
          <a:p>
            <a:r>
              <a:rPr lang="en-GB" sz="3700" b="0" i="0" dirty="0">
                <a:solidFill>
                  <a:srgbClr val="7030A0"/>
                </a:solidFill>
                <a:effectLst/>
                <a:highlight>
                  <a:srgbClr val="FFFFFF"/>
                </a:highlight>
              </a:rPr>
              <a:t>	If indoors, try to make sure the room is well lit.</a:t>
            </a:r>
          </a:p>
          <a:p>
            <a:r>
              <a:rPr lang="en-GB" sz="3700" b="0" i="0" dirty="0">
                <a:solidFill>
                  <a:srgbClr val="7030A0"/>
                </a:solidFill>
                <a:effectLst/>
                <a:highlight>
                  <a:srgbClr val="FFFFFF"/>
                </a:highlight>
              </a:rPr>
              <a:t>	Place an anti-glare filter over the screen or use a downloadable screen filter</a:t>
            </a:r>
          </a:p>
          <a:p>
            <a:r>
              <a:rPr lang="en-GB" sz="3700" dirty="0">
                <a:solidFill>
                  <a:srgbClr val="7030A0"/>
                </a:solidFill>
                <a:highlight>
                  <a:srgbClr val="FFFFFF"/>
                </a:highlight>
              </a:rPr>
              <a:t>	</a:t>
            </a:r>
            <a:r>
              <a:rPr lang="en-GB" sz="3700" b="0" i="0" dirty="0">
                <a:solidFill>
                  <a:srgbClr val="7030A0"/>
                </a:solidFill>
                <a:effectLst/>
                <a:highlight>
                  <a:srgbClr val="FFFFFF"/>
                </a:highlight>
              </a:rPr>
              <a:t>Cover one eye with the palm of your hand straight away</a:t>
            </a:r>
          </a:p>
          <a:p>
            <a:pPr lvl="1"/>
            <a:r>
              <a:rPr lang="en-GB" sz="3700" dirty="0">
                <a:solidFill>
                  <a:srgbClr val="7030A0"/>
                </a:solidFill>
                <a:highlight>
                  <a:srgbClr val="FFFFFF"/>
                </a:highlight>
              </a:rPr>
              <a:t>	</a:t>
            </a:r>
            <a:r>
              <a:rPr lang="en-GB" sz="3700" b="0" i="0" dirty="0">
                <a:solidFill>
                  <a:srgbClr val="7030A0"/>
                </a:solidFill>
                <a:effectLst/>
                <a:highlight>
                  <a:srgbClr val="FFFFFF"/>
                </a:highlight>
              </a:rPr>
              <a:t>Turn away from the possible trigger</a:t>
            </a:r>
          </a:p>
          <a:p>
            <a:pPr lvl="1"/>
            <a:r>
              <a:rPr lang="en-GB" sz="3700" b="0" i="0" dirty="0">
                <a:solidFill>
                  <a:srgbClr val="7030A0"/>
                </a:solidFill>
                <a:effectLst/>
                <a:highlight>
                  <a:srgbClr val="FFFFFF"/>
                </a:highlight>
              </a:rPr>
              <a:t>	Don’t close your eyes (as this could cause a flicker effect) </a:t>
            </a:r>
          </a:p>
          <a:p>
            <a:pPr lvl="1"/>
            <a:r>
              <a:rPr lang="en-GB" sz="2200" b="0" i="0" dirty="0">
                <a:solidFill>
                  <a:srgbClr val="7030A0"/>
                </a:solidFill>
                <a:effectLst/>
                <a:highlight>
                  <a:srgbClr val="FFFFFF"/>
                </a:highlight>
              </a:rPr>
              <a:t>       </a:t>
            </a:r>
            <a:r>
              <a:rPr lang="en-GB" sz="2200" dirty="0">
                <a:solidFill>
                  <a:srgbClr val="7030A0"/>
                </a:solidFill>
                <a:highlight>
                  <a:srgbClr val="FFFFFF"/>
                </a:highlight>
              </a:rPr>
              <a:t>	</a:t>
            </a:r>
            <a:br>
              <a:rPr lang="en-GB" sz="2200" dirty="0"/>
            </a:br>
            <a:endParaRPr lang="en-GB" sz="2200" b="0" i="0" dirty="0">
              <a:solidFill>
                <a:srgbClr val="7030A0"/>
              </a:solidFill>
              <a:effectLst/>
              <a:highlight>
                <a:srgbClr val="FFFFFF"/>
              </a:highlight>
            </a:endParaRPr>
          </a:p>
          <a:p>
            <a:pPr marL="6286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4033916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B0DD-2C58-6436-2317-76B69EBDDCEE}"/>
              </a:ext>
            </a:extLst>
          </p:cNvPr>
          <p:cNvSpPr>
            <a:spLocks noGrp="1"/>
          </p:cNvSpPr>
          <p:nvPr>
            <p:ph type="title"/>
          </p:nvPr>
        </p:nvSpPr>
        <p:spPr/>
        <p:txBody>
          <a:bodyPr/>
          <a:lstStyle/>
          <a:p>
            <a:r>
              <a:rPr lang="en-GB" dirty="0"/>
              <a:t>Conditions that mimic epileptic seizures</a:t>
            </a:r>
          </a:p>
        </p:txBody>
      </p:sp>
      <p:sp>
        <p:nvSpPr>
          <p:cNvPr id="3" name="Content Placeholder 2">
            <a:extLst>
              <a:ext uri="{FF2B5EF4-FFF2-40B4-BE49-F238E27FC236}">
                <a16:creationId xmlns:a16="http://schemas.microsoft.com/office/drawing/2014/main" id="{3D2690CC-6AA5-DD6B-5795-D3D851DF611C}"/>
              </a:ext>
            </a:extLst>
          </p:cNvPr>
          <p:cNvSpPr>
            <a:spLocks noGrp="1"/>
          </p:cNvSpPr>
          <p:nvPr>
            <p:ph idx="1"/>
          </p:nvPr>
        </p:nvSpPr>
        <p:spPr/>
        <p:txBody>
          <a:bodyPr>
            <a:normAutofit fontScale="70000" lnSpcReduction="20000"/>
          </a:bodyPr>
          <a:lstStyle/>
          <a:p>
            <a:pPr algn="l">
              <a:buFont typeface="Arial" panose="020B0604020202020204" pitchFamily="34" charset="0"/>
              <a:buChar char="•"/>
            </a:pPr>
            <a:r>
              <a:rPr lang="en-GB" b="0" i="0" dirty="0">
                <a:solidFill>
                  <a:srgbClr val="1F1F1F"/>
                </a:solidFill>
                <a:effectLst/>
                <a:highlight>
                  <a:srgbClr val="FFFFFF"/>
                </a:highlight>
                <a:latin typeface="Arial" panose="020B0604020202020204" pitchFamily="34" charset="0"/>
                <a:cs typeface="Arial" panose="020B0604020202020204" pitchFamily="34" charset="0"/>
              </a:rPr>
              <a:t>Daydreaming / Inattention</a:t>
            </a:r>
          </a:p>
          <a:p>
            <a:pPr algn="l">
              <a:buFont typeface="Arial" panose="020B0604020202020204" pitchFamily="34" charset="0"/>
              <a:buChar char="•"/>
            </a:pPr>
            <a:r>
              <a:rPr lang="en-GB" b="0" i="0" dirty="0">
                <a:solidFill>
                  <a:srgbClr val="1F1F1F"/>
                </a:solidFill>
                <a:effectLst/>
                <a:highlight>
                  <a:srgbClr val="FFFFFF"/>
                </a:highlight>
                <a:latin typeface="Arial" panose="020B0604020202020204" pitchFamily="34" charset="0"/>
                <a:cs typeface="Arial" panose="020B0604020202020204" pitchFamily="34" charset="0"/>
              </a:rPr>
              <a:t>Diabetes: seizures caused by low blood sugar</a:t>
            </a:r>
          </a:p>
          <a:p>
            <a:r>
              <a:rPr lang="en-GB" dirty="0">
                <a:solidFill>
                  <a:srgbClr val="1F1F1F"/>
                </a:solidFill>
                <a:highlight>
                  <a:srgbClr val="FFFFFF"/>
                </a:highlight>
                <a:latin typeface="Arial" panose="020B0604020202020204" pitchFamily="34" charset="0"/>
                <a:cs typeface="Arial" panose="020B0604020202020204" pitchFamily="34" charset="0"/>
              </a:rPr>
              <a:t>Dissociative seizures (episodes of uncontrolled movements, sensations or behaviour that are not caused by abnormal electrical activity in the brain)</a:t>
            </a:r>
            <a:endParaRPr lang="en-GB" b="0" i="0" dirty="0">
              <a:solidFill>
                <a:srgbClr val="1F1F1F"/>
              </a:solidFill>
              <a:effectLst/>
              <a:highlight>
                <a:srgbClr val="FFFFFF"/>
              </a:highlight>
              <a:latin typeface="Arial" panose="020B0604020202020204" pitchFamily="34" charset="0"/>
              <a:cs typeface="Arial" panose="020B0604020202020204" pitchFamily="34" charset="0"/>
            </a:endParaRPr>
          </a:p>
          <a:p>
            <a:pPr algn="l">
              <a:buFont typeface="Arial" panose="020B0604020202020204" pitchFamily="34" charset="0"/>
              <a:buChar char="•"/>
            </a:pPr>
            <a:r>
              <a:rPr lang="en-GB" b="0" i="0" dirty="0">
                <a:solidFill>
                  <a:srgbClr val="1F1F1F"/>
                </a:solidFill>
                <a:effectLst/>
                <a:highlight>
                  <a:srgbClr val="FFFFFF"/>
                </a:highlight>
                <a:latin typeface="Arial" panose="020B0604020202020204" pitchFamily="34" charset="0"/>
                <a:cs typeface="Arial" panose="020B0604020202020204" pitchFamily="34" charset="0"/>
              </a:rPr>
              <a:t>Febril</a:t>
            </a:r>
            <a:r>
              <a:rPr lang="en-GB" dirty="0">
                <a:solidFill>
                  <a:srgbClr val="1F1F1F"/>
                </a:solidFill>
                <a:highlight>
                  <a:srgbClr val="FFFFFF"/>
                </a:highlight>
                <a:latin typeface="Arial" panose="020B0604020202020204" pitchFamily="34" charset="0"/>
                <a:cs typeface="Arial" panose="020B0604020202020204" pitchFamily="34" charset="0"/>
              </a:rPr>
              <a:t>e seizures (seizures with sudden rise in temperature in children &lt;6 years)</a:t>
            </a:r>
            <a:endParaRPr lang="en-GB" b="0" i="0" dirty="0">
              <a:solidFill>
                <a:srgbClr val="1F1F1F"/>
              </a:solidFill>
              <a:effectLst/>
              <a:highlight>
                <a:srgbClr val="FFFFFF"/>
              </a:highlight>
              <a:latin typeface="Arial" panose="020B0604020202020204" pitchFamily="34" charset="0"/>
              <a:cs typeface="Arial" panose="020B0604020202020204" pitchFamily="34" charset="0"/>
            </a:endParaRPr>
          </a:p>
          <a:p>
            <a:pPr algn="l">
              <a:buFont typeface="Arial" panose="020B0604020202020204" pitchFamily="34" charset="0"/>
              <a:buChar char="•"/>
            </a:pPr>
            <a:r>
              <a:rPr lang="en-GB" b="0" i="0" dirty="0">
                <a:solidFill>
                  <a:srgbClr val="1F1F1F"/>
                </a:solidFill>
                <a:effectLst/>
                <a:highlight>
                  <a:srgbClr val="FFFFFF"/>
                </a:highlight>
                <a:latin typeface="Arial" panose="020B0604020202020204" pitchFamily="34" charset="0"/>
                <a:cs typeface="Arial" panose="020B0604020202020204" pitchFamily="34" charset="0"/>
              </a:rPr>
              <a:t>Migraines</a:t>
            </a:r>
          </a:p>
          <a:p>
            <a:pPr algn="l">
              <a:buFont typeface="Arial" panose="020B0604020202020204" pitchFamily="34" charset="0"/>
              <a:buChar char="•"/>
            </a:pPr>
            <a:r>
              <a:rPr lang="en-GB" dirty="0">
                <a:solidFill>
                  <a:srgbClr val="1F1F1F"/>
                </a:solidFill>
                <a:highlight>
                  <a:srgbClr val="FFFFFF"/>
                </a:highlight>
                <a:latin typeface="Arial" panose="020B0604020202020204" pitchFamily="34" charset="0"/>
                <a:cs typeface="Arial" panose="020B0604020202020204" pitchFamily="34" charset="0"/>
              </a:rPr>
              <a:t>Movement disorders</a:t>
            </a:r>
          </a:p>
          <a:p>
            <a:r>
              <a:rPr lang="en-GB" b="0" i="0" dirty="0">
                <a:solidFill>
                  <a:srgbClr val="1F1F1F"/>
                </a:solidFill>
                <a:effectLst/>
                <a:highlight>
                  <a:srgbClr val="FFFFFF"/>
                </a:highlight>
                <a:latin typeface="Arial" panose="020B0604020202020204" pitchFamily="34" charset="0"/>
                <a:cs typeface="Arial" panose="020B0604020202020204" pitchFamily="34" charset="0"/>
              </a:rPr>
              <a:t>Narcolepsy (sudden attacks of sleep)</a:t>
            </a:r>
          </a:p>
          <a:p>
            <a:pPr algn="l">
              <a:buFont typeface="Arial" panose="020B0604020202020204" pitchFamily="34" charset="0"/>
              <a:buChar char="•"/>
            </a:pPr>
            <a:r>
              <a:rPr lang="en-GB" dirty="0">
                <a:solidFill>
                  <a:srgbClr val="1F1F1F"/>
                </a:solidFill>
                <a:highlight>
                  <a:srgbClr val="FFFFFF"/>
                </a:highlight>
                <a:latin typeface="Arial" panose="020B0604020202020204" pitchFamily="34" charset="0"/>
                <a:cs typeface="Arial" panose="020B0604020202020204" pitchFamily="34" charset="0"/>
              </a:rPr>
              <a:t>Panic attacks</a:t>
            </a:r>
          </a:p>
          <a:p>
            <a:pPr algn="l">
              <a:buFont typeface="Arial" panose="020B0604020202020204" pitchFamily="34" charset="0"/>
              <a:buChar char="•"/>
            </a:pPr>
            <a:r>
              <a:rPr lang="en-GB" b="0" i="0" dirty="0">
                <a:solidFill>
                  <a:srgbClr val="1F1F1F"/>
                </a:solidFill>
                <a:effectLst/>
                <a:highlight>
                  <a:srgbClr val="FFFFFF"/>
                </a:highlight>
                <a:latin typeface="Arial" panose="020B0604020202020204" pitchFamily="34" charset="0"/>
                <a:cs typeface="Arial" panose="020B0604020202020204" pitchFamily="34" charset="0"/>
              </a:rPr>
              <a:t>Parasomnias (unusual behaviours that disrupt sleep)</a:t>
            </a:r>
          </a:p>
          <a:p>
            <a:r>
              <a:rPr lang="en-GB" b="0" i="0" dirty="0">
                <a:solidFill>
                  <a:srgbClr val="1F1F1F"/>
                </a:solidFill>
                <a:effectLst/>
                <a:highlight>
                  <a:srgbClr val="FFFFFF"/>
                </a:highlight>
                <a:latin typeface="Arial" panose="020B0604020202020204" pitchFamily="34" charset="0"/>
                <a:cs typeface="Arial" panose="020B0604020202020204" pitchFamily="34" charset="0"/>
              </a:rPr>
              <a:t>Syncope (fainting)</a:t>
            </a:r>
          </a:p>
          <a:p>
            <a:r>
              <a:rPr lang="en-GB" b="0" i="0" dirty="0">
                <a:solidFill>
                  <a:srgbClr val="1F1F1F"/>
                </a:solidFill>
                <a:effectLst/>
                <a:highlight>
                  <a:srgbClr val="FFFFFF"/>
                </a:highlight>
                <a:latin typeface="Arial" panose="020B0604020202020204" pitchFamily="34" charset="0"/>
                <a:cs typeface="Arial" panose="020B0604020202020204" pitchFamily="34" charset="0"/>
              </a:rPr>
              <a:t>Tourette's syndrome (repetitive involuntary movements or tics)</a:t>
            </a:r>
          </a:p>
        </p:txBody>
      </p:sp>
    </p:spTree>
    <p:extLst>
      <p:ext uri="{BB962C8B-B14F-4D97-AF65-F5344CB8AC3E}">
        <p14:creationId xmlns:p14="http://schemas.microsoft.com/office/powerpoint/2010/main" val="3310209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3C8D-7D99-9EDC-C719-51685DE859A5}"/>
              </a:ext>
            </a:extLst>
          </p:cNvPr>
          <p:cNvSpPr>
            <a:spLocks noGrp="1"/>
          </p:cNvSpPr>
          <p:nvPr>
            <p:ph type="title"/>
          </p:nvPr>
        </p:nvSpPr>
        <p:spPr/>
        <p:txBody>
          <a:bodyPr/>
          <a:lstStyle/>
          <a:p>
            <a:r>
              <a:rPr lang="en-GB" dirty="0"/>
              <a:t>Absence Seizures</a:t>
            </a:r>
          </a:p>
        </p:txBody>
      </p:sp>
      <p:sp>
        <p:nvSpPr>
          <p:cNvPr id="3" name="Content Placeholder 2">
            <a:extLst>
              <a:ext uri="{FF2B5EF4-FFF2-40B4-BE49-F238E27FC236}">
                <a16:creationId xmlns:a16="http://schemas.microsoft.com/office/drawing/2014/main" id="{5F4340E8-370E-DF6C-5B7E-F9A057EA8628}"/>
              </a:ext>
            </a:extLst>
          </p:cNvPr>
          <p:cNvSpPr>
            <a:spLocks noGrp="1"/>
          </p:cNvSpPr>
          <p:nvPr>
            <p:ph idx="1"/>
          </p:nvPr>
        </p:nvSpPr>
        <p:spPr>
          <a:xfrm>
            <a:off x="477520" y="856035"/>
            <a:ext cx="8152130" cy="3515942"/>
          </a:xfrm>
        </p:spPr>
        <p:txBody>
          <a:bodyPr>
            <a:normAutofit fontScale="25000" lnSpcReduction="20000"/>
          </a:bodyPr>
          <a:lstStyle/>
          <a:p>
            <a:r>
              <a:rPr lang="en-GB" sz="6000" dirty="0">
                <a:latin typeface="Arial" panose="020B0604020202020204" pitchFamily="34" charset="0"/>
                <a:cs typeface="Arial" panose="020B0604020202020204" pitchFamily="34" charset="0"/>
              </a:rPr>
              <a:t>Approximately 10% of </a:t>
            </a:r>
            <a:r>
              <a:rPr lang="en-GB" sz="6000" dirty="0" err="1">
                <a:latin typeface="Arial" panose="020B0604020202020204" pitchFamily="34" charset="0"/>
                <a:cs typeface="Arial" panose="020B0604020202020204" pitchFamily="34" charset="0"/>
              </a:rPr>
              <a:t>CYPwE</a:t>
            </a:r>
            <a:r>
              <a:rPr lang="en-GB" sz="6000" dirty="0">
                <a:latin typeface="Arial" panose="020B0604020202020204" pitchFamily="34" charset="0"/>
                <a:cs typeface="Arial" panose="020B0604020202020204" pitchFamily="34" charset="0"/>
              </a:rPr>
              <a:t> have absence seizures</a:t>
            </a:r>
          </a:p>
          <a:p>
            <a:endParaRPr lang="en-GB" sz="2000" dirty="0">
              <a:latin typeface="Arial" panose="020B0604020202020204" pitchFamily="34" charset="0"/>
              <a:cs typeface="Arial" panose="020B0604020202020204" pitchFamily="34" charset="0"/>
            </a:endParaRPr>
          </a:p>
          <a:p>
            <a:r>
              <a:rPr lang="en-GB" sz="6000" dirty="0">
                <a:latin typeface="Arial" panose="020B0604020202020204" pitchFamily="34" charset="0"/>
                <a:cs typeface="Arial" panose="020B0604020202020204" pitchFamily="34" charset="0"/>
              </a:rPr>
              <a:t>Typical absence:</a:t>
            </a:r>
          </a:p>
          <a:p>
            <a:pPr marL="0" indent="0">
              <a:buNone/>
            </a:pPr>
            <a:r>
              <a:rPr lang="en-GB" sz="6000" dirty="0">
                <a:latin typeface="Arial" panose="020B0604020202020204" pitchFamily="34" charset="0"/>
                <a:cs typeface="Arial" panose="020B0604020202020204" pitchFamily="34" charset="0"/>
              </a:rPr>
              <a:t>	CYP suddenly stops and stares into space</a:t>
            </a:r>
          </a:p>
          <a:p>
            <a:pPr marL="0" indent="0">
              <a:buNone/>
            </a:pPr>
            <a:r>
              <a:rPr lang="en-GB" sz="6000" dirty="0">
                <a:latin typeface="Arial" panose="020B0604020202020204" pitchFamily="34" charset="0"/>
                <a:cs typeface="Arial" panose="020B0604020202020204" pitchFamily="34" charset="0"/>
              </a:rPr>
              <a:t>	They won’t respond to people around them</a:t>
            </a:r>
          </a:p>
          <a:p>
            <a:pPr marL="0" indent="0">
              <a:buNone/>
            </a:pPr>
            <a:r>
              <a:rPr lang="en-GB" sz="6000" dirty="0">
                <a:latin typeface="Arial" panose="020B0604020202020204" pitchFamily="34" charset="0"/>
                <a:cs typeface="Arial" panose="020B0604020202020204" pitchFamily="34" charset="0"/>
              </a:rPr>
              <a:t>	Eyelids may flutter</a:t>
            </a:r>
          </a:p>
          <a:p>
            <a:pPr marL="0" indent="0">
              <a:buNone/>
            </a:pPr>
            <a:r>
              <a:rPr lang="en-GB" sz="6000" dirty="0">
                <a:latin typeface="Arial" panose="020B0604020202020204" pitchFamily="34" charset="0"/>
                <a:cs typeface="Arial" panose="020B0604020202020204" pitchFamily="34" charset="0"/>
              </a:rPr>
              <a:t>	Slight jerking movements of body and / or limbs</a:t>
            </a:r>
          </a:p>
          <a:p>
            <a:pPr marL="0" indent="0">
              <a:buNone/>
            </a:pPr>
            <a:r>
              <a:rPr lang="en-GB" sz="6000" dirty="0">
                <a:latin typeface="Arial" panose="020B0604020202020204" pitchFamily="34" charset="0"/>
                <a:cs typeface="Arial" panose="020B0604020202020204" pitchFamily="34" charset="0"/>
              </a:rPr>
              <a:t>	Automatisms (repetitive, purposeless movements)</a:t>
            </a:r>
          </a:p>
          <a:p>
            <a:pPr marL="0" indent="0">
              <a:buNone/>
            </a:pPr>
            <a:r>
              <a:rPr lang="en-GB" sz="6000" dirty="0">
                <a:latin typeface="Arial" panose="020B0604020202020204" pitchFamily="34" charset="0"/>
                <a:cs typeface="Arial" panose="020B0604020202020204" pitchFamily="34" charset="0"/>
              </a:rPr>
              <a:t>	Last 5-20 seconds</a:t>
            </a:r>
          </a:p>
          <a:p>
            <a:pPr marL="0" indent="0">
              <a:buNone/>
            </a:pPr>
            <a:r>
              <a:rPr lang="en-GB" sz="6000" dirty="0">
                <a:latin typeface="Arial" panose="020B0604020202020204" pitchFamily="34" charset="0"/>
                <a:cs typeface="Arial" panose="020B0604020202020204" pitchFamily="34" charset="0"/>
              </a:rPr>
              <a:t>	Can occur in clusters</a:t>
            </a:r>
          </a:p>
          <a:p>
            <a:endParaRPr lang="en-GB" sz="2000" dirty="0">
              <a:latin typeface="Arial" panose="020B0604020202020204" pitchFamily="34" charset="0"/>
              <a:cs typeface="Arial" panose="020B0604020202020204" pitchFamily="34" charset="0"/>
            </a:endParaRPr>
          </a:p>
          <a:p>
            <a:r>
              <a:rPr lang="en-GB" sz="6000" dirty="0">
                <a:latin typeface="Arial" panose="020B0604020202020204" pitchFamily="34" charset="0"/>
                <a:cs typeface="Arial" panose="020B0604020202020204" pitchFamily="34" charset="0"/>
              </a:rPr>
              <a:t>Atypical absence:</a:t>
            </a:r>
          </a:p>
          <a:p>
            <a:pPr marL="457200" lvl="1" indent="0">
              <a:buNone/>
            </a:pPr>
            <a:r>
              <a:rPr lang="en-GB" sz="6000" dirty="0">
                <a:latin typeface="Arial" panose="020B0604020202020204" pitchFamily="34" charset="0"/>
                <a:cs typeface="Arial" panose="020B0604020202020204" pitchFamily="34" charset="0"/>
              </a:rPr>
              <a:t>	Last longer (20-30 seconds)</a:t>
            </a:r>
          </a:p>
          <a:p>
            <a:pPr marL="457200" lvl="1" indent="0">
              <a:buNone/>
            </a:pPr>
            <a:r>
              <a:rPr lang="en-GB" sz="6000" dirty="0">
                <a:latin typeface="Arial" panose="020B0604020202020204" pitchFamily="34" charset="0"/>
                <a:cs typeface="Arial" panose="020B0604020202020204" pitchFamily="34" charset="0"/>
              </a:rPr>
              <a:t>	Start and end more slowly</a:t>
            </a:r>
          </a:p>
          <a:p>
            <a:pPr marL="457200" lvl="1" indent="0">
              <a:buNone/>
            </a:pPr>
            <a:r>
              <a:rPr lang="en-GB" sz="6000" dirty="0">
                <a:latin typeface="Arial" panose="020B0604020202020204" pitchFamily="34" charset="0"/>
                <a:cs typeface="Arial" panose="020B0604020202020204" pitchFamily="34" charset="0"/>
              </a:rPr>
              <a:t>	Can involve change of tone</a:t>
            </a:r>
          </a:p>
          <a:p>
            <a:pPr marL="457200" lvl="1" indent="0">
              <a:buNone/>
            </a:pPr>
            <a:r>
              <a:rPr lang="en-GB" sz="6000" dirty="0">
                <a:latin typeface="Arial" panose="020B0604020202020204" pitchFamily="34" charset="0"/>
                <a:cs typeface="Arial" panose="020B0604020202020204" pitchFamily="34" charset="0"/>
              </a:rPr>
              <a:t>	May be able to respond during the event, but not ‘normal’ response</a:t>
            </a:r>
          </a:p>
        </p:txBody>
      </p:sp>
    </p:spTree>
    <p:extLst>
      <p:ext uri="{BB962C8B-B14F-4D97-AF65-F5344CB8AC3E}">
        <p14:creationId xmlns:p14="http://schemas.microsoft.com/office/powerpoint/2010/main" val="4270607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355E-AF31-4213-B535-DDE076F3628F}"/>
              </a:ext>
            </a:extLst>
          </p:cNvPr>
          <p:cNvSpPr>
            <a:spLocks noGrp="1"/>
          </p:cNvSpPr>
          <p:nvPr>
            <p:ph type="ctrTitle"/>
          </p:nvPr>
        </p:nvSpPr>
        <p:spPr>
          <a:xfrm>
            <a:off x="467359" y="282459"/>
            <a:ext cx="8133715" cy="719679"/>
          </a:xfrm>
        </p:spPr>
        <p:txBody>
          <a:bodyPr/>
          <a:lstStyle/>
          <a:p>
            <a:r>
              <a:rPr lang="en-GB" dirty="0"/>
              <a:t>Outline for the Session </a:t>
            </a:r>
          </a:p>
        </p:txBody>
      </p:sp>
      <p:sp>
        <p:nvSpPr>
          <p:cNvPr id="3" name="Subtitle 2">
            <a:extLst>
              <a:ext uri="{FF2B5EF4-FFF2-40B4-BE49-F238E27FC236}">
                <a16:creationId xmlns:a16="http://schemas.microsoft.com/office/drawing/2014/main" id="{70DEEEF7-850A-7609-B8B1-2E6E78CDFBDB}"/>
              </a:ext>
            </a:extLst>
          </p:cNvPr>
          <p:cNvSpPr>
            <a:spLocks noGrp="1"/>
          </p:cNvSpPr>
          <p:nvPr>
            <p:ph type="subTitle" idx="1"/>
          </p:nvPr>
        </p:nvSpPr>
        <p:spPr>
          <a:xfrm>
            <a:off x="330199" y="979688"/>
            <a:ext cx="8509001" cy="3561831"/>
          </a:xfrm>
        </p:spPr>
        <p:txBody>
          <a:bodyPr>
            <a:normAutofit fontScale="92500" lnSpcReduction="20000"/>
          </a:bodyPr>
          <a:lstStyle/>
          <a:p>
            <a:pPr marL="285750" indent="-285750">
              <a:buFont typeface="Arial" panose="020B0604020202020204" pitchFamily="34" charset="0"/>
              <a:buChar char="•"/>
            </a:pPr>
            <a:r>
              <a:rPr lang="en-GB" b="1" dirty="0"/>
              <a:t>Welcome and Introductions</a:t>
            </a:r>
          </a:p>
          <a:p>
            <a:pPr marL="808038"/>
            <a:r>
              <a:rPr lang="en-GB" dirty="0"/>
              <a:t>CHWN Introduction</a:t>
            </a:r>
          </a:p>
          <a:p>
            <a:pPr marL="808038"/>
            <a:r>
              <a:rPr lang="en-GB" dirty="0"/>
              <a:t>CYPT Overview </a:t>
            </a:r>
          </a:p>
          <a:p>
            <a:pPr marL="808038"/>
            <a:r>
              <a:rPr lang="en-GB" dirty="0"/>
              <a:t>Epilepsy Programme NENC </a:t>
            </a:r>
          </a:p>
          <a:p>
            <a:pPr marL="808038"/>
            <a:r>
              <a:rPr lang="en-GB" dirty="0"/>
              <a:t>Relevance to Education colleagues</a:t>
            </a:r>
          </a:p>
          <a:p>
            <a:pPr marL="285750" indent="-285750">
              <a:buFont typeface="Arial" panose="020B0604020202020204" pitchFamily="34" charset="0"/>
              <a:buChar char="•"/>
            </a:pPr>
            <a:r>
              <a:rPr lang="en-GB" b="1" dirty="0"/>
              <a:t>What is Epilepsy and the causes</a:t>
            </a:r>
          </a:p>
          <a:p>
            <a:pPr marL="285750" indent="-285750">
              <a:buFont typeface="Arial" panose="020B0604020202020204" pitchFamily="34" charset="0"/>
              <a:buChar char="•"/>
            </a:pPr>
            <a:r>
              <a:rPr lang="en-GB" b="1" dirty="0"/>
              <a:t>What is a seizure and potential triggers</a:t>
            </a:r>
          </a:p>
          <a:p>
            <a:pPr marL="285750" indent="-285750">
              <a:buFont typeface="Arial" panose="020B0604020202020204" pitchFamily="34" charset="0"/>
              <a:buChar char="•"/>
            </a:pPr>
            <a:r>
              <a:rPr lang="en-GB" b="1" dirty="0"/>
              <a:t>Different Types of Seizure and how to manage them</a:t>
            </a:r>
          </a:p>
          <a:p>
            <a:pPr marL="285750" indent="-285750">
              <a:buFont typeface="Arial" panose="020B0604020202020204" pitchFamily="34" charset="0"/>
              <a:buChar char="•"/>
            </a:pPr>
            <a:r>
              <a:rPr lang="en-GB" b="1" dirty="0"/>
              <a:t>Impact of epilepsy on CYP</a:t>
            </a:r>
          </a:p>
          <a:p>
            <a:pPr marL="285750" indent="-285750">
              <a:buFont typeface="Arial" panose="020B0604020202020204" pitchFamily="34" charset="0"/>
              <a:buChar char="•"/>
            </a:pPr>
            <a:r>
              <a:rPr lang="en-GB" b="1" dirty="0"/>
              <a:t>General advice about supporting CYP with epilepsy</a:t>
            </a:r>
          </a:p>
          <a:p>
            <a:pPr marL="285750" indent="-285750">
              <a:buFont typeface="Arial" panose="020B0604020202020204" pitchFamily="34" charset="0"/>
              <a:buChar char="•"/>
            </a:pPr>
            <a:r>
              <a:rPr lang="en-GB" b="1" dirty="0"/>
              <a:t>Available support and resources</a:t>
            </a:r>
          </a:p>
          <a:p>
            <a:pPr marL="285750" indent="-285750">
              <a:buFont typeface="Arial" panose="020B0604020202020204" pitchFamily="34" charset="0"/>
              <a:buChar char="•"/>
            </a:pPr>
            <a:r>
              <a:rPr lang="en-GB" b="1" dirty="0"/>
              <a:t>Questions/Discussion</a:t>
            </a:r>
          </a:p>
          <a:p>
            <a:endParaRPr lang="en-GB" dirty="0"/>
          </a:p>
        </p:txBody>
      </p:sp>
    </p:spTree>
    <p:extLst>
      <p:ext uri="{BB962C8B-B14F-4D97-AF65-F5344CB8AC3E}">
        <p14:creationId xmlns:p14="http://schemas.microsoft.com/office/powerpoint/2010/main" val="108345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5EB6-E177-C089-27D2-1BCA9BDEACD0}"/>
              </a:ext>
            </a:extLst>
          </p:cNvPr>
          <p:cNvSpPr>
            <a:spLocks noGrp="1"/>
          </p:cNvSpPr>
          <p:nvPr>
            <p:ph type="title"/>
          </p:nvPr>
        </p:nvSpPr>
        <p:spPr/>
        <p:txBody>
          <a:bodyPr/>
          <a:lstStyle/>
          <a:p>
            <a:r>
              <a:rPr lang="en-GB" dirty="0"/>
              <a:t>Absence Seizure Video</a:t>
            </a:r>
          </a:p>
        </p:txBody>
      </p:sp>
      <p:sp>
        <p:nvSpPr>
          <p:cNvPr id="5" name="Content Placeholder 4">
            <a:extLst>
              <a:ext uri="{FF2B5EF4-FFF2-40B4-BE49-F238E27FC236}">
                <a16:creationId xmlns:a16="http://schemas.microsoft.com/office/drawing/2014/main" id="{73EF4C02-4B98-ED96-1672-2522D1225926}"/>
              </a:ext>
            </a:extLst>
          </p:cNvPr>
          <p:cNvSpPr>
            <a:spLocks noGrp="1"/>
          </p:cNvSpPr>
          <p:nvPr>
            <p:ph idx="1"/>
          </p:nvPr>
        </p:nvSpPr>
        <p:spPr/>
        <p:txBody>
          <a:bodyPr/>
          <a:lstStyle/>
          <a:p>
            <a:r>
              <a:rPr lang="en-GB" sz="1800" u="sng" dirty="0">
                <a:solidFill>
                  <a:srgbClr val="0000FF"/>
                </a:solidFill>
                <a:effectLst/>
                <a:latin typeface="Calibri" panose="020F0502020204030204" pitchFamily="34" charset="0"/>
                <a:ea typeface="Calibri" panose="020F0502020204030204" pitchFamily="34" charset="0"/>
                <a:hlinkClick r:id="rId2"/>
              </a:rPr>
              <a:t>Epilepsy in schools: what can an absence seizure look like? (youtube.com)</a:t>
            </a:r>
            <a:endParaRPr lang="en-GB" dirty="0"/>
          </a:p>
        </p:txBody>
      </p:sp>
    </p:spTree>
    <p:extLst>
      <p:ext uri="{BB962C8B-B14F-4D97-AF65-F5344CB8AC3E}">
        <p14:creationId xmlns:p14="http://schemas.microsoft.com/office/powerpoint/2010/main" val="81665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19C6-AF98-5E87-C046-CEFEB78AAA65}"/>
              </a:ext>
            </a:extLst>
          </p:cNvPr>
          <p:cNvSpPr>
            <a:spLocks noGrp="1"/>
          </p:cNvSpPr>
          <p:nvPr>
            <p:ph type="title"/>
          </p:nvPr>
        </p:nvSpPr>
        <p:spPr/>
        <p:txBody>
          <a:bodyPr/>
          <a:lstStyle/>
          <a:p>
            <a:r>
              <a:rPr lang="en-GB" dirty="0"/>
              <a:t>Epilepsy Syndromes</a:t>
            </a:r>
          </a:p>
        </p:txBody>
      </p:sp>
      <p:sp>
        <p:nvSpPr>
          <p:cNvPr id="3" name="Content Placeholder 2">
            <a:extLst>
              <a:ext uri="{FF2B5EF4-FFF2-40B4-BE49-F238E27FC236}">
                <a16:creationId xmlns:a16="http://schemas.microsoft.com/office/drawing/2014/main" id="{F077BD45-4470-EC6A-B3E1-C4A3901848DB}"/>
              </a:ext>
            </a:extLst>
          </p:cNvPr>
          <p:cNvSpPr>
            <a:spLocks noGrp="1"/>
          </p:cNvSpPr>
          <p:nvPr>
            <p:ph idx="1"/>
          </p:nvPr>
        </p:nvSpPr>
        <p:spPr>
          <a:xfrm>
            <a:off x="477520" y="904875"/>
            <a:ext cx="8152130" cy="3781425"/>
          </a:xfrm>
        </p:spPr>
        <p:txBody>
          <a:bodyPr>
            <a:normAutofit/>
          </a:bodyPr>
          <a:lstStyle/>
          <a:p>
            <a:r>
              <a:rPr lang="en-GB" dirty="0">
                <a:latin typeface="Arial" panose="020B0604020202020204" pitchFamily="34" charset="0"/>
                <a:cs typeface="Arial" panose="020B0604020202020204" pitchFamily="34" charset="0"/>
              </a:rPr>
              <a:t>Childhood Absence Epilepsy (CAE)</a:t>
            </a:r>
          </a:p>
          <a:p>
            <a:pPr lvl="1"/>
            <a:r>
              <a:rPr lang="en-GB" dirty="0">
                <a:latin typeface="Arial" panose="020B0604020202020204" pitchFamily="34" charset="0"/>
                <a:cs typeface="Arial" panose="020B0604020202020204" pitchFamily="34" charset="0"/>
              </a:rPr>
              <a:t>1 in 5 primary school-age children with epilepsy have CAE</a:t>
            </a:r>
          </a:p>
          <a:p>
            <a:pPr lvl="1"/>
            <a:r>
              <a:rPr lang="en-GB" dirty="0">
                <a:latin typeface="Arial" panose="020B0604020202020204" pitchFamily="34" charset="0"/>
                <a:cs typeface="Arial" panose="020B0604020202020204" pitchFamily="34" charset="0"/>
              </a:rPr>
              <a:t>Starts age 4-10 years</a:t>
            </a:r>
          </a:p>
          <a:p>
            <a:pPr lvl="1"/>
            <a:r>
              <a:rPr lang="en-GB" dirty="0">
                <a:latin typeface="Arial" panose="020B0604020202020204" pitchFamily="34" charset="0"/>
                <a:cs typeface="Arial" panose="020B0604020202020204" pitchFamily="34" charset="0"/>
              </a:rPr>
              <a:t>Typical and atypical absence seizures</a:t>
            </a:r>
          </a:p>
          <a:p>
            <a:pPr lvl="1"/>
            <a:r>
              <a:rPr lang="en-GB" dirty="0">
                <a:latin typeface="Arial" panose="020B0604020202020204" pitchFamily="34" charset="0"/>
                <a:cs typeface="Arial" panose="020B0604020202020204" pitchFamily="34" charset="0"/>
              </a:rPr>
              <a:t>Seizures more likely when sitting quietly, tired, or unwell</a:t>
            </a:r>
          </a:p>
          <a:p>
            <a:pPr lvl="1"/>
            <a:r>
              <a:rPr lang="en-GB" dirty="0">
                <a:latin typeface="Arial" panose="020B0604020202020204" pitchFamily="34" charset="0"/>
                <a:cs typeface="Arial" panose="020B0604020202020204" pitchFamily="34" charset="0"/>
              </a:rPr>
              <a:t>Associated with attention, memory and language problems</a:t>
            </a:r>
          </a:p>
          <a:p>
            <a:pPr lvl="1"/>
            <a:r>
              <a:rPr lang="en-GB" dirty="0">
                <a:latin typeface="Arial" panose="020B0604020202020204" pitchFamily="34" charset="0"/>
                <a:cs typeface="Arial" panose="020B0604020202020204" pitchFamily="34" charset="0"/>
              </a:rPr>
              <a:t>6/10 children outgrow CAE by teens</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CAE can evolve into other epilepsy syndromes:</a:t>
            </a:r>
          </a:p>
          <a:p>
            <a:pPr lvl="2"/>
            <a:r>
              <a:rPr lang="en-GB" dirty="0">
                <a:latin typeface="Arial" panose="020B0604020202020204" pitchFamily="34" charset="0"/>
                <a:cs typeface="Arial" panose="020B0604020202020204" pitchFamily="34" charset="0"/>
              </a:rPr>
              <a:t>Juvenile Absence Epilepsy (JAE)</a:t>
            </a:r>
          </a:p>
          <a:p>
            <a:pPr lvl="2"/>
            <a:r>
              <a:rPr lang="en-GB" dirty="0">
                <a:latin typeface="Arial" panose="020B0604020202020204" pitchFamily="34" charset="0"/>
                <a:cs typeface="Arial" panose="020B0604020202020204" pitchFamily="34" charset="0"/>
              </a:rPr>
              <a:t>Juvenile Myoclonic Epilepsy (JME)</a:t>
            </a:r>
          </a:p>
        </p:txBody>
      </p:sp>
    </p:spTree>
    <p:extLst>
      <p:ext uri="{BB962C8B-B14F-4D97-AF65-F5344CB8AC3E}">
        <p14:creationId xmlns:p14="http://schemas.microsoft.com/office/powerpoint/2010/main" val="1805441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6303-659E-A6F3-2683-9068829DC266}"/>
              </a:ext>
            </a:extLst>
          </p:cNvPr>
          <p:cNvSpPr>
            <a:spLocks noGrp="1"/>
          </p:cNvSpPr>
          <p:nvPr>
            <p:ph type="title"/>
          </p:nvPr>
        </p:nvSpPr>
        <p:spPr/>
        <p:txBody>
          <a:bodyPr/>
          <a:lstStyle/>
          <a:p>
            <a:r>
              <a:rPr lang="en-GB" dirty="0"/>
              <a:t>Juvenile Absence Epilepsy (JAE)</a:t>
            </a:r>
          </a:p>
        </p:txBody>
      </p:sp>
      <p:sp>
        <p:nvSpPr>
          <p:cNvPr id="3" name="Content Placeholder 2">
            <a:extLst>
              <a:ext uri="{FF2B5EF4-FFF2-40B4-BE49-F238E27FC236}">
                <a16:creationId xmlns:a16="http://schemas.microsoft.com/office/drawing/2014/main" id="{5253187C-FBDB-B319-654D-3337354FF2C4}"/>
              </a:ext>
            </a:extLst>
          </p:cNvPr>
          <p:cNvSpPr>
            <a:spLocks noGrp="1"/>
          </p:cNvSpPr>
          <p:nvPr>
            <p:ph idx="1"/>
          </p:nvPr>
        </p:nvSpPr>
        <p:spPr>
          <a:xfrm>
            <a:off x="477520" y="1245140"/>
            <a:ext cx="8380730" cy="3578320"/>
          </a:xfrm>
        </p:spPr>
        <p:txBody>
          <a:bodyPr>
            <a:normAutofit/>
          </a:bodyPr>
          <a:lstStyle/>
          <a:p>
            <a:r>
              <a:rPr lang="en-GB" sz="1900" dirty="0">
                <a:latin typeface="Arial" panose="020B0604020202020204" pitchFamily="34" charset="0"/>
                <a:cs typeface="Arial" panose="020B0604020202020204" pitchFamily="34" charset="0"/>
              </a:rPr>
              <a:t>2-3 / 100 </a:t>
            </a:r>
            <a:r>
              <a:rPr lang="en-GB" sz="1900" dirty="0" err="1">
                <a:latin typeface="Arial" panose="020B0604020202020204" pitchFamily="34" charset="0"/>
                <a:cs typeface="Arial" panose="020B0604020202020204" pitchFamily="34" charset="0"/>
              </a:rPr>
              <a:t>CYPwE</a:t>
            </a:r>
            <a:r>
              <a:rPr lang="en-GB" sz="1900" dirty="0">
                <a:latin typeface="Arial" panose="020B0604020202020204" pitchFamily="34" charset="0"/>
                <a:cs typeface="Arial" panose="020B0604020202020204" pitchFamily="34" charset="0"/>
              </a:rPr>
              <a:t> have JAE</a:t>
            </a:r>
          </a:p>
          <a:p>
            <a:r>
              <a:rPr lang="en-GB" sz="1900" dirty="0">
                <a:latin typeface="Arial" panose="020B0604020202020204" pitchFamily="34" charset="0"/>
                <a:cs typeface="Arial" panose="020B0604020202020204" pitchFamily="34" charset="0"/>
              </a:rPr>
              <a:t>Usually starts ages 9-13 years. May start later</a:t>
            </a:r>
          </a:p>
          <a:p>
            <a:r>
              <a:rPr lang="en-GB" sz="1900" dirty="0">
                <a:latin typeface="Arial" panose="020B0604020202020204" pitchFamily="34" charset="0"/>
                <a:cs typeface="Arial" panose="020B0604020202020204" pitchFamily="34" charset="0"/>
              </a:rPr>
              <a:t>Absence seizures happen less frequently than CAE but each seizure last longer (up to 30 seconds)</a:t>
            </a:r>
          </a:p>
          <a:p>
            <a:r>
              <a:rPr lang="en-GB" sz="1900" dirty="0">
                <a:latin typeface="Arial" panose="020B0604020202020204" pitchFamily="34" charset="0"/>
                <a:cs typeface="Arial" panose="020B0604020202020204" pitchFamily="34" charset="0"/>
              </a:rPr>
              <a:t>1 in 5 CYP with JAE have absence status epilepticus (seizures &gt; 30 minutes)</a:t>
            </a:r>
          </a:p>
          <a:p>
            <a:r>
              <a:rPr lang="en-GB" sz="1900" dirty="0">
                <a:latin typeface="Arial" panose="020B0604020202020204" pitchFamily="34" charset="0"/>
                <a:cs typeface="Arial" panose="020B0604020202020204" pitchFamily="34" charset="0"/>
              </a:rPr>
              <a:t>9 / 10 CYP have GTCSs</a:t>
            </a:r>
          </a:p>
          <a:p>
            <a:r>
              <a:rPr lang="en-GB" sz="1900" dirty="0">
                <a:latin typeface="Arial" panose="020B0604020202020204" pitchFamily="34" charset="0"/>
                <a:cs typeface="Arial" panose="020B0604020202020204" pitchFamily="34" charset="0"/>
              </a:rPr>
              <a:t>Some CYP are photosensitive</a:t>
            </a:r>
          </a:p>
          <a:p>
            <a:r>
              <a:rPr lang="en-GB" sz="1900" dirty="0">
                <a:latin typeface="Arial" panose="020B0604020202020204" pitchFamily="34" charset="0"/>
                <a:cs typeface="Arial" panose="020B0604020202020204" pitchFamily="34" charset="0"/>
              </a:rPr>
              <a:t>8/10 CYP are seizure-free on medication</a:t>
            </a:r>
          </a:p>
          <a:p>
            <a:r>
              <a:rPr lang="en-GB" sz="1900" dirty="0">
                <a:latin typeface="Arial" panose="020B0604020202020204" pitchFamily="34" charset="0"/>
                <a:cs typeface="Arial" panose="020B0604020202020204" pitchFamily="34" charset="0"/>
              </a:rPr>
              <a:t>Lifelong diagnosis</a:t>
            </a:r>
          </a:p>
        </p:txBody>
      </p:sp>
    </p:spTree>
    <p:extLst>
      <p:ext uri="{BB962C8B-B14F-4D97-AF65-F5344CB8AC3E}">
        <p14:creationId xmlns:p14="http://schemas.microsoft.com/office/powerpoint/2010/main" val="2477870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35E5-5AAD-80A0-F7C6-5B79F0E44B8B}"/>
              </a:ext>
            </a:extLst>
          </p:cNvPr>
          <p:cNvSpPr>
            <a:spLocks noGrp="1"/>
          </p:cNvSpPr>
          <p:nvPr>
            <p:ph type="ctrTitle"/>
          </p:nvPr>
        </p:nvSpPr>
        <p:spPr/>
        <p:txBody>
          <a:bodyPr>
            <a:normAutofit/>
          </a:bodyPr>
          <a:lstStyle/>
          <a:p>
            <a:r>
              <a:rPr lang="en-GB" sz="2700" b="0" dirty="0"/>
              <a:t>Juvenile </a:t>
            </a:r>
            <a:r>
              <a:rPr lang="en-GB" sz="2700" b="0"/>
              <a:t>Myoclonic Epilepsy (JME)</a:t>
            </a:r>
            <a:endParaRPr lang="en-GB" sz="2700" b="0" dirty="0"/>
          </a:p>
        </p:txBody>
      </p:sp>
      <p:sp>
        <p:nvSpPr>
          <p:cNvPr id="3" name="Subtitle 2">
            <a:extLst>
              <a:ext uri="{FF2B5EF4-FFF2-40B4-BE49-F238E27FC236}">
                <a16:creationId xmlns:a16="http://schemas.microsoft.com/office/drawing/2014/main" id="{45FB07A9-97B5-0C5D-6E8D-9FD494B063A1}"/>
              </a:ext>
            </a:extLst>
          </p:cNvPr>
          <p:cNvSpPr>
            <a:spLocks noGrp="1"/>
          </p:cNvSpPr>
          <p:nvPr>
            <p:ph type="subTitle" idx="1"/>
          </p:nvPr>
        </p:nvSpPr>
        <p:spPr>
          <a:xfrm>
            <a:off x="467359" y="1155572"/>
            <a:ext cx="8133715" cy="3401437"/>
          </a:xfrm>
        </p:spPr>
        <p:txBody>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1/10 of people with epilepsy have JME</a:t>
            </a:r>
          </a:p>
          <a:p>
            <a:pPr marL="285750" indent="-285750">
              <a:buFont typeface="Arial" panose="020B0604020202020204" pitchFamily="34" charset="0"/>
              <a:buChar char="•"/>
            </a:pPr>
            <a:r>
              <a:rPr lang="en-GB" dirty="0"/>
              <a:t>Usually starts ages 12-18, but can be younger / older</a:t>
            </a:r>
          </a:p>
          <a:p>
            <a:pPr marL="285750" indent="-285750">
              <a:buFont typeface="Arial" panose="020B0604020202020204" pitchFamily="34" charset="0"/>
              <a:buChar char="•"/>
            </a:pPr>
            <a:r>
              <a:rPr lang="en-GB" dirty="0"/>
              <a:t>1/3 of CYP with JME have a family member with epilepsy</a:t>
            </a:r>
          </a:p>
          <a:p>
            <a:pPr marL="285750" indent="-285750">
              <a:buFont typeface="Arial" panose="020B0604020202020204" pitchFamily="34" charset="0"/>
              <a:buChar char="•"/>
            </a:pPr>
            <a:r>
              <a:rPr lang="en-GB" dirty="0"/>
              <a:t>Myoclonic, Absence and Generalised Tonic </a:t>
            </a:r>
            <a:r>
              <a:rPr lang="en-GB" dirty="0" err="1"/>
              <a:t>Clonic</a:t>
            </a:r>
            <a:r>
              <a:rPr lang="en-GB" dirty="0"/>
              <a:t> Seizures</a:t>
            </a:r>
          </a:p>
          <a:p>
            <a:pPr marL="285750" indent="-285750">
              <a:buFont typeface="Arial" panose="020B0604020202020204" pitchFamily="34" charset="0"/>
              <a:buChar char="•"/>
            </a:pPr>
            <a:r>
              <a:rPr lang="en-GB" dirty="0"/>
              <a:t>9/10 people with JME have GTCSs</a:t>
            </a:r>
          </a:p>
          <a:p>
            <a:pPr marL="285750" indent="-285750">
              <a:buFont typeface="Arial" panose="020B0604020202020204" pitchFamily="34" charset="0"/>
              <a:buChar char="•"/>
            </a:pPr>
            <a:r>
              <a:rPr lang="en-GB" dirty="0"/>
              <a:t>1/3 have Absence seizures</a:t>
            </a:r>
          </a:p>
          <a:p>
            <a:pPr marL="285750" indent="-285750">
              <a:buFont typeface="Arial" panose="020B0604020202020204" pitchFamily="34" charset="0"/>
              <a:buChar char="•"/>
            </a:pPr>
            <a:r>
              <a:rPr lang="en-GB" dirty="0"/>
              <a:t>1/3 are photosensitive</a:t>
            </a:r>
          </a:p>
          <a:p>
            <a:pPr marL="285750" indent="-285750">
              <a:buFont typeface="Arial" panose="020B0604020202020204" pitchFamily="34" charset="0"/>
              <a:buChar char="•"/>
            </a:pPr>
            <a:r>
              <a:rPr lang="en-GB" dirty="0"/>
              <a:t>Lifelong diagnosis, but seizures may get better as people get older</a:t>
            </a:r>
          </a:p>
        </p:txBody>
      </p:sp>
    </p:spTree>
    <p:extLst>
      <p:ext uri="{BB962C8B-B14F-4D97-AF65-F5344CB8AC3E}">
        <p14:creationId xmlns:p14="http://schemas.microsoft.com/office/powerpoint/2010/main" val="1071846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47ADF-935C-A86C-D4F0-661B10FC3C81}"/>
              </a:ext>
            </a:extLst>
          </p:cNvPr>
          <p:cNvSpPr>
            <a:spLocks noGrp="1"/>
          </p:cNvSpPr>
          <p:nvPr>
            <p:ph type="title"/>
          </p:nvPr>
        </p:nvSpPr>
        <p:spPr>
          <a:xfrm>
            <a:off x="477519" y="320040"/>
            <a:ext cx="8152130" cy="819212"/>
          </a:xfrm>
        </p:spPr>
        <p:txBody>
          <a:bodyPr/>
          <a:lstStyle/>
          <a:p>
            <a:r>
              <a:rPr lang="en-GB" dirty="0"/>
              <a:t>Self-Limited epilepsy with Centrotemporal Spikes (</a:t>
            </a:r>
            <a:r>
              <a:rPr lang="en-GB" dirty="0" err="1"/>
              <a:t>SeLECTS</a:t>
            </a:r>
            <a:r>
              <a:rPr lang="en-GB" dirty="0"/>
              <a:t>)</a:t>
            </a:r>
          </a:p>
        </p:txBody>
      </p:sp>
      <p:sp>
        <p:nvSpPr>
          <p:cNvPr id="3" name="Content Placeholder 2">
            <a:extLst>
              <a:ext uri="{FF2B5EF4-FFF2-40B4-BE49-F238E27FC236}">
                <a16:creationId xmlns:a16="http://schemas.microsoft.com/office/drawing/2014/main" id="{7F6F325D-F9AD-29ED-3589-B5291E56FCD8}"/>
              </a:ext>
            </a:extLst>
          </p:cNvPr>
          <p:cNvSpPr>
            <a:spLocks noGrp="1"/>
          </p:cNvSpPr>
          <p:nvPr>
            <p:ph idx="1"/>
          </p:nvPr>
        </p:nvSpPr>
        <p:spPr>
          <a:xfrm>
            <a:off x="477519" y="1294652"/>
            <a:ext cx="8152130" cy="3122295"/>
          </a:xfrm>
        </p:spPr>
        <p:txBody>
          <a:bodyPr>
            <a:normAutofit lnSpcReduction="10000"/>
          </a:bodyPr>
          <a:lstStyle/>
          <a:p>
            <a:r>
              <a:rPr lang="en-GB" dirty="0"/>
              <a:t>1/5 </a:t>
            </a:r>
            <a:r>
              <a:rPr lang="en-GB" dirty="0" err="1"/>
              <a:t>CYPwE</a:t>
            </a:r>
            <a:r>
              <a:rPr lang="en-GB" dirty="0"/>
              <a:t> have </a:t>
            </a:r>
            <a:r>
              <a:rPr lang="en-GB" dirty="0" err="1"/>
              <a:t>SeLECTS</a:t>
            </a:r>
            <a:endParaRPr lang="en-GB" dirty="0"/>
          </a:p>
          <a:p>
            <a:r>
              <a:rPr lang="en-GB" dirty="0"/>
              <a:t>Starts 4-10 years</a:t>
            </a:r>
          </a:p>
          <a:p>
            <a:r>
              <a:rPr lang="en-GB" dirty="0"/>
              <a:t>Focal seizures: 	Tingling / fizzy / buzzing feeling in 1 side of mouth			Difficulty speaking                                					Twitching or stiffness in 1 side of mouth / face 				Drooling</a:t>
            </a:r>
          </a:p>
          <a:p>
            <a:r>
              <a:rPr lang="en-GB" dirty="0"/>
              <a:t>Can have focal to bilateral Tonic </a:t>
            </a:r>
            <a:r>
              <a:rPr lang="en-GB" dirty="0" err="1"/>
              <a:t>Clonic</a:t>
            </a:r>
            <a:r>
              <a:rPr lang="en-GB" dirty="0"/>
              <a:t> Seizures</a:t>
            </a:r>
          </a:p>
          <a:p>
            <a:r>
              <a:rPr lang="en-GB" dirty="0"/>
              <a:t>Nearly all CYP outgrow </a:t>
            </a:r>
            <a:r>
              <a:rPr lang="en-GB" dirty="0" err="1"/>
              <a:t>SeLECTS</a:t>
            </a:r>
            <a:r>
              <a:rPr lang="en-GB" dirty="0"/>
              <a:t> by their 16</a:t>
            </a:r>
            <a:r>
              <a:rPr lang="en-GB" baseline="30000" dirty="0"/>
              <a:t>th</a:t>
            </a:r>
            <a:r>
              <a:rPr lang="en-GB" dirty="0"/>
              <a:t> birthday. </a:t>
            </a:r>
          </a:p>
          <a:p>
            <a:r>
              <a:rPr lang="en-GB" dirty="0"/>
              <a:t>2/100 people develop epilepsy as an adult</a:t>
            </a:r>
          </a:p>
        </p:txBody>
      </p:sp>
    </p:spTree>
    <p:extLst>
      <p:ext uri="{BB962C8B-B14F-4D97-AF65-F5344CB8AC3E}">
        <p14:creationId xmlns:p14="http://schemas.microsoft.com/office/powerpoint/2010/main" val="414790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0B50-2F0F-81B4-E99B-FC597691A5FF}"/>
              </a:ext>
            </a:extLst>
          </p:cNvPr>
          <p:cNvSpPr>
            <a:spLocks noGrp="1"/>
          </p:cNvSpPr>
          <p:nvPr>
            <p:ph type="title"/>
          </p:nvPr>
        </p:nvSpPr>
        <p:spPr/>
        <p:txBody>
          <a:bodyPr/>
          <a:lstStyle/>
          <a:p>
            <a:r>
              <a:rPr lang="en-GB" dirty="0"/>
              <a:t>Focal seizure video</a:t>
            </a:r>
          </a:p>
        </p:txBody>
      </p:sp>
      <p:sp>
        <p:nvSpPr>
          <p:cNvPr id="5" name="TextBox 4">
            <a:extLst>
              <a:ext uri="{FF2B5EF4-FFF2-40B4-BE49-F238E27FC236}">
                <a16:creationId xmlns:a16="http://schemas.microsoft.com/office/drawing/2014/main" id="{AF3EDB38-F829-6432-C884-74D6DA4E35ED}"/>
              </a:ext>
            </a:extLst>
          </p:cNvPr>
          <p:cNvSpPr txBox="1"/>
          <p:nvPr/>
        </p:nvSpPr>
        <p:spPr>
          <a:xfrm>
            <a:off x="685800" y="2254497"/>
            <a:ext cx="7275786" cy="36933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 </a:t>
            </a:r>
            <a:r>
              <a:rPr lang="en-GB" sz="1800" u="sng" dirty="0">
                <a:solidFill>
                  <a:srgbClr val="0000FF"/>
                </a:solidFill>
                <a:effectLst/>
                <a:latin typeface="Calibri" panose="020F0502020204030204" pitchFamily="34" charset="0"/>
                <a:ea typeface="Calibri" panose="020F0502020204030204" pitchFamily="34" charset="0"/>
                <a:hlinkClick r:id="rId2"/>
              </a:rPr>
              <a:t>Epilepsy in schools: what does a focal seizure look like? (youtube.com)</a:t>
            </a:r>
            <a:endParaRPr lang="en-GB" dirty="0"/>
          </a:p>
        </p:txBody>
      </p:sp>
    </p:spTree>
    <p:extLst>
      <p:ext uri="{BB962C8B-B14F-4D97-AF65-F5344CB8AC3E}">
        <p14:creationId xmlns:p14="http://schemas.microsoft.com/office/powerpoint/2010/main" val="1905555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E8DB-C9F1-E329-BB4B-76BD931E1B25}"/>
              </a:ext>
            </a:extLst>
          </p:cNvPr>
          <p:cNvSpPr>
            <a:spLocks noGrp="1"/>
          </p:cNvSpPr>
          <p:nvPr>
            <p:ph type="title"/>
          </p:nvPr>
        </p:nvSpPr>
        <p:spPr/>
        <p:txBody>
          <a:bodyPr/>
          <a:lstStyle/>
          <a:p>
            <a:r>
              <a:rPr lang="en-GB" dirty="0"/>
              <a:t>First aid for Focal Seizures</a:t>
            </a:r>
          </a:p>
        </p:txBody>
      </p:sp>
      <p:sp>
        <p:nvSpPr>
          <p:cNvPr id="3" name="Content Placeholder 2">
            <a:extLst>
              <a:ext uri="{FF2B5EF4-FFF2-40B4-BE49-F238E27FC236}">
                <a16:creationId xmlns:a16="http://schemas.microsoft.com/office/drawing/2014/main" id="{FD721F95-2AE8-EDD9-9F83-869C12199F1D}"/>
              </a:ext>
            </a:extLst>
          </p:cNvPr>
          <p:cNvSpPr>
            <a:spLocks noGrp="1"/>
          </p:cNvSpPr>
          <p:nvPr>
            <p:ph idx="1"/>
          </p:nvPr>
        </p:nvSpPr>
        <p:spPr/>
        <p:txBody>
          <a:bodyPr>
            <a:normAutofit fontScale="92500"/>
          </a:bodyPr>
          <a:lstStyle/>
          <a:p>
            <a:pPr algn="l">
              <a:buFont typeface="Arial" panose="020B0604020202020204" pitchFamily="34" charset="0"/>
              <a:buChar char="•"/>
            </a:pPr>
            <a:r>
              <a:rPr lang="en-GB" b="0" i="0" dirty="0">
                <a:solidFill>
                  <a:srgbClr val="313131"/>
                </a:solidFill>
                <a:effectLst/>
                <a:highlight>
                  <a:srgbClr val="FFFFFF"/>
                </a:highlight>
              </a:rPr>
              <a:t>Guide them away from danger (such as roads, stairs, or open water)</a:t>
            </a:r>
          </a:p>
          <a:p>
            <a:r>
              <a:rPr lang="en-GB" b="0" i="0" dirty="0">
                <a:solidFill>
                  <a:srgbClr val="313131"/>
                </a:solidFill>
                <a:effectLst/>
                <a:highlight>
                  <a:srgbClr val="FFFFFF"/>
                </a:highlight>
              </a:rPr>
              <a:t>Be calm and reassuring</a:t>
            </a:r>
          </a:p>
          <a:p>
            <a:r>
              <a:rPr lang="en-GB" dirty="0">
                <a:solidFill>
                  <a:srgbClr val="313131"/>
                </a:solidFill>
                <a:highlight>
                  <a:srgbClr val="FFFFFF"/>
                </a:highlight>
              </a:rPr>
              <a:t>A</a:t>
            </a:r>
            <a:r>
              <a:rPr lang="en-GB" b="0" i="0" dirty="0">
                <a:solidFill>
                  <a:srgbClr val="313131"/>
                </a:solidFill>
                <a:effectLst/>
                <a:highlight>
                  <a:srgbClr val="FFFFFF"/>
                </a:highlight>
              </a:rPr>
              <a:t>void doing anything that might frighten them, like sudden movements, shaking them or shouting</a:t>
            </a:r>
          </a:p>
          <a:p>
            <a:pPr algn="l">
              <a:buFont typeface="Arial" panose="020B0604020202020204" pitchFamily="34" charset="0"/>
              <a:buChar char="•"/>
            </a:pPr>
            <a:r>
              <a:rPr lang="en-GB" b="0" i="0" dirty="0">
                <a:solidFill>
                  <a:srgbClr val="313131"/>
                </a:solidFill>
                <a:effectLst/>
                <a:highlight>
                  <a:srgbClr val="FFFFFF"/>
                </a:highlight>
              </a:rPr>
              <a:t>Stay with them until they are fully recovered</a:t>
            </a:r>
          </a:p>
          <a:p>
            <a:pPr algn="l">
              <a:buFont typeface="Arial" panose="020B0604020202020204" pitchFamily="34" charset="0"/>
              <a:buChar char="•"/>
            </a:pPr>
            <a:r>
              <a:rPr lang="en-GB" b="0" i="0" dirty="0">
                <a:solidFill>
                  <a:srgbClr val="313131"/>
                </a:solidFill>
                <a:effectLst/>
                <a:highlight>
                  <a:srgbClr val="FFFFFF"/>
                </a:highlight>
              </a:rPr>
              <a:t>Explain anything that they may have missed</a:t>
            </a:r>
          </a:p>
          <a:p>
            <a:endParaRPr lang="en-GB" dirty="0"/>
          </a:p>
          <a:p>
            <a:r>
              <a:rPr lang="en-GB" dirty="0"/>
              <a:t>If a CYP is conscious, they do not need to be placed in the recovery position</a:t>
            </a:r>
          </a:p>
        </p:txBody>
      </p:sp>
    </p:spTree>
    <p:extLst>
      <p:ext uri="{BB962C8B-B14F-4D97-AF65-F5344CB8AC3E}">
        <p14:creationId xmlns:p14="http://schemas.microsoft.com/office/powerpoint/2010/main" val="2103291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CFD3-4404-544C-F7B8-46E0E9254DF4}"/>
              </a:ext>
            </a:extLst>
          </p:cNvPr>
          <p:cNvSpPr>
            <a:spLocks noGrp="1"/>
          </p:cNvSpPr>
          <p:nvPr>
            <p:ph type="title"/>
          </p:nvPr>
        </p:nvSpPr>
        <p:spPr>
          <a:xfrm>
            <a:off x="477519" y="320039"/>
            <a:ext cx="8152130" cy="811717"/>
          </a:xfrm>
        </p:spPr>
        <p:txBody>
          <a:bodyPr/>
          <a:lstStyle/>
          <a:p>
            <a:r>
              <a:rPr lang="en-GB" dirty="0"/>
              <a:t>Generalised Tonic </a:t>
            </a:r>
            <a:r>
              <a:rPr lang="en-GB" dirty="0" err="1"/>
              <a:t>Clonic</a:t>
            </a:r>
            <a:r>
              <a:rPr lang="en-GB" dirty="0"/>
              <a:t> Seizure video</a:t>
            </a:r>
          </a:p>
        </p:txBody>
      </p:sp>
      <p:sp>
        <p:nvSpPr>
          <p:cNvPr id="3" name="Content Placeholder 2">
            <a:extLst>
              <a:ext uri="{FF2B5EF4-FFF2-40B4-BE49-F238E27FC236}">
                <a16:creationId xmlns:a16="http://schemas.microsoft.com/office/drawing/2014/main" id="{A3913364-D5ED-3BB5-44D3-F1C0C63CF7D1}"/>
              </a:ext>
            </a:extLst>
          </p:cNvPr>
          <p:cNvSpPr>
            <a:spLocks noGrp="1"/>
          </p:cNvSpPr>
          <p:nvPr>
            <p:ph idx="1"/>
          </p:nvPr>
        </p:nvSpPr>
        <p:spPr>
          <a:xfrm>
            <a:off x="495935" y="1219700"/>
            <a:ext cx="8152130" cy="3122295"/>
          </a:xfrm>
        </p:spPr>
        <p:txBody>
          <a:bodyPr/>
          <a:lstStyle/>
          <a:p>
            <a:pPr marL="0" indent="0">
              <a:buNone/>
            </a:pPr>
            <a:endParaRPr lang="en-GB" dirty="0"/>
          </a:p>
          <a:p>
            <a:endParaRPr lang="en-GB" dirty="0"/>
          </a:p>
        </p:txBody>
      </p:sp>
      <p:sp>
        <p:nvSpPr>
          <p:cNvPr id="6" name="TextBox 5">
            <a:extLst>
              <a:ext uri="{FF2B5EF4-FFF2-40B4-BE49-F238E27FC236}">
                <a16:creationId xmlns:a16="http://schemas.microsoft.com/office/drawing/2014/main" id="{8C1144F3-B9F7-546D-DA91-E3C526FC776F}"/>
              </a:ext>
            </a:extLst>
          </p:cNvPr>
          <p:cNvSpPr txBox="1"/>
          <p:nvPr/>
        </p:nvSpPr>
        <p:spPr>
          <a:xfrm>
            <a:off x="654269" y="2254497"/>
            <a:ext cx="7575331" cy="369332"/>
          </a:xfrm>
          <a:prstGeom prst="rect">
            <a:avLst/>
          </a:prstGeom>
          <a:noFill/>
        </p:spPr>
        <p:txBody>
          <a:bodyPr wrap="square">
            <a:spAutoFit/>
          </a:bodyPr>
          <a:lstStyle/>
          <a:p>
            <a:r>
              <a:rPr lang="en-GB" sz="1800" u="sng" dirty="0">
                <a:solidFill>
                  <a:srgbClr val="0000FF"/>
                </a:solidFill>
                <a:effectLst/>
                <a:latin typeface="Calibri" panose="020F0502020204030204" pitchFamily="34" charset="0"/>
                <a:ea typeface="Calibri" panose="020F0502020204030204" pitchFamily="34" charset="0"/>
                <a:hlinkClick r:id="rId2"/>
              </a:rPr>
              <a:t>Epilepsy in schools: how to deal with a tonic </a:t>
            </a:r>
            <a:r>
              <a:rPr lang="en-GB" sz="1800" u="sng" dirty="0" err="1">
                <a:solidFill>
                  <a:srgbClr val="0000FF"/>
                </a:solidFill>
                <a:effectLst/>
                <a:latin typeface="Calibri" panose="020F0502020204030204" pitchFamily="34" charset="0"/>
                <a:ea typeface="Calibri" panose="020F0502020204030204" pitchFamily="34" charset="0"/>
                <a:hlinkClick r:id="rId2"/>
              </a:rPr>
              <a:t>clonic</a:t>
            </a:r>
            <a:r>
              <a:rPr lang="en-GB" sz="1800" u="sng" dirty="0">
                <a:solidFill>
                  <a:srgbClr val="0000FF"/>
                </a:solidFill>
                <a:effectLst/>
                <a:latin typeface="Calibri" panose="020F0502020204030204" pitchFamily="34" charset="0"/>
                <a:ea typeface="Calibri" panose="020F0502020204030204" pitchFamily="34" charset="0"/>
                <a:hlinkClick r:id="rId2"/>
              </a:rPr>
              <a:t> seizure (youtube.com)</a:t>
            </a:r>
            <a:endParaRPr lang="en-GB" dirty="0"/>
          </a:p>
        </p:txBody>
      </p:sp>
    </p:spTree>
    <p:extLst>
      <p:ext uri="{BB962C8B-B14F-4D97-AF65-F5344CB8AC3E}">
        <p14:creationId xmlns:p14="http://schemas.microsoft.com/office/powerpoint/2010/main" val="3417605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2E35-A0B9-6E9A-8382-E11A824140C5}"/>
              </a:ext>
            </a:extLst>
          </p:cNvPr>
          <p:cNvSpPr>
            <a:spLocks noGrp="1"/>
          </p:cNvSpPr>
          <p:nvPr>
            <p:ph type="title"/>
          </p:nvPr>
        </p:nvSpPr>
        <p:spPr>
          <a:xfrm>
            <a:off x="477519" y="320039"/>
            <a:ext cx="8152130" cy="766747"/>
          </a:xfrm>
        </p:spPr>
        <p:txBody>
          <a:bodyPr/>
          <a:lstStyle/>
          <a:p>
            <a:r>
              <a:rPr lang="en-GB" dirty="0"/>
              <a:t>First aid for Generalised Tonic </a:t>
            </a:r>
            <a:r>
              <a:rPr lang="en-GB" dirty="0" err="1"/>
              <a:t>Clonic</a:t>
            </a:r>
            <a:r>
              <a:rPr lang="en-GB" dirty="0"/>
              <a:t> Seizures</a:t>
            </a:r>
          </a:p>
        </p:txBody>
      </p:sp>
      <p:sp>
        <p:nvSpPr>
          <p:cNvPr id="3" name="Content Placeholder 2">
            <a:extLst>
              <a:ext uri="{FF2B5EF4-FFF2-40B4-BE49-F238E27FC236}">
                <a16:creationId xmlns:a16="http://schemas.microsoft.com/office/drawing/2014/main" id="{EFB8B8B9-9198-7FD6-3B9C-C9801054297A}"/>
              </a:ext>
            </a:extLst>
          </p:cNvPr>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en-GB" dirty="0"/>
              <a:t>Try and stay calm</a:t>
            </a:r>
          </a:p>
          <a:p>
            <a:pPr marL="342900" indent="-342900">
              <a:buFont typeface="Arial" panose="020B0604020202020204" pitchFamily="34" charset="0"/>
              <a:buChar char="•"/>
            </a:pPr>
            <a:r>
              <a:rPr lang="en-GB" dirty="0"/>
              <a:t>Ask for assistance from another adult / first aid staff</a:t>
            </a:r>
          </a:p>
          <a:p>
            <a:pPr marL="342900" indent="-342900">
              <a:buFont typeface="Arial" panose="020B0604020202020204" pitchFamily="34" charset="0"/>
              <a:buChar char="•"/>
            </a:pPr>
            <a:r>
              <a:rPr lang="en-GB" dirty="0"/>
              <a:t>Note the time the seizure starts (need to know when to give emergency medication / when to </a:t>
            </a:r>
            <a:r>
              <a:rPr lang="en-GB"/>
              <a:t>call ambulance)</a:t>
            </a:r>
            <a:endParaRPr lang="en-GB" dirty="0"/>
          </a:p>
          <a:p>
            <a:pPr marL="342900" indent="-342900">
              <a:buFont typeface="Arial" panose="020B0604020202020204" pitchFamily="34" charset="0"/>
              <a:buChar char="•"/>
            </a:pPr>
            <a:r>
              <a:rPr lang="en-GB" dirty="0"/>
              <a:t>Cushion the child’s head</a:t>
            </a:r>
          </a:p>
          <a:p>
            <a:pPr marL="342900" indent="-342900"/>
            <a:r>
              <a:rPr lang="en-GB" b="0" i="0" dirty="0">
                <a:effectLst/>
                <a:highlight>
                  <a:srgbClr val="FFFFFF"/>
                </a:highlight>
              </a:rPr>
              <a:t>Protect them from injury (remove harmful objects from nearby)</a:t>
            </a:r>
          </a:p>
          <a:p>
            <a:pPr marL="342900" indent="-342900"/>
            <a:r>
              <a:rPr lang="en-GB" b="0" i="0" dirty="0">
                <a:effectLst/>
                <a:highlight>
                  <a:srgbClr val="FFFFFF"/>
                </a:highlight>
              </a:rPr>
              <a:t>Once the jerking has stopped, help their breathing by placing them in the recovery position </a:t>
            </a:r>
          </a:p>
          <a:p>
            <a:pPr marL="342900" indent="-342900"/>
            <a:r>
              <a:rPr lang="en-GB" b="0" i="0" dirty="0">
                <a:effectLst/>
                <a:highlight>
                  <a:srgbClr val="FFFFFF"/>
                </a:highlight>
              </a:rPr>
              <a:t>Remember Privacy and Dignity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Don’t put anything in the child’s mouth (except emergency medication)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867461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1161DC-2A09-19F8-B8E4-BF874A3B1E2E}"/>
              </a:ext>
            </a:extLst>
          </p:cNvPr>
          <p:cNvSpPr>
            <a:spLocks noGrp="1"/>
          </p:cNvSpPr>
          <p:nvPr>
            <p:ph type="title"/>
          </p:nvPr>
        </p:nvSpPr>
        <p:spPr>
          <a:xfrm>
            <a:off x="477519" y="320040"/>
            <a:ext cx="8152130" cy="513440"/>
          </a:xfrm>
        </p:spPr>
        <p:txBody>
          <a:bodyPr/>
          <a:lstStyle/>
          <a:p>
            <a:r>
              <a:rPr lang="en-US" dirty="0"/>
              <a:t>First aid (Young Epilepsy)</a:t>
            </a:r>
          </a:p>
        </p:txBody>
      </p:sp>
      <p:pic>
        <p:nvPicPr>
          <p:cNvPr id="4" name="Picture 3">
            <a:extLst>
              <a:ext uri="{FF2B5EF4-FFF2-40B4-BE49-F238E27FC236}">
                <a16:creationId xmlns:a16="http://schemas.microsoft.com/office/drawing/2014/main" id="{1D52F0A5-07D3-5970-7658-4DBDD41CEE5A}"/>
              </a:ext>
            </a:extLst>
          </p:cNvPr>
          <p:cNvPicPr>
            <a:picLocks noChangeAspect="1"/>
          </p:cNvPicPr>
          <p:nvPr/>
        </p:nvPicPr>
        <p:blipFill>
          <a:blip r:embed="rId2"/>
          <a:stretch>
            <a:fillRect/>
          </a:stretch>
        </p:blipFill>
        <p:spPr>
          <a:xfrm>
            <a:off x="2953593" y="1035781"/>
            <a:ext cx="3261090" cy="3657600"/>
          </a:xfrm>
          <a:prstGeom prst="rect">
            <a:avLst/>
          </a:prstGeom>
          <a:noFill/>
        </p:spPr>
      </p:pic>
    </p:spTree>
    <p:extLst>
      <p:ext uri="{BB962C8B-B14F-4D97-AF65-F5344CB8AC3E}">
        <p14:creationId xmlns:p14="http://schemas.microsoft.com/office/powerpoint/2010/main" val="43172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0F22-065E-D2E2-3EC0-0EEDAF3EA19C}"/>
              </a:ext>
            </a:extLst>
          </p:cNvPr>
          <p:cNvSpPr>
            <a:spLocks noGrp="1"/>
          </p:cNvSpPr>
          <p:nvPr>
            <p:ph type="title"/>
          </p:nvPr>
        </p:nvSpPr>
        <p:spPr/>
        <p:txBody>
          <a:bodyPr/>
          <a:lstStyle/>
          <a:p>
            <a:r>
              <a:rPr lang="en-GB" dirty="0"/>
              <a:t>NENC ICS Footprint</a:t>
            </a:r>
          </a:p>
        </p:txBody>
      </p:sp>
      <p:pic>
        <p:nvPicPr>
          <p:cNvPr id="9" name="Picture 2">
            <a:extLst>
              <a:ext uri="{FF2B5EF4-FFF2-40B4-BE49-F238E27FC236}">
                <a16:creationId xmlns:a16="http://schemas.microsoft.com/office/drawing/2014/main" id="{C4A3DED1-4D1E-4B11-871C-8006C3F400E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07900" y="1040606"/>
            <a:ext cx="3022725" cy="301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a:extLst>
              <a:ext uri="{FF2B5EF4-FFF2-40B4-BE49-F238E27FC236}">
                <a16:creationId xmlns:a16="http://schemas.microsoft.com/office/drawing/2014/main" id="{55D0A64C-1FE0-75E3-AB86-1D9B2DD5C887}"/>
              </a:ext>
            </a:extLst>
          </p:cNvPr>
          <p:cNvPicPr>
            <a:picLocks noGrp="1" noChangeAspect="1" noChangeArrowheads="1"/>
          </p:cNvPicPr>
          <p:nvPr>
            <p:ph sz="half" idx="2"/>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1866"/>
          <a:stretch/>
        </p:blipFill>
        <p:spPr bwMode="auto">
          <a:xfrm>
            <a:off x="4377448" y="998144"/>
            <a:ext cx="4140446" cy="328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64227423-C03E-6BB3-F1FF-D957390B69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8591" y="205480"/>
            <a:ext cx="2586402" cy="322404"/>
          </a:xfrm>
          <a:prstGeom prst="rect">
            <a:avLst/>
          </a:prstGeom>
        </p:spPr>
      </p:pic>
      <p:sp>
        <p:nvSpPr>
          <p:cNvPr id="12" name="TextBox 11">
            <a:extLst>
              <a:ext uri="{FF2B5EF4-FFF2-40B4-BE49-F238E27FC236}">
                <a16:creationId xmlns:a16="http://schemas.microsoft.com/office/drawing/2014/main" id="{93C80D79-7D77-D03C-C6AD-CBAEE6380ECC}"/>
              </a:ext>
            </a:extLst>
          </p:cNvPr>
          <p:cNvSpPr txBox="1"/>
          <p:nvPr/>
        </p:nvSpPr>
        <p:spPr>
          <a:xfrm>
            <a:off x="778890" y="4411202"/>
            <a:ext cx="2951735" cy="276999"/>
          </a:xfrm>
          <a:prstGeom prst="rect">
            <a:avLst/>
          </a:prstGeom>
          <a:noFill/>
        </p:spPr>
        <p:txBody>
          <a:bodyPr wrap="square" rtlCol="0">
            <a:spAutoFit/>
          </a:bodyPr>
          <a:lstStyle/>
          <a:p>
            <a:pPr algn="r" defTabSz="685783"/>
            <a:r>
              <a:rPr lang="en-GB" sz="1200" dirty="0">
                <a:solidFill>
                  <a:prstClr val="black"/>
                </a:solidFill>
                <a:latin typeface="Calibri" panose="020F0502020204030204" pitchFamily="34" charset="0"/>
                <a:cs typeface="Calibri" panose="020F0502020204030204" pitchFamily="34" charset="0"/>
              </a:rPr>
              <a:t>Data Source – </a:t>
            </a:r>
            <a:r>
              <a:rPr lang="en-GB" sz="1200" b="1" dirty="0">
                <a:solidFill>
                  <a:prstClr val="black"/>
                </a:solidFill>
                <a:latin typeface="Calibri" panose="020F0502020204030204" pitchFamily="34" charset="0"/>
                <a:cs typeface="Calibri" panose="020F0502020204030204" pitchFamily="34" charset="0"/>
                <a:hlinkClick r:id="rId6"/>
              </a:rPr>
              <a:t>https://www.ons.gov.uk/</a:t>
            </a:r>
            <a:endParaRPr lang="en-GB" sz="1200" b="1" dirty="0">
              <a:solidFill>
                <a:prstClr val="black"/>
              </a:solidFill>
              <a:latin typeface="Calibri" panose="020F0502020204030204" pitchFamily="34" charset="0"/>
              <a:cs typeface="Calibri" panose="020F0502020204030204" pitchFamily="34" charset="0"/>
            </a:endParaRPr>
          </a:p>
        </p:txBody>
      </p:sp>
      <p:pic>
        <p:nvPicPr>
          <p:cNvPr id="13" name="Picture 4">
            <a:extLst>
              <a:ext uri="{FF2B5EF4-FFF2-40B4-BE49-F238E27FC236}">
                <a16:creationId xmlns:a16="http://schemas.microsoft.com/office/drawing/2014/main" id="{5325568F-4193-F386-8A44-9653728931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1073" y="204678"/>
            <a:ext cx="1501486" cy="421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Content Placeholder 4">
            <a:extLst>
              <a:ext uri="{FF2B5EF4-FFF2-40B4-BE49-F238E27FC236}">
                <a16:creationId xmlns:a16="http://schemas.microsoft.com/office/drawing/2014/main" id="{928255C8-2AD6-7528-6BE5-78E0923F8A8E}"/>
              </a:ext>
            </a:extLst>
          </p:cNvPr>
          <p:cNvPicPr>
            <a:picLocks noChangeAspect="1"/>
          </p:cNvPicPr>
          <p:nvPr/>
        </p:nvPicPr>
        <p:blipFill>
          <a:blip r:embed="rId8"/>
          <a:stretch>
            <a:fillRect/>
          </a:stretch>
        </p:blipFill>
        <p:spPr>
          <a:xfrm>
            <a:off x="4228863" y="1040606"/>
            <a:ext cx="862160" cy="963990"/>
          </a:xfrm>
          <a:prstGeom prst="rect">
            <a:avLst/>
          </a:prstGeom>
        </p:spPr>
      </p:pic>
    </p:spTree>
    <p:extLst>
      <p:ext uri="{BB962C8B-B14F-4D97-AF65-F5344CB8AC3E}">
        <p14:creationId xmlns:p14="http://schemas.microsoft.com/office/powerpoint/2010/main" val="1587360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BB26-B60A-D0AB-4CC0-363FB479D247}"/>
              </a:ext>
            </a:extLst>
          </p:cNvPr>
          <p:cNvSpPr>
            <a:spLocks noGrp="1"/>
          </p:cNvSpPr>
          <p:nvPr>
            <p:ph type="title"/>
          </p:nvPr>
        </p:nvSpPr>
        <p:spPr/>
        <p:txBody>
          <a:bodyPr/>
          <a:lstStyle/>
          <a:p>
            <a:r>
              <a:rPr lang="en-GB" dirty="0"/>
              <a:t>Safety advice for CYP with epilepsy</a:t>
            </a:r>
          </a:p>
        </p:txBody>
      </p:sp>
      <p:sp>
        <p:nvSpPr>
          <p:cNvPr id="3" name="Content Placeholder 2">
            <a:extLst>
              <a:ext uri="{FF2B5EF4-FFF2-40B4-BE49-F238E27FC236}">
                <a16:creationId xmlns:a16="http://schemas.microsoft.com/office/drawing/2014/main" id="{5D9F0AC7-179E-4851-B4CC-83F0A0593CD3}"/>
              </a:ext>
            </a:extLst>
          </p:cNvPr>
          <p:cNvSpPr>
            <a:spLocks noGrp="1"/>
          </p:cNvSpPr>
          <p:nvPr>
            <p:ph idx="1"/>
          </p:nvPr>
        </p:nvSpPr>
        <p:spPr/>
        <p:txBody>
          <a:bodyPr>
            <a:normAutofit fontScale="70000" lnSpcReduction="20000"/>
          </a:bodyPr>
          <a:lstStyle/>
          <a:p>
            <a:r>
              <a:rPr lang="en-GB" sz="2700" dirty="0">
                <a:latin typeface="Arial" panose="020B0604020202020204" pitchFamily="34" charset="0"/>
                <a:cs typeface="Arial" panose="020B0604020202020204" pitchFamily="34" charset="0"/>
              </a:rPr>
              <a:t>Heat: 	Hot radiators, fires, kettles, ovens, hobs, </a:t>
            </a:r>
            <a:r>
              <a:rPr lang="en-GB" sz="2700" dirty="0"/>
              <a:t>Bunsen burners</a:t>
            </a:r>
            <a:endParaRPr lang="en-GB" sz="27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2700" dirty="0">
                <a:latin typeface="Arial" panose="020B0604020202020204" pitchFamily="34" charset="0"/>
                <a:cs typeface="Arial" panose="020B0604020202020204" pitchFamily="34" charset="0"/>
              </a:rPr>
              <a:t>Height: 	No heights unharnessed</a:t>
            </a:r>
          </a:p>
          <a:p>
            <a:endParaRPr lang="en-GB" sz="900" dirty="0">
              <a:latin typeface="Arial" panose="020B0604020202020204" pitchFamily="34" charset="0"/>
              <a:cs typeface="Arial" panose="020B0604020202020204" pitchFamily="34" charset="0"/>
            </a:endParaRPr>
          </a:p>
          <a:p>
            <a:r>
              <a:rPr lang="en-GB" sz="2700" dirty="0">
                <a:latin typeface="Arial" panose="020B0604020202020204" pitchFamily="34" charset="0"/>
                <a:cs typeface="Arial" panose="020B0604020202020204" pitchFamily="34" charset="0"/>
              </a:rPr>
              <a:t>Traffic: 	No cycling on roads / go-karting / quad-biking / driving 			until seizure-free for 1 year</a:t>
            </a:r>
          </a:p>
          <a:p>
            <a:pPr marL="342900" indent="-342900">
              <a:buFontTx/>
              <a:buChar char="-"/>
            </a:pPr>
            <a:endParaRPr lang="en-GB" sz="900" dirty="0">
              <a:latin typeface="Arial" panose="020B0604020202020204" pitchFamily="34" charset="0"/>
              <a:cs typeface="Arial" panose="020B0604020202020204" pitchFamily="34" charset="0"/>
            </a:endParaRPr>
          </a:p>
          <a:p>
            <a:r>
              <a:rPr lang="en-GB" sz="2700" dirty="0">
                <a:latin typeface="Arial" panose="020B0604020202020204" pitchFamily="34" charset="0"/>
                <a:cs typeface="Arial" panose="020B0604020202020204" pitchFamily="34" charset="0"/>
              </a:rPr>
              <a:t>Water: 	Shower in preference to bath</a:t>
            </a:r>
          </a:p>
          <a:p>
            <a:pPr marL="0" indent="0">
              <a:buNone/>
            </a:pPr>
            <a:r>
              <a:rPr lang="en-GB" sz="2700" dirty="0">
                <a:latin typeface="Arial" panose="020B0604020202020204" pitchFamily="34" charset="0"/>
                <a:cs typeface="Arial" panose="020B0604020202020204" pitchFamily="34" charset="0"/>
              </a:rPr>
              <a:t>		No swimming / water sports in open water until seizure-                	     	free for 1 year</a:t>
            </a:r>
          </a:p>
          <a:p>
            <a:pPr marL="0" indent="0">
              <a:buNone/>
            </a:pPr>
            <a:r>
              <a:rPr lang="en-GB" sz="2700" dirty="0">
                <a:latin typeface="Arial" panose="020B0604020202020204" pitchFamily="34" charset="0"/>
                <a:cs typeface="Arial" panose="020B0604020202020204" pitchFamily="34" charset="0"/>
              </a:rPr>
              <a:t>              	Pool swimming with appropriate supervision</a:t>
            </a:r>
          </a:p>
          <a:p>
            <a:endParaRPr lang="en-GB" dirty="0"/>
          </a:p>
        </p:txBody>
      </p:sp>
    </p:spTree>
    <p:extLst>
      <p:ext uri="{BB962C8B-B14F-4D97-AF65-F5344CB8AC3E}">
        <p14:creationId xmlns:p14="http://schemas.microsoft.com/office/powerpoint/2010/main" val="467145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D85B-759D-6ADB-752A-613794301357}"/>
              </a:ext>
            </a:extLst>
          </p:cNvPr>
          <p:cNvSpPr>
            <a:spLocks noGrp="1"/>
          </p:cNvSpPr>
          <p:nvPr>
            <p:ph type="title"/>
          </p:nvPr>
        </p:nvSpPr>
        <p:spPr/>
        <p:txBody>
          <a:bodyPr/>
          <a:lstStyle/>
          <a:p>
            <a:r>
              <a:rPr lang="en-GB" dirty="0"/>
              <a:t>Impact of Epilepsy on CYP</a:t>
            </a:r>
          </a:p>
        </p:txBody>
      </p:sp>
      <p:sp>
        <p:nvSpPr>
          <p:cNvPr id="3" name="Content Placeholder 2">
            <a:extLst>
              <a:ext uri="{FF2B5EF4-FFF2-40B4-BE49-F238E27FC236}">
                <a16:creationId xmlns:a16="http://schemas.microsoft.com/office/drawing/2014/main" id="{2DDBDF05-0772-DA96-0974-7CB37F5B4934}"/>
              </a:ext>
            </a:extLst>
          </p:cNvPr>
          <p:cNvSpPr>
            <a:spLocks noGrp="1"/>
          </p:cNvSpPr>
          <p:nvPr>
            <p:ph idx="1"/>
          </p:nvPr>
        </p:nvSpPr>
        <p:spPr>
          <a:xfrm>
            <a:off x="477520" y="1021760"/>
            <a:ext cx="8152130" cy="3550239"/>
          </a:xfrm>
        </p:spPr>
        <p:txBody>
          <a:bodyPr>
            <a:normAutofit fontScale="92500" lnSpcReduction="10000"/>
          </a:bodyPr>
          <a:lstStyle/>
          <a:p>
            <a:r>
              <a:rPr lang="en-GB" sz="2000" dirty="0">
                <a:latin typeface="Arial" panose="020B0604020202020204" pitchFamily="34" charset="0"/>
                <a:cs typeface="Arial" panose="020B0604020202020204" pitchFamily="34" charset="0"/>
              </a:rPr>
              <a:t>Attendance:	Time off for appointments / days off after 					seizures / days off with medication side effects.</a:t>
            </a:r>
          </a:p>
          <a:p>
            <a:r>
              <a:rPr lang="en-GB" sz="2000" dirty="0">
                <a:latin typeface="Arial" panose="020B0604020202020204" pitchFamily="34" charset="0"/>
                <a:cs typeface="Arial" panose="020B0604020202020204" pitchFamily="34" charset="0"/>
              </a:rPr>
              <a:t>Behaviour: 	Epilepsy and / or medication can cause 					hyperactivity, aggression and challenging 					behaviour</a:t>
            </a:r>
            <a:r>
              <a:rPr lang="en-GB" sz="2000" b="0" i="0" dirty="0">
                <a:solidFill>
                  <a:srgbClr val="313131"/>
                </a:solidFill>
                <a:effectLst/>
                <a:highlight>
                  <a:srgbClr val="F8F8F8"/>
                </a:highlight>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Learning: 		</a:t>
            </a:r>
            <a:r>
              <a:rPr lang="en-GB" sz="2000" dirty="0" err="1">
                <a:latin typeface="Arial" panose="020B0604020202020204" pitchFamily="34" charset="0"/>
                <a:cs typeface="Arial" panose="020B0604020202020204" pitchFamily="34" charset="0"/>
              </a:rPr>
              <a:t>CYPwE</a:t>
            </a:r>
            <a:r>
              <a:rPr lang="en-GB" sz="2000" dirty="0">
                <a:latin typeface="Arial" panose="020B0604020202020204" pitchFamily="34" charset="0"/>
                <a:cs typeface="Arial" panose="020B0604020202020204" pitchFamily="34" charset="0"/>
              </a:rPr>
              <a:t> may have problems with memory, attention, 			concentration and processing information    		</a:t>
            </a:r>
          </a:p>
          <a:p>
            <a:r>
              <a:rPr lang="en-GB" sz="2000" dirty="0">
                <a:latin typeface="Arial" panose="020B0604020202020204" pitchFamily="34" charset="0"/>
                <a:cs typeface="Arial" panose="020B0604020202020204" pitchFamily="34" charset="0"/>
              </a:rPr>
              <a:t>Mental Health: 	Approximately 40% of </a:t>
            </a:r>
            <a:r>
              <a:rPr lang="en-GB" sz="2000" dirty="0" err="1">
                <a:latin typeface="Arial" panose="020B0604020202020204" pitchFamily="34" charset="0"/>
                <a:cs typeface="Arial" panose="020B0604020202020204" pitchFamily="34" charset="0"/>
              </a:rPr>
              <a:t>CYPwE</a:t>
            </a:r>
            <a:r>
              <a:rPr lang="en-GB" sz="2000" dirty="0">
                <a:latin typeface="Arial" panose="020B0604020202020204" pitchFamily="34" charset="0"/>
                <a:cs typeface="Arial" panose="020B0604020202020204" pitchFamily="34" charset="0"/>
              </a:rPr>
              <a:t> have a co-existing 				mental health disorder</a:t>
            </a:r>
          </a:p>
          <a:p>
            <a:r>
              <a:rPr lang="en-GB" sz="2000" dirty="0">
                <a:latin typeface="Arial" panose="020B0604020202020204" pitchFamily="34" charset="0"/>
                <a:cs typeface="Arial" panose="020B0604020202020204" pitchFamily="34" charset="0"/>
              </a:rPr>
              <a:t>Sleep:		Seizures and / or medication can disrupt sleep or make 			CYP sleepy.</a:t>
            </a:r>
          </a:p>
          <a:p>
            <a:r>
              <a:rPr lang="en-GB" sz="2000" dirty="0">
                <a:latin typeface="Arial" panose="020B0604020202020204" pitchFamily="34" charset="0"/>
                <a:cs typeface="Arial" panose="020B0604020202020204" pitchFamily="34" charset="0"/>
              </a:rPr>
              <a:t>Stigma / bullying: Due to misunderstanding about the condition  </a:t>
            </a:r>
          </a:p>
        </p:txBody>
      </p:sp>
    </p:spTree>
    <p:extLst>
      <p:ext uri="{BB962C8B-B14F-4D97-AF65-F5344CB8AC3E}">
        <p14:creationId xmlns:p14="http://schemas.microsoft.com/office/powerpoint/2010/main" val="1894871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FBEE-2412-8827-C4C9-FE227AD3840E}"/>
              </a:ext>
            </a:extLst>
          </p:cNvPr>
          <p:cNvSpPr>
            <a:spLocks noGrp="1"/>
          </p:cNvSpPr>
          <p:nvPr>
            <p:ph type="ctrTitle"/>
          </p:nvPr>
        </p:nvSpPr>
        <p:spPr>
          <a:xfrm>
            <a:off x="467359" y="282459"/>
            <a:ext cx="8133715" cy="856793"/>
          </a:xfrm>
        </p:spPr>
        <p:txBody>
          <a:bodyPr/>
          <a:lstStyle/>
          <a:p>
            <a:r>
              <a:rPr lang="en-GB" dirty="0"/>
              <a:t>Impact of Epilepsy on CYP</a:t>
            </a:r>
          </a:p>
        </p:txBody>
      </p:sp>
      <p:sp>
        <p:nvSpPr>
          <p:cNvPr id="3" name="Subtitle 2">
            <a:extLst>
              <a:ext uri="{FF2B5EF4-FFF2-40B4-BE49-F238E27FC236}">
                <a16:creationId xmlns:a16="http://schemas.microsoft.com/office/drawing/2014/main" id="{C628F166-1C64-04B2-C8C1-CB67AC613E28}"/>
              </a:ext>
            </a:extLst>
          </p:cNvPr>
          <p:cNvSpPr>
            <a:spLocks noGrp="1"/>
          </p:cNvSpPr>
          <p:nvPr>
            <p:ph type="subTitle" idx="1"/>
          </p:nvPr>
        </p:nvSpPr>
        <p:spPr>
          <a:xfrm>
            <a:off x="467359" y="1439055"/>
            <a:ext cx="8133715" cy="1873771"/>
          </a:xfrm>
        </p:spPr>
        <p:txBody>
          <a:bodyPr>
            <a:normAutofit/>
          </a:bodyPr>
          <a:lstStyle/>
          <a:p>
            <a:r>
              <a:rPr lang="en-GB" sz="2400" dirty="0"/>
              <a:t>Young Epilepsy </a:t>
            </a:r>
            <a:r>
              <a:rPr lang="en-GB" sz="2400"/>
              <a:t>ABLE Tool</a:t>
            </a:r>
          </a:p>
          <a:p>
            <a:endParaRPr lang="en-GB" sz="2400" dirty="0"/>
          </a:p>
          <a:p>
            <a:r>
              <a:rPr lang="en-GB" sz="2400" dirty="0">
                <a:hlinkClick r:id="rId3"/>
              </a:rPr>
              <a:t>Assessment-of-Behaviour-and-Learning-in-Epilepsy-ABLE_2015.pdf (youngepilepsy.org.uk)</a:t>
            </a:r>
            <a:endParaRPr lang="en-GB" sz="2400" dirty="0"/>
          </a:p>
        </p:txBody>
      </p:sp>
    </p:spTree>
    <p:extLst>
      <p:ext uri="{BB962C8B-B14F-4D97-AF65-F5344CB8AC3E}">
        <p14:creationId xmlns:p14="http://schemas.microsoft.com/office/powerpoint/2010/main" val="2598722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E2D9-95FA-59FE-14BC-536863EB3F50}"/>
              </a:ext>
            </a:extLst>
          </p:cNvPr>
          <p:cNvSpPr>
            <a:spLocks noGrp="1"/>
          </p:cNvSpPr>
          <p:nvPr>
            <p:ph type="title"/>
          </p:nvPr>
        </p:nvSpPr>
        <p:spPr/>
        <p:txBody>
          <a:bodyPr/>
          <a:lstStyle/>
          <a:p>
            <a:r>
              <a:rPr lang="en-GB" dirty="0"/>
              <a:t>What can you do?</a:t>
            </a:r>
          </a:p>
        </p:txBody>
      </p:sp>
      <p:sp>
        <p:nvSpPr>
          <p:cNvPr id="3" name="Content Placeholder 2">
            <a:extLst>
              <a:ext uri="{FF2B5EF4-FFF2-40B4-BE49-F238E27FC236}">
                <a16:creationId xmlns:a16="http://schemas.microsoft.com/office/drawing/2014/main" id="{3FE9E8DB-DC90-5BD7-0F71-F369CB9ECCB1}"/>
              </a:ext>
            </a:extLst>
          </p:cNvPr>
          <p:cNvSpPr>
            <a:spLocks noGrp="1"/>
          </p:cNvSpPr>
          <p:nvPr>
            <p:ph idx="1"/>
          </p:nvPr>
        </p:nvSpPr>
        <p:spPr>
          <a:xfrm>
            <a:off x="477520" y="1527243"/>
            <a:ext cx="8152130" cy="2844733"/>
          </a:xfrm>
        </p:spPr>
        <p:txBody>
          <a:bodyPr>
            <a:normAutofit fontScale="92500" lnSpcReduction="10000"/>
          </a:bodyPr>
          <a:lstStyle/>
          <a:p>
            <a:r>
              <a:rPr lang="en-GB" sz="2400" dirty="0">
                <a:latin typeface="Arial" panose="020B0604020202020204" pitchFamily="34" charset="0"/>
                <a:cs typeface="Arial" panose="020B0604020202020204" pitchFamily="34" charset="0"/>
              </a:rPr>
              <a:t>Epilepsy education / training (Online / PESNs)</a:t>
            </a:r>
          </a:p>
          <a:p>
            <a:pPr lvl="1"/>
            <a:r>
              <a:rPr lang="en-GB" dirty="0">
                <a:hlinkClick r:id="rId3"/>
              </a:rPr>
              <a:t>Basic epilepsy for schools | Epilepsy Action Learning</a:t>
            </a:r>
            <a:endParaRPr lang="en-GB" dirty="0"/>
          </a:p>
          <a:p>
            <a:pPr lvl="1"/>
            <a:r>
              <a:rPr lang="en-GB" dirty="0">
                <a:hlinkClick r:id="rId4"/>
              </a:rPr>
              <a:t>Advanced epilepsy for schools | Epilepsy Action Learning</a:t>
            </a:r>
            <a:endParaRPr lang="en-GB" dirty="0"/>
          </a:p>
          <a:p>
            <a:pPr lvl="1"/>
            <a:r>
              <a:rPr lang="en-GB">
                <a:hlinkClick r:id="rId5"/>
              </a:rPr>
              <a:t>Training courses | Young Epilepsy</a:t>
            </a:r>
            <a:endParaRPr lang="en-GB" dirty="0">
              <a:latin typeface="Arial" panose="020B0604020202020204" pitchFamily="34" charset="0"/>
              <a:cs typeface="Arial" panose="020B0604020202020204" pitchFamily="34" charset="0"/>
            </a:endParaRPr>
          </a:p>
          <a:p>
            <a:endParaRPr lang="en-GB" sz="6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Record seizures (video / written account / seizure diary)</a:t>
            </a:r>
          </a:p>
          <a:p>
            <a:endParaRPr lang="en-GB" sz="6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Reasonable adjustments - safety</a:t>
            </a:r>
          </a:p>
          <a:p>
            <a:endParaRPr lang="en-GB" sz="6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Remember co-existing conditions:</a:t>
            </a:r>
          </a:p>
          <a:p>
            <a:endParaRPr lang="en-GB" dirty="0"/>
          </a:p>
        </p:txBody>
      </p:sp>
    </p:spTree>
    <p:extLst>
      <p:ext uri="{BB962C8B-B14F-4D97-AF65-F5344CB8AC3E}">
        <p14:creationId xmlns:p14="http://schemas.microsoft.com/office/powerpoint/2010/main" val="2721168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A140-F52A-C004-8692-DE9495F7A3F1}"/>
              </a:ext>
            </a:extLst>
          </p:cNvPr>
          <p:cNvSpPr>
            <a:spLocks noGrp="1"/>
          </p:cNvSpPr>
          <p:nvPr>
            <p:ph type="title"/>
          </p:nvPr>
        </p:nvSpPr>
        <p:spPr>
          <a:xfrm>
            <a:off x="628650" y="273844"/>
            <a:ext cx="7886700" cy="531572"/>
          </a:xfrm>
        </p:spPr>
        <p:txBody>
          <a:bodyPr/>
          <a:lstStyle/>
          <a:p>
            <a:r>
              <a:rPr lang="en-GB" dirty="0"/>
              <a:t>PESNs</a:t>
            </a:r>
          </a:p>
        </p:txBody>
      </p:sp>
      <p:graphicFrame>
        <p:nvGraphicFramePr>
          <p:cNvPr id="8" name="Content Placeholder 7">
            <a:extLst>
              <a:ext uri="{FF2B5EF4-FFF2-40B4-BE49-F238E27FC236}">
                <a16:creationId xmlns:a16="http://schemas.microsoft.com/office/drawing/2014/main" id="{CEE93EA5-2219-7D4B-979A-5C3F21CE0538}"/>
              </a:ext>
            </a:extLst>
          </p:cNvPr>
          <p:cNvGraphicFramePr>
            <a:graphicFrameLocks noGrp="1"/>
          </p:cNvGraphicFramePr>
          <p:nvPr>
            <p:ph idx="1"/>
            <p:extLst>
              <p:ext uri="{D42A27DB-BD31-4B8C-83A1-F6EECF244321}">
                <p14:modId xmlns:p14="http://schemas.microsoft.com/office/powerpoint/2010/main" val="2046749387"/>
              </p:ext>
            </p:extLst>
          </p:nvPr>
        </p:nvGraphicFramePr>
        <p:xfrm>
          <a:off x="629981" y="688066"/>
          <a:ext cx="7885369" cy="4077298"/>
        </p:xfrm>
        <a:graphic>
          <a:graphicData uri="http://schemas.openxmlformats.org/drawingml/2006/table">
            <a:tbl>
              <a:tblPr firstRow="1" bandRow="1">
                <a:tableStyleId>{7DF18680-E054-41AD-8BC1-D1AEF772440D}</a:tableStyleId>
              </a:tblPr>
              <a:tblGrid>
                <a:gridCol w="2627570">
                  <a:extLst>
                    <a:ext uri="{9D8B030D-6E8A-4147-A177-3AD203B41FA5}">
                      <a16:colId xmlns:a16="http://schemas.microsoft.com/office/drawing/2014/main" val="3192917340"/>
                    </a:ext>
                  </a:extLst>
                </a:gridCol>
                <a:gridCol w="2627572">
                  <a:extLst>
                    <a:ext uri="{9D8B030D-6E8A-4147-A177-3AD203B41FA5}">
                      <a16:colId xmlns:a16="http://schemas.microsoft.com/office/drawing/2014/main" val="700232625"/>
                    </a:ext>
                  </a:extLst>
                </a:gridCol>
                <a:gridCol w="2630227">
                  <a:extLst>
                    <a:ext uri="{9D8B030D-6E8A-4147-A177-3AD203B41FA5}">
                      <a16:colId xmlns:a16="http://schemas.microsoft.com/office/drawing/2014/main" val="2599101944"/>
                    </a:ext>
                  </a:extLst>
                </a:gridCol>
              </a:tblGrid>
              <a:tr h="5503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Trust</a:t>
                      </a:r>
                    </a:p>
                  </a:txBody>
                  <a:tcPr marL="68580" marR="68580" marT="34290" marB="34290">
                    <a:solidFill>
                      <a:srgbClr val="8761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PESNs</a:t>
                      </a:r>
                    </a:p>
                    <a:p>
                      <a:pPr algn="ctr"/>
                      <a:endParaRPr lang="en-GB" sz="1000" dirty="0"/>
                    </a:p>
                  </a:txBody>
                  <a:tcPr marL="68580" marR="68580" marT="34290" marB="34290">
                    <a:solidFill>
                      <a:srgbClr val="8761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Contact number</a:t>
                      </a:r>
                    </a:p>
                  </a:txBody>
                  <a:tcPr marL="68580" marR="68580" marT="34290" marB="34290">
                    <a:solidFill>
                      <a:srgbClr val="8761A5"/>
                    </a:solidFill>
                  </a:tcPr>
                </a:tc>
                <a:extLst>
                  <a:ext uri="{0D108BD9-81ED-4DB2-BD59-A6C34878D82A}">
                    <a16:rowId xmlns:a16="http://schemas.microsoft.com/office/drawing/2014/main" val="798511676"/>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00" dirty="0">
                          <a:effectLst/>
                          <a:latin typeface="Arial" panose="020B0604020202020204" pitchFamily="34" charset="0"/>
                          <a:ea typeface="Calibri" panose="020F0502020204030204" pitchFamily="34" charset="0"/>
                          <a:cs typeface="Arial" panose="020B0604020202020204" pitchFamily="34" charset="0"/>
                        </a:rPr>
                        <a:t>County Durham and Darlington </a:t>
                      </a:r>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txBody>
                  <a:tcPr marL="68580" marR="68580" marT="34290" marB="34290">
                    <a:solidFill>
                      <a:srgbClr val="CC99FF"/>
                    </a:solidFill>
                  </a:tcPr>
                </a:tc>
                <a:tc>
                  <a:txBody>
                    <a:bodyPr/>
                    <a:lstStyle/>
                    <a:p>
                      <a:pPr algn="l"/>
                      <a:r>
                        <a:rPr lang="en-GB" sz="1100" kern="100" dirty="0">
                          <a:effectLst/>
                          <a:latin typeface="Arial" panose="020B0604020202020204" pitchFamily="34" charset="0"/>
                          <a:ea typeface="Calibri" panose="020F0502020204030204" pitchFamily="34" charset="0"/>
                          <a:cs typeface="Arial" panose="020B0604020202020204" pitchFamily="34" charset="0"/>
                        </a:rPr>
                        <a:t>Amanda Barr</a:t>
                      </a:r>
                    </a:p>
                    <a:p>
                      <a:pPr algn="l"/>
                      <a:r>
                        <a:rPr lang="en-GB" sz="1100" kern="100" dirty="0">
                          <a:effectLst/>
                          <a:latin typeface="Arial" panose="020B0604020202020204" pitchFamily="34" charset="0"/>
                          <a:ea typeface="Calibri" panose="020F0502020204030204" pitchFamily="34" charset="0"/>
                          <a:cs typeface="Arial" panose="020B0604020202020204" pitchFamily="34" charset="0"/>
                        </a:rPr>
                        <a:t>Kate Howe</a:t>
                      </a:r>
                    </a:p>
                    <a:p>
                      <a:pPr algn="l"/>
                      <a:r>
                        <a:rPr lang="en-GB" sz="1100" kern="100" dirty="0">
                          <a:effectLst/>
                          <a:latin typeface="Arial" panose="020B0604020202020204" pitchFamily="34" charset="0"/>
                          <a:ea typeface="Calibri" panose="020F0502020204030204" pitchFamily="34" charset="0"/>
                          <a:cs typeface="Arial" panose="020B0604020202020204" pitchFamily="34" charset="0"/>
                        </a:rPr>
                        <a:t>Sue Lewis </a:t>
                      </a:r>
                      <a:endParaRPr lang="en-GB" sz="1100" dirty="0"/>
                    </a:p>
                  </a:txBody>
                  <a:tcPr marL="68580" marR="68580" marT="34290" marB="34290">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0191 3876368</a:t>
                      </a:r>
                      <a:endParaRPr lang="en-GB" sz="1100" dirty="0"/>
                    </a:p>
                    <a:p>
                      <a:endParaRPr lang="en-GB" sz="1000" dirty="0">
                        <a:latin typeface="Arial" panose="020B0604020202020204" pitchFamily="34" charset="0"/>
                        <a:cs typeface="Arial" panose="020B0604020202020204" pitchFamily="34" charset="0"/>
                      </a:endParaRPr>
                    </a:p>
                  </a:txBody>
                  <a:tcPr marL="68580" marR="68580" marT="34290" marB="34290">
                    <a:solidFill>
                      <a:srgbClr val="CC99FF"/>
                    </a:solidFill>
                  </a:tcPr>
                </a:tc>
                <a:extLst>
                  <a:ext uri="{0D108BD9-81ED-4DB2-BD59-A6C34878D82A}">
                    <a16:rowId xmlns:a16="http://schemas.microsoft.com/office/drawing/2014/main" val="3243083434"/>
                  </a:ext>
                </a:extLst>
              </a:tr>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00" dirty="0">
                          <a:effectLst/>
                          <a:latin typeface="Arial" panose="020B0604020202020204" pitchFamily="34" charset="0"/>
                          <a:ea typeface="Calibri" panose="020F0502020204030204" pitchFamily="34" charset="0"/>
                          <a:cs typeface="Arial" panose="020B0604020202020204" pitchFamily="34" charset="0"/>
                        </a:rPr>
                        <a:t>Gateshead</a:t>
                      </a:r>
                      <a:endParaRPr lang="en-GB" sz="1100" dirty="0"/>
                    </a:p>
                  </a:txBody>
                  <a:tcPr marL="68580" marR="68580" marT="34290" marB="34290">
                    <a:solidFill>
                      <a:srgbClr val="CCCCFF"/>
                    </a:solidFill>
                  </a:tcPr>
                </a:tc>
                <a:tc>
                  <a:txBody>
                    <a:bodyPr/>
                    <a:lstStyle/>
                    <a:p>
                      <a:r>
                        <a:rPr lang="en-GB" sz="1100" dirty="0">
                          <a:latin typeface="Arial" panose="020B0604020202020204" pitchFamily="34" charset="0"/>
                          <a:cs typeface="Arial" panose="020B0604020202020204" pitchFamily="34" charset="0"/>
                        </a:rPr>
                        <a:t>Hazel </a:t>
                      </a:r>
                      <a:r>
                        <a:rPr lang="en-GB" sz="1100" dirty="0" err="1">
                          <a:latin typeface="Arial" panose="020B0604020202020204" pitchFamily="34" charset="0"/>
                          <a:cs typeface="Arial" panose="020B0604020202020204" pitchFamily="34" charset="0"/>
                        </a:rPr>
                        <a:t>Macewan</a:t>
                      </a:r>
                      <a:endParaRPr lang="en-GB" sz="1100" dirty="0">
                        <a:latin typeface="Arial" panose="020B0604020202020204" pitchFamily="34" charset="0"/>
                        <a:cs typeface="Arial" panose="020B0604020202020204" pitchFamily="34" charset="0"/>
                      </a:endParaRPr>
                    </a:p>
                  </a:txBody>
                  <a:tcPr marL="68580" marR="68580" marT="34290" marB="34290">
                    <a:solidFill>
                      <a:srgbClr val="CC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00" dirty="0">
                          <a:effectLst/>
                          <a:latin typeface="Arial" panose="020B0604020202020204" pitchFamily="34" charset="0"/>
                          <a:ea typeface="Calibri" panose="020F0502020204030204" pitchFamily="34" charset="0"/>
                          <a:cs typeface="Arial" panose="020B0604020202020204" pitchFamily="34" charset="0"/>
                        </a:rPr>
                        <a:t>0191 4453075</a:t>
                      </a:r>
                      <a:endParaRPr lang="en-GB" sz="1100" dirty="0"/>
                    </a:p>
                    <a:p>
                      <a:pPr algn="ctr"/>
                      <a:endParaRPr lang="en-GB" sz="1100" dirty="0">
                        <a:latin typeface="Arial" panose="020B0604020202020204" pitchFamily="34" charset="0"/>
                        <a:cs typeface="Arial" panose="020B0604020202020204" pitchFamily="34" charset="0"/>
                      </a:endParaRPr>
                    </a:p>
                  </a:txBody>
                  <a:tcPr marL="68580" marR="68580" marT="34290" marB="34290">
                    <a:solidFill>
                      <a:srgbClr val="CCCCFF"/>
                    </a:solidFill>
                  </a:tcPr>
                </a:tc>
                <a:extLst>
                  <a:ext uri="{0D108BD9-81ED-4DB2-BD59-A6C34878D82A}">
                    <a16:rowId xmlns:a16="http://schemas.microsoft.com/office/drawing/2014/main" val="1357589584"/>
                  </a:ext>
                </a:extLst>
              </a:tr>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00" dirty="0">
                          <a:effectLst/>
                          <a:latin typeface="Arial" panose="020B0604020202020204" pitchFamily="34" charset="0"/>
                          <a:cs typeface="Arial" panose="020B0604020202020204" pitchFamily="34" charset="0"/>
                        </a:rPr>
                        <a:t>Newcastle</a:t>
                      </a:r>
                      <a:endParaRPr lang="en-GB" sz="1100" dirty="0"/>
                    </a:p>
                  </a:txBody>
                  <a:tcPr marL="68580" marR="68580" marT="34290" marB="34290">
                    <a:solidFill>
                      <a:srgbClr val="CC99FF"/>
                    </a:solidFill>
                  </a:tcPr>
                </a:tc>
                <a:tc>
                  <a:txBody>
                    <a:bodyPr/>
                    <a:lstStyle/>
                    <a:p>
                      <a:r>
                        <a:rPr lang="en-GB" sz="1100" dirty="0">
                          <a:latin typeface="Arial" panose="020B0604020202020204" pitchFamily="34" charset="0"/>
                          <a:cs typeface="Arial" panose="020B0604020202020204" pitchFamily="34" charset="0"/>
                        </a:rPr>
                        <a:t>Sarah Bennison</a:t>
                      </a:r>
                    </a:p>
                  </a:txBody>
                  <a:tcPr marL="68580" marR="68580" marT="34290" marB="34290">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00" dirty="0">
                          <a:effectLst/>
                          <a:latin typeface="Arial" panose="020B0604020202020204" pitchFamily="34" charset="0"/>
                          <a:ea typeface="Calibri" panose="020F0502020204030204" pitchFamily="34" charset="0"/>
                          <a:cs typeface="Arial" panose="020B0604020202020204" pitchFamily="34" charset="0"/>
                        </a:rPr>
                        <a:t>0191 2821156</a:t>
                      </a:r>
                    </a:p>
                    <a:p>
                      <a:pPr algn="ctr"/>
                      <a:r>
                        <a:rPr lang="en-GB" sz="1100" kern="100">
                          <a:effectLst/>
                          <a:latin typeface="Arial" panose="020B0604020202020204" pitchFamily="34" charset="0"/>
                          <a:ea typeface="Calibri" panose="020F0502020204030204" pitchFamily="34" charset="0"/>
                          <a:cs typeface="Arial" panose="020B0604020202020204" pitchFamily="34" charset="0"/>
                        </a:rPr>
                        <a:t>07902 370371</a:t>
                      </a:r>
                      <a:endParaRPr lang="en-GB" sz="1100" dirty="0">
                        <a:latin typeface="Arial" panose="020B0604020202020204" pitchFamily="34" charset="0"/>
                        <a:cs typeface="Arial" panose="020B0604020202020204" pitchFamily="34" charset="0"/>
                      </a:endParaRPr>
                    </a:p>
                  </a:txBody>
                  <a:tcPr marL="68580" marR="68580" marT="34290" marB="34290">
                    <a:solidFill>
                      <a:srgbClr val="CC99FF"/>
                    </a:solidFill>
                  </a:tcPr>
                </a:tc>
                <a:extLst>
                  <a:ext uri="{0D108BD9-81ED-4DB2-BD59-A6C34878D82A}">
                    <a16:rowId xmlns:a16="http://schemas.microsoft.com/office/drawing/2014/main" val="825246874"/>
                  </a:ext>
                </a:extLst>
              </a:tr>
              <a:tr h="318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00" dirty="0">
                          <a:effectLst/>
                          <a:latin typeface="Arial" panose="020B0604020202020204" pitchFamily="34" charset="0"/>
                          <a:ea typeface="Calibri" panose="020F0502020204030204" pitchFamily="34" charset="0"/>
                          <a:cs typeface="Arial" panose="020B0604020202020204" pitchFamily="34" charset="0"/>
                        </a:rPr>
                        <a:t>North Cumbria </a:t>
                      </a:r>
                      <a:endParaRPr lang="en-GB" sz="1100" dirty="0"/>
                    </a:p>
                  </a:txBody>
                  <a:tcPr marL="68580" marR="68580" marT="34290" marB="34290">
                    <a:solidFill>
                      <a:srgbClr val="CCCCFF"/>
                    </a:solidFill>
                  </a:tcPr>
                </a:tc>
                <a:tc>
                  <a:txBody>
                    <a:bodyPr/>
                    <a:lstStyle/>
                    <a:p>
                      <a:r>
                        <a:rPr lang="en-GB" sz="1100" dirty="0">
                          <a:latin typeface="Arial" panose="020B0604020202020204" pitchFamily="34" charset="0"/>
                          <a:cs typeface="Arial" panose="020B0604020202020204" pitchFamily="34" charset="0"/>
                        </a:rPr>
                        <a:t>Vicki Wash</a:t>
                      </a:r>
                    </a:p>
                  </a:txBody>
                  <a:tcPr marL="68580" marR="68580" marT="34290" marB="34290">
                    <a:solidFill>
                      <a:srgbClr val="CC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00" dirty="0">
                          <a:effectLst/>
                          <a:latin typeface="Arial" panose="020B0604020202020204" pitchFamily="34" charset="0"/>
                          <a:ea typeface="Calibri" panose="020F0502020204030204" pitchFamily="34" charset="0"/>
                          <a:cs typeface="Arial" panose="020B0604020202020204" pitchFamily="34" charset="0"/>
                        </a:rPr>
                        <a:t>07876102379</a:t>
                      </a:r>
                      <a:endParaRPr lang="en-GB" sz="1100" dirty="0"/>
                    </a:p>
                  </a:txBody>
                  <a:tcPr marL="68580" marR="68580" marT="34290" marB="34290">
                    <a:solidFill>
                      <a:srgbClr val="CCCCFF"/>
                    </a:solidFill>
                  </a:tcPr>
                </a:tc>
                <a:extLst>
                  <a:ext uri="{0D108BD9-81ED-4DB2-BD59-A6C34878D82A}">
                    <a16:rowId xmlns:a16="http://schemas.microsoft.com/office/drawing/2014/main" val="2234415322"/>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 Tees and Hartlepool </a:t>
                      </a:r>
                      <a:endParaRPr lang="en-GB" sz="1100" dirty="0"/>
                    </a:p>
                  </a:txBody>
                  <a:tcPr marL="68580" marR="68580" marT="34290" marB="34290">
                    <a:solidFill>
                      <a:srgbClr val="CC99FF"/>
                    </a:solidFill>
                  </a:tcPr>
                </a:tc>
                <a:tc>
                  <a:txBody>
                    <a:bodyPr/>
                    <a:lstStyle/>
                    <a:p>
                      <a:r>
                        <a:rPr lang="en-GB" sz="11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Katie Bailey</a:t>
                      </a:r>
                    </a:p>
                    <a:p>
                      <a:r>
                        <a:rPr lang="en-GB" sz="11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Pauline King </a:t>
                      </a:r>
                      <a:endParaRPr lang="en-GB" sz="1100" dirty="0"/>
                    </a:p>
                  </a:txBody>
                  <a:tcPr marL="68580" marR="68580" marT="34290" marB="34290">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01429 522717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marL="68580" marR="68580" marT="34290" marB="34290">
                    <a:solidFill>
                      <a:srgbClr val="CC99FF"/>
                    </a:solidFill>
                  </a:tcPr>
                </a:tc>
                <a:extLst>
                  <a:ext uri="{0D108BD9-81ED-4DB2-BD59-A6C34878D82A}">
                    <a16:rowId xmlns:a16="http://schemas.microsoft.com/office/drawing/2014/main" val="3907288275"/>
                  </a:ext>
                </a:extLst>
              </a:tr>
              <a:tr h="388620">
                <a:tc>
                  <a:txBody>
                    <a:bodyPr/>
                    <a:lstStyle/>
                    <a:p>
                      <a:r>
                        <a:rPr lang="en-GB" sz="1100" b="1" dirty="0">
                          <a:latin typeface="Arial" panose="020B0604020202020204" pitchFamily="34" charset="0"/>
                          <a:cs typeface="Arial" panose="020B0604020202020204" pitchFamily="34" charset="0"/>
                        </a:rPr>
                        <a:t>Northumbria </a:t>
                      </a:r>
                    </a:p>
                  </a:txBody>
                  <a:tcPr marL="68580" marR="68580" marT="34290" marB="34290">
                    <a:solidFill>
                      <a:srgbClr val="CCCCFF"/>
                    </a:solidFill>
                  </a:tcPr>
                </a:tc>
                <a:tc>
                  <a:txBody>
                    <a:bodyPr/>
                    <a:lstStyle/>
                    <a:p>
                      <a:r>
                        <a:rPr lang="en-GB" sz="1100" kern="100" dirty="0">
                          <a:effectLst/>
                          <a:latin typeface="Arial" panose="020B0604020202020204" pitchFamily="34" charset="0"/>
                          <a:ea typeface="Calibri" panose="020F0502020204030204" pitchFamily="34" charset="0"/>
                          <a:cs typeface="Arial" panose="020B0604020202020204" pitchFamily="34" charset="0"/>
                        </a:rPr>
                        <a:t>Andrea Irlam  </a:t>
                      </a:r>
                    </a:p>
                    <a:p>
                      <a:r>
                        <a:rPr lang="en-GB" sz="1100" kern="100" dirty="0">
                          <a:effectLst/>
                          <a:latin typeface="Arial" panose="020B0604020202020204" pitchFamily="34" charset="0"/>
                          <a:ea typeface="Calibri" panose="020F0502020204030204" pitchFamily="34" charset="0"/>
                          <a:cs typeface="Arial" panose="020B0604020202020204" pitchFamily="34" charset="0"/>
                        </a:rPr>
                        <a:t>Sophie Gilmour-Ivens</a:t>
                      </a:r>
                      <a:endParaRPr lang="en-GB" sz="1100" dirty="0"/>
                    </a:p>
                  </a:txBody>
                  <a:tcPr marL="68580" marR="68580" marT="34290" marB="34290">
                    <a:solidFill>
                      <a:srgbClr val="CCCCFF"/>
                    </a:solidFill>
                  </a:tcPr>
                </a:tc>
                <a:tc>
                  <a:txBody>
                    <a:bodyPr/>
                    <a:lstStyle/>
                    <a:p>
                      <a:pPr algn="ctr"/>
                      <a:r>
                        <a:rPr lang="en-GB" sz="1100" dirty="0">
                          <a:latin typeface="Arial" panose="020B0604020202020204" pitchFamily="34" charset="0"/>
                          <a:cs typeface="Arial" panose="020B0604020202020204" pitchFamily="34" charset="0"/>
                        </a:rPr>
                        <a:t>07775025947</a:t>
                      </a:r>
                    </a:p>
                    <a:p>
                      <a:pPr algn="ctr"/>
                      <a:r>
                        <a:rPr lang="en-GB" sz="1100" dirty="0">
                          <a:latin typeface="Arial" panose="020B0604020202020204" pitchFamily="34" charset="0"/>
                          <a:cs typeface="Arial" panose="020B0604020202020204" pitchFamily="34" charset="0"/>
                        </a:rPr>
                        <a:t>07814652086</a:t>
                      </a:r>
                    </a:p>
                  </a:txBody>
                  <a:tcPr marL="68580" marR="68580" marT="34290" marB="34290">
                    <a:solidFill>
                      <a:srgbClr val="CCCCFF"/>
                    </a:solidFill>
                  </a:tcPr>
                </a:tc>
                <a:extLst>
                  <a:ext uri="{0D108BD9-81ED-4DB2-BD59-A6C34878D82A}">
                    <a16:rowId xmlns:a16="http://schemas.microsoft.com/office/drawing/2014/main" val="3092489409"/>
                  </a:ext>
                </a:extLst>
              </a:tr>
              <a:tr h="548640">
                <a:tc>
                  <a:txBody>
                    <a:bodyPr/>
                    <a:lstStyle/>
                    <a:p>
                      <a:endParaRPr lang="en-GB" sz="1000" dirty="0"/>
                    </a:p>
                    <a:p>
                      <a:r>
                        <a:rPr lang="en-GB" sz="1100" b="1" dirty="0">
                          <a:latin typeface="Arial" panose="020B0604020202020204" pitchFamily="34" charset="0"/>
                          <a:cs typeface="Arial" panose="020B0604020202020204" pitchFamily="34" charset="0"/>
                        </a:rPr>
                        <a:t>South Tees</a:t>
                      </a:r>
                    </a:p>
                  </a:txBody>
                  <a:tcPr marL="68580" marR="68580" marT="34290" marB="34290">
                    <a:solidFill>
                      <a:srgbClr val="CC99FF"/>
                    </a:solidFill>
                  </a:tcPr>
                </a:tc>
                <a:tc>
                  <a:txBody>
                    <a:bodyPr/>
                    <a:lstStyle/>
                    <a:p>
                      <a:r>
                        <a:rPr lang="en-GB" sz="1100" kern="100" dirty="0">
                          <a:effectLst/>
                          <a:latin typeface="Arial" panose="020B0604020202020204" pitchFamily="34" charset="0"/>
                          <a:ea typeface="Calibri" panose="020F0502020204030204" pitchFamily="34" charset="0"/>
                          <a:cs typeface="Arial" panose="020B0604020202020204" pitchFamily="34" charset="0"/>
                        </a:rPr>
                        <a:t>Helen </a:t>
                      </a:r>
                      <a:r>
                        <a:rPr lang="en-GB" sz="1100" kern="100" dirty="0" err="1">
                          <a:effectLst/>
                          <a:latin typeface="Arial" panose="020B0604020202020204" pitchFamily="34" charset="0"/>
                          <a:ea typeface="Calibri" panose="020F0502020204030204" pitchFamily="34" charset="0"/>
                          <a:cs typeface="Arial" panose="020B0604020202020204" pitchFamily="34" charset="0"/>
                        </a:rPr>
                        <a:t>Garfitt</a:t>
                      </a:r>
                      <a:r>
                        <a:rPr lang="en-GB" sz="1100" kern="100" dirty="0">
                          <a:effectLst/>
                          <a:latin typeface="Arial" panose="020B0604020202020204" pitchFamily="34" charset="0"/>
                          <a:ea typeface="Calibri" panose="020F0502020204030204" pitchFamily="34" charset="0"/>
                          <a:cs typeface="Arial" panose="020B0604020202020204" pitchFamily="34" charset="0"/>
                        </a:rPr>
                        <a:t> </a:t>
                      </a:r>
                    </a:p>
                    <a:p>
                      <a:r>
                        <a:rPr lang="en-GB" sz="1100" kern="100" dirty="0">
                          <a:effectLst/>
                          <a:latin typeface="Arial" panose="020B0604020202020204" pitchFamily="34" charset="0"/>
                          <a:ea typeface="Calibri" panose="020F0502020204030204" pitchFamily="34" charset="0"/>
                          <a:cs typeface="Arial" panose="020B0604020202020204" pitchFamily="34" charset="0"/>
                        </a:rPr>
                        <a:t>Helen Gilpin </a:t>
                      </a:r>
                    </a:p>
                    <a:p>
                      <a:r>
                        <a:rPr lang="en-GB" sz="1100" kern="100" dirty="0">
                          <a:effectLst/>
                          <a:latin typeface="Arial" panose="020B0604020202020204" pitchFamily="34" charset="0"/>
                          <a:ea typeface="Calibri" panose="020F0502020204030204" pitchFamily="34" charset="0"/>
                          <a:cs typeface="Arial" panose="020B0604020202020204" pitchFamily="34" charset="0"/>
                        </a:rPr>
                        <a:t>Samantha Boddy</a:t>
                      </a:r>
                      <a:endParaRPr lang="en-GB" sz="1100" dirty="0"/>
                    </a:p>
                  </a:txBody>
                  <a:tcPr marL="68580" marR="68580" marT="34290" marB="34290">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00" dirty="0">
                          <a:effectLst/>
                          <a:latin typeface="Arial" panose="020B0604020202020204" pitchFamily="34" charset="0"/>
                          <a:ea typeface="Calibri" panose="020F0502020204030204" pitchFamily="34" charset="0"/>
                          <a:cs typeface="Arial" panose="020B0604020202020204" pitchFamily="34" charset="0"/>
                        </a:rPr>
                        <a:t>01642 854489 </a:t>
                      </a:r>
                      <a:endParaRPr lang="en-GB" sz="1100" dirty="0"/>
                    </a:p>
                    <a:p>
                      <a:pPr algn="ctr"/>
                      <a:endParaRPr lang="en-GB" sz="1100" dirty="0">
                        <a:latin typeface="Arial" panose="020B0604020202020204" pitchFamily="34" charset="0"/>
                        <a:cs typeface="Arial" panose="020B0604020202020204" pitchFamily="34" charset="0"/>
                      </a:endParaRPr>
                    </a:p>
                  </a:txBody>
                  <a:tcPr marL="68580" marR="68580" marT="34290" marB="34290">
                    <a:solidFill>
                      <a:srgbClr val="CC99FF"/>
                    </a:solidFill>
                  </a:tcPr>
                </a:tc>
                <a:extLst>
                  <a:ext uri="{0D108BD9-81ED-4DB2-BD59-A6C34878D82A}">
                    <a16:rowId xmlns:a16="http://schemas.microsoft.com/office/drawing/2014/main" val="3318059570"/>
                  </a:ext>
                </a:extLst>
              </a:tr>
              <a:tr h="388620">
                <a:tc>
                  <a:txBody>
                    <a:bodyPr/>
                    <a:lstStyle/>
                    <a:p>
                      <a:r>
                        <a:rPr lang="en-GB" sz="1100" b="1" dirty="0">
                          <a:latin typeface="Arial" panose="020B0604020202020204" pitchFamily="34" charset="0"/>
                          <a:cs typeface="Arial" panose="020B0604020202020204" pitchFamily="34" charset="0"/>
                        </a:rPr>
                        <a:t>South Tyneside and Sunderland</a:t>
                      </a:r>
                    </a:p>
                  </a:txBody>
                  <a:tcPr marL="68580" marR="68580" marT="34290" marB="34290">
                    <a:solidFill>
                      <a:srgbClr val="CCCCFF"/>
                    </a:solidFill>
                  </a:tcPr>
                </a:tc>
                <a:tc>
                  <a:txBody>
                    <a:bodyPr/>
                    <a:lstStyle/>
                    <a:p>
                      <a:r>
                        <a:rPr lang="en-GB" sz="1100" kern="100" dirty="0">
                          <a:effectLst/>
                          <a:latin typeface="Arial" panose="020B0604020202020204" pitchFamily="34" charset="0"/>
                          <a:ea typeface="Calibri" panose="020F0502020204030204" pitchFamily="34" charset="0"/>
                          <a:cs typeface="Arial" panose="020B0604020202020204" pitchFamily="34" charset="0"/>
                        </a:rPr>
                        <a:t>Lisa Emmerson </a:t>
                      </a:r>
                    </a:p>
                    <a:p>
                      <a:r>
                        <a:rPr lang="en-GB" sz="1100" kern="100" dirty="0">
                          <a:effectLst/>
                          <a:latin typeface="Arial" panose="020B0604020202020204" pitchFamily="34" charset="0"/>
                          <a:cs typeface="Arial" panose="020B0604020202020204" pitchFamily="34" charset="0"/>
                        </a:rPr>
                        <a:t>Angela Richardson</a:t>
                      </a:r>
                      <a:endParaRPr lang="en-GB" sz="1100" dirty="0"/>
                    </a:p>
                  </a:txBody>
                  <a:tcPr marL="68580" marR="68580" marT="34290" marB="34290">
                    <a:solidFill>
                      <a:srgbClr val="CCCCFF"/>
                    </a:solidFill>
                  </a:tcPr>
                </a:tc>
                <a:tc>
                  <a:txBody>
                    <a:bodyPr/>
                    <a:lstStyle/>
                    <a:p>
                      <a:pPr algn="ctr"/>
                      <a:r>
                        <a:rPr lang="en-GB" sz="1100" kern="100" dirty="0">
                          <a:effectLst/>
                          <a:latin typeface="Arial" panose="020B0604020202020204" pitchFamily="34" charset="0"/>
                          <a:ea typeface="Calibri" panose="020F0502020204030204" pitchFamily="34" charset="0"/>
                          <a:cs typeface="Arial" panose="020B0604020202020204" pitchFamily="34" charset="0"/>
                        </a:rPr>
                        <a:t>0191 5699808 </a:t>
                      </a:r>
                    </a:p>
                    <a:p>
                      <a:pPr algn="ctr"/>
                      <a:r>
                        <a:rPr lang="en-GB" sz="1100" kern="100" dirty="0">
                          <a:effectLst/>
                          <a:latin typeface="Arial" panose="020B0604020202020204" pitchFamily="34" charset="0"/>
                          <a:ea typeface="Calibri" panose="020F0502020204030204" pitchFamily="34" charset="0"/>
                          <a:cs typeface="Arial" panose="020B0604020202020204" pitchFamily="34" charset="0"/>
                        </a:rPr>
                        <a:t>0191 4028177 </a:t>
                      </a:r>
                      <a:endParaRPr lang="en-GB" sz="1100" dirty="0"/>
                    </a:p>
                  </a:txBody>
                  <a:tcPr marL="68580" marR="68580" marT="34290" marB="34290">
                    <a:solidFill>
                      <a:srgbClr val="CCCCFF"/>
                    </a:solidFill>
                  </a:tcPr>
                </a:tc>
                <a:extLst>
                  <a:ext uri="{0D108BD9-81ED-4DB2-BD59-A6C34878D82A}">
                    <a16:rowId xmlns:a16="http://schemas.microsoft.com/office/drawing/2014/main" val="1835523485"/>
                  </a:ext>
                </a:extLst>
              </a:tr>
            </a:tbl>
          </a:graphicData>
        </a:graphic>
      </p:graphicFrame>
    </p:spTree>
    <p:extLst>
      <p:ext uri="{BB962C8B-B14F-4D97-AF65-F5344CB8AC3E}">
        <p14:creationId xmlns:p14="http://schemas.microsoft.com/office/powerpoint/2010/main" val="1408616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7621-9E9D-6FD7-100B-752AF871851E}"/>
              </a:ext>
            </a:extLst>
          </p:cNvPr>
          <p:cNvSpPr>
            <a:spLocks noGrp="1"/>
          </p:cNvSpPr>
          <p:nvPr>
            <p:ph type="title"/>
          </p:nvPr>
        </p:nvSpPr>
        <p:spPr/>
        <p:txBody>
          <a:bodyPr/>
          <a:lstStyle/>
          <a:p>
            <a:r>
              <a:rPr lang="en-GB" dirty="0"/>
              <a:t>Resources</a:t>
            </a:r>
          </a:p>
        </p:txBody>
      </p:sp>
      <p:sp>
        <p:nvSpPr>
          <p:cNvPr id="3" name="Text Placeholder 2">
            <a:extLst>
              <a:ext uri="{FF2B5EF4-FFF2-40B4-BE49-F238E27FC236}">
                <a16:creationId xmlns:a16="http://schemas.microsoft.com/office/drawing/2014/main" id="{ADE2AA43-F138-41C5-CC8D-A2EC86C0AAA3}"/>
              </a:ext>
            </a:extLst>
          </p:cNvPr>
          <p:cNvSpPr>
            <a:spLocks noGrp="1"/>
          </p:cNvSpPr>
          <p:nvPr>
            <p:ph type="body" idx="1"/>
          </p:nvPr>
        </p:nvSpPr>
        <p:spPr/>
        <p:txBody>
          <a:bodyPr>
            <a:normAutofit/>
          </a:bodyPr>
          <a:lstStyle/>
          <a:p>
            <a:r>
              <a:rPr lang="en-GB" sz="2400" dirty="0">
                <a:latin typeface="Arial" panose="020B0604020202020204" pitchFamily="34" charset="0"/>
                <a:cs typeface="Arial" panose="020B0604020202020204" pitchFamily="34" charset="0"/>
              </a:rPr>
              <a:t>Epilepsy Action: </a:t>
            </a:r>
            <a:r>
              <a:rPr lang="en-GB" sz="2400" dirty="0">
                <a:latin typeface="Arial" panose="020B0604020202020204" pitchFamily="34" charset="0"/>
                <a:cs typeface="Arial" panose="020B0604020202020204" pitchFamily="34" charset="0"/>
                <a:hlinkClick r:id="rId2"/>
              </a:rPr>
              <a:t>www.epilepsy.org.uk</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Epilepsy Society: </a:t>
            </a:r>
            <a:r>
              <a:rPr lang="en-GB" sz="2400" dirty="0">
                <a:latin typeface="Arial" panose="020B0604020202020204" pitchFamily="34" charset="0"/>
                <a:cs typeface="Arial" panose="020B0604020202020204" pitchFamily="34" charset="0"/>
                <a:hlinkClick r:id="rId3"/>
              </a:rPr>
              <a:t>www.epilepsysociety.org.uk</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FND Action: </a:t>
            </a:r>
            <a:r>
              <a:rPr lang="en-GB" sz="2400" dirty="0">
                <a:latin typeface="Arial" panose="020B0604020202020204" pitchFamily="34" charset="0"/>
                <a:cs typeface="Arial" panose="020B0604020202020204" pitchFamily="34" charset="0"/>
                <a:hlinkClick r:id="rId4"/>
              </a:rPr>
              <a:t>www.fndaction.org.uk</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Healthier together: </a:t>
            </a:r>
            <a:r>
              <a:rPr lang="en-GB" sz="2400" dirty="0">
                <a:latin typeface="Arial" panose="020B0604020202020204" pitchFamily="34" charset="0"/>
                <a:cs typeface="Arial" panose="020B0604020202020204" pitchFamily="34" charset="0"/>
                <a:hlinkClick r:id="rId5"/>
              </a:rPr>
              <a:t>www.nenc-healthiertogether.nhs.uk</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Medicines for children: </a:t>
            </a:r>
            <a:r>
              <a:rPr lang="en-GB" sz="2400" dirty="0">
                <a:latin typeface="Arial" panose="020B0604020202020204" pitchFamily="34" charset="0"/>
                <a:cs typeface="Arial" panose="020B0604020202020204" pitchFamily="34" charset="0"/>
                <a:hlinkClick r:id="rId6"/>
              </a:rPr>
              <a:t>www.medicinesforchildren.org.uk</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Young Epilepsy: </a:t>
            </a:r>
            <a:r>
              <a:rPr lang="en-GB" sz="2400" dirty="0">
                <a:latin typeface="Arial" panose="020B0604020202020204" pitchFamily="34" charset="0"/>
                <a:cs typeface="Arial" panose="020B0604020202020204" pitchFamily="34" charset="0"/>
                <a:hlinkClick r:id="rId7"/>
              </a:rPr>
              <a:t>www.youngepilepsy.org.uk</a:t>
            </a:r>
            <a:endParaRPr lang="en-GB" sz="2400" dirty="0"/>
          </a:p>
        </p:txBody>
      </p:sp>
    </p:spTree>
    <p:extLst>
      <p:ext uri="{BB962C8B-B14F-4D97-AF65-F5344CB8AC3E}">
        <p14:creationId xmlns:p14="http://schemas.microsoft.com/office/powerpoint/2010/main" val="2556289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E7F7-3F92-1E00-EBFD-E869AF705312}"/>
              </a:ext>
            </a:extLst>
          </p:cNvPr>
          <p:cNvSpPr>
            <a:spLocks noGrp="1"/>
          </p:cNvSpPr>
          <p:nvPr>
            <p:ph type="ctrTitle"/>
          </p:nvPr>
        </p:nvSpPr>
        <p:spPr>
          <a:xfrm>
            <a:off x="594775" y="1616584"/>
            <a:ext cx="8133715" cy="1521871"/>
          </a:xfrm>
        </p:spPr>
        <p:txBody>
          <a:bodyPr/>
          <a:lstStyle/>
          <a:p>
            <a:pPr algn="ctr"/>
            <a:br>
              <a:rPr lang="en-GB" dirty="0"/>
            </a:br>
            <a:r>
              <a:rPr lang="en-GB" sz="6000" dirty="0"/>
              <a:t>Questions?</a:t>
            </a:r>
          </a:p>
        </p:txBody>
      </p:sp>
    </p:spTree>
    <p:extLst>
      <p:ext uri="{BB962C8B-B14F-4D97-AF65-F5344CB8AC3E}">
        <p14:creationId xmlns:p14="http://schemas.microsoft.com/office/powerpoint/2010/main" val="332524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F0F5-A30A-AA8A-AC37-0C1738F45A59}"/>
              </a:ext>
            </a:extLst>
          </p:cNvPr>
          <p:cNvSpPr>
            <a:spLocks noGrp="1"/>
          </p:cNvSpPr>
          <p:nvPr>
            <p:ph type="title"/>
          </p:nvPr>
        </p:nvSpPr>
        <p:spPr>
          <a:xfrm>
            <a:off x="246790" y="163630"/>
            <a:ext cx="4325210" cy="457192"/>
          </a:xfrm>
        </p:spPr>
        <p:txBody>
          <a:bodyPr>
            <a:normAutofit fontScale="90000"/>
          </a:bodyPr>
          <a:lstStyle/>
          <a:p>
            <a:r>
              <a:rPr lang="en-GB" dirty="0">
                <a:solidFill>
                  <a:srgbClr val="20AB45"/>
                </a:solidFill>
              </a:rPr>
              <a:t>NENC Context </a:t>
            </a:r>
          </a:p>
        </p:txBody>
      </p:sp>
      <p:sp>
        <p:nvSpPr>
          <p:cNvPr id="3" name="Content Placeholder 2">
            <a:extLst>
              <a:ext uri="{FF2B5EF4-FFF2-40B4-BE49-F238E27FC236}">
                <a16:creationId xmlns:a16="http://schemas.microsoft.com/office/drawing/2014/main" id="{355ACF74-A723-B83A-D58F-904E3D339F7C}"/>
              </a:ext>
            </a:extLst>
          </p:cNvPr>
          <p:cNvSpPr>
            <a:spLocks noGrp="1"/>
          </p:cNvSpPr>
          <p:nvPr>
            <p:ph sz="quarter" idx="10"/>
          </p:nvPr>
        </p:nvSpPr>
        <p:spPr>
          <a:xfrm>
            <a:off x="38367" y="745991"/>
            <a:ext cx="5460821" cy="2471847"/>
          </a:xfrm>
        </p:spPr>
        <p:txBody>
          <a:bodyPr>
            <a:noAutofit/>
          </a:bodyPr>
          <a:lstStyle/>
          <a:p>
            <a:r>
              <a:rPr lang="en-GB" sz="1350" dirty="0"/>
              <a:t>Children are c. 20% of our population (</a:t>
            </a:r>
            <a:r>
              <a:rPr lang="en-GB" sz="1350" i="1" dirty="0"/>
              <a:t>100% future</a:t>
            </a:r>
            <a:r>
              <a:rPr lang="en-GB" sz="1350" dirty="0"/>
              <a:t>)</a:t>
            </a:r>
          </a:p>
          <a:p>
            <a:r>
              <a:rPr lang="en-GB" sz="1350" dirty="0"/>
              <a:t>Highest levels of child poverty in England</a:t>
            </a:r>
          </a:p>
          <a:p>
            <a:r>
              <a:rPr lang="en-GB" sz="1350" dirty="0"/>
              <a:t>Reduced resource and capacity across healthcare workforce</a:t>
            </a:r>
          </a:p>
          <a:p>
            <a:r>
              <a:rPr lang="en-GB" sz="1350" dirty="0"/>
              <a:t>Highest rates of childhood obesity in England</a:t>
            </a:r>
          </a:p>
          <a:p>
            <a:r>
              <a:rPr lang="en-GB" sz="1350" dirty="0"/>
              <a:t>Highest rates of A&amp;E attendances for 0–4-year-olds in England </a:t>
            </a:r>
            <a:r>
              <a:rPr lang="en-GB" sz="900" i="1" dirty="0"/>
              <a:t>22/23 </a:t>
            </a:r>
            <a:endParaRPr lang="en-GB" sz="1350" i="1" dirty="0"/>
          </a:p>
          <a:p>
            <a:r>
              <a:rPr lang="en-GB" sz="1350" dirty="0"/>
              <a:t>Highest rates of asthma admission  </a:t>
            </a:r>
          </a:p>
          <a:p>
            <a:r>
              <a:rPr lang="en-GB" sz="1350" dirty="0"/>
              <a:t>Impact of pandemic </a:t>
            </a:r>
          </a:p>
          <a:p>
            <a:r>
              <a:rPr lang="en-GB" sz="1400" i="1" dirty="0"/>
              <a:t>Equality Act </a:t>
            </a:r>
            <a:r>
              <a:rPr lang="en-GB" sz="1400" b="0" dirty="0"/>
              <a:t>- </a:t>
            </a:r>
            <a:r>
              <a:rPr lang="en-GB" sz="1400" dirty="0"/>
              <a:t>legal duty </a:t>
            </a:r>
            <a:r>
              <a:rPr lang="en-GB" sz="1400" b="0" dirty="0"/>
              <a:t>for programmes and organisations to make explicit consideration to age</a:t>
            </a:r>
          </a:p>
          <a:p>
            <a:endParaRPr lang="en-GB" sz="1100" dirty="0"/>
          </a:p>
          <a:p>
            <a:endParaRPr lang="en-GB" sz="1350" dirty="0"/>
          </a:p>
        </p:txBody>
      </p:sp>
      <p:pic>
        <p:nvPicPr>
          <p:cNvPr id="5" name="Picture 4">
            <a:extLst>
              <a:ext uri="{FF2B5EF4-FFF2-40B4-BE49-F238E27FC236}">
                <a16:creationId xmlns:a16="http://schemas.microsoft.com/office/drawing/2014/main" id="{D21F4C09-F02A-5182-2B5E-CDB5C5B3AFA9}"/>
              </a:ext>
            </a:extLst>
          </p:cNvPr>
          <p:cNvPicPr>
            <a:picLocks noChangeAspect="1"/>
          </p:cNvPicPr>
          <p:nvPr/>
        </p:nvPicPr>
        <p:blipFill>
          <a:blip r:embed="rId3"/>
          <a:stretch>
            <a:fillRect/>
          </a:stretch>
        </p:blipFill>
        <p:spPr>
          <a:xfrm>
            <a:off x="5537554" y="2170044"/>
            <a:ext cx="3606445" cy="2973456"/>
          </a:xfrm>
          <a:prstGeom prst="rect">
            <a:avLst/>
          </a:prstGeom>
        </p:spPr>
      </p:pic>
      <p:pic>
        <p:nvPicPr>
          <p:cNvPr id="7" name="Picture 6">
            <a:extLst>
              <a:ext uri="{FF2B5EF4-FFF2-40B4-BE49-F238E27FC236}">
                <a16:creationId xmlns:a16="http://schemas.microsoft.com/office/drawing/2014/main" id="{6212EF52-26B9-8089-E6A0-F49DE0CFA8B5}"/>
              </a:ext>
            </a:extLst>
          </p:cNvPr>
          <p:cNvPicPr>
            <a:picLocks noChangeAspect="1"/>
          </p:cNvPicPr>
          <p:nvPr/>
        </p:nvPicPr>
        <p:blipFill>
          <a:blip r:embed="rId4"/>
          <a:stretch>
            <a:fillRect/>
          </a:stretch>
        </p:blipFill>
        <p:spPr>
          <a:xfrm>
            <a:off x="6138244" y="0"/>
            <a:ext cx="2758966" cy="2104114"/>
          </a:xfrm>
          <a:prstGeom prst="rect">
            <a:avLst/>
          </a:prstGeom>
        </p:spPr>
      </p:pic>
      <p:sp>
        <p:nvSpPr>
          <p:cNvPr id="8" name="TextBox 7">
            <a:extLst>
              <a:ext uri="{FF2B5EF4-FFF2-40B4-BE49-F238E27FC236}">
                <a16:creationId xmlns:a16="http://schemas.microsoft.com/office/drawing/2014/main" id="{8835330D-C3FB-9255-A36A-C2F983F55FCD}"/>
              </a:ext>
            </a:extLst>
          </p:cNvPr>
          <p:cNvSpPr txBox="1"/>
          <p:nvPr/>
        </p:nvSpPr>
        <p:spPr>
          <a:xfrm>
            <a:off x="0" y="3343007"/>
            <a:ext cx="5537554" cy="1800493"/>
          </a:xfrm>
          <a:prstGeom prst="rect">
            <a:avLst/>
          </a:prstGeom>
          <a:solidFill>
            <a:schemeClr val="tx1"/>
          </a:solidFill>
        </p:spPr>
        <p:txBody>
          <a:bodyPr wrap="square" rtlCol="0">
            <a:spAutoFit/>
          </a:bodyPr>
          <a:lstStyle/>
          <a:p>
            <a:pPr marL="457200" marR="0" lvl="1"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20AB45"/>
                </a:solidFill>
                <a:effectLst/>
                <a:uLnTx/>
                <a:uFillTx/>
                <a:latin typeface="Arial Black" panose="020B0A04020102020204" pitchFamily="34" charset="0"/>
                <a:ea typeface="+mn-ea"/>
                <a:cs typeface="+mn-cs"/>
              </a:rPr>
              <a:t>Overcoming Challenges</a:t>
            </a:r>
          </a:p>
          <a:p>
            <a:pPr marL="457200" marR="0" lvl="1" indent="0" algn="l" defTabSz="6858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srgbClr val="20AB45"/>
              </a:solidFill>
              <a:effectLst/>
              <a:uLnTx/>
              <a:uFillTx/>
              <a:latin typeface="Arial Black" panose="020B0A04020102020204" pitchFamily="34" charset="0"/>
              <a:ea typeface="+mn-ea"/>
              <a:cs typeface="+mn-cs"/>
            </a:endParaRPr>
          </a:p>
          <a:p>
            <a:pPr marL="6715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Collaborative approaches with VCSE and Education to ensure reach into our most under-served communities </a:t>
            </a:r>
          </a:p>
          <a:p>
            <a:pPr marL="6715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Effectively using data to target high prevalence areas to maximise resources effectively </a:t>
            </a:r>
          </a:p>
          <a:p>
            <a:pPr marL="6715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System wide engagement to establish strong mutually beneficial relationships</a:t>
            </a:r>
          </a:p>
          <a:p>
            <a:pPr marL="6715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Upskilling front line workforce </a:t>
            </a:r>
          </a:p>
        </p:txBody>
      </p:sp>
    </p:spTree>
    <p:extLst>
      <p:ext uri="{BB962C8B-B14F-4D97-AF65-F5344CB8AC3E}">
        <p14:creationId xmlns:p14="http://schemas.microsoft.com/office/powerpoint/2010/main" val="410539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8CEC-99CB-2F89-5A75-FD5594FE334F}"/>
              </a:ext>
            </a:extLst>
          </p:cNvPr>
          <p:cNvSpPr>
            <a:spLocks noGrp="1"/>
          </p:cNvSpPr>
          <p:nvPr>
            <p:ph type="title"/>
          </p:nvPr>
        </p:nvSpPr>
        <p:spPr>
          <a:xfrm>
            <a:off x="789833" y="187792"/>
            <a:ext cx="8131810" cy="619927"/>
          </a:xfrm>
        </p:spPr>
        <p:txBody>
          <a:bodyPr/>
          <a:lstStyle/>
          <a:p>
            <a:r>
              <a:rPr lang="en-US" dirty="0">
                <a:latin typeface="Arial Black" panose="020B0A04020102020204" pitchFamily="34" charset="0"/>
              </a:rPr>
              <a:t>Child Health and Wellbeing Network</a:t>
            </a:r>
          </a:p>
        </p:txBody>
      </p:sp>
      <p:sp>
        <p:nvSpPr>
          <p:cNvPr id="3" name="Text Placeholder 2">
            <a:extLst>
              <a:ext uri="{FF2B5EF4-FFF2-40B4-BE49-F238E27FC236}">
                <a16:creationId xmlns:a16="http://schemas.microsoft.com/office/drawing/2014/main" id="{447CEE09-9025-CDD5-18A4-D30877984F52}"/>
              </a:ext>
            </a:extLst>
          </p:cNvPr>
          <p:cNvSpPr>
            <a:spLocks noGrp="1"/>
          </p:cNvSpPr>
          <p:nvPr>
            <p:ph type="body" idx="1"/>
          </p:nvPr>
        </p:nvSpPr>
        <p:spPr>
          <a:xfrm>
            <a:off x="4141694" y="906717"/>
            <a:ext cx="4487956" cy="3429064"/>
          </a:xfrm>
        </p:spPr>
        <p:txBody>
          <a:bodyPr>
            <a:normAutofit fontScale="92500" lnSpcReduction="10000"/>
          </a:bodyPr>
          <a:lstStyle/>
          <a:p>
            <a:pPr marL="0" indent="0" algn="ctr">
              <a:buNone/>
            </a:pPr>
            <a:r>
              <a:rPr lang="en-GB" sz="2400" b="1" dirty="0"/>
              <a:t>Our vision</a:t>
            </a:r>
          </a:p>
          <a:p>
            <a:pPr marL="0" indent="0" algn="ctr">
              <a:buNone/>
            </a:pPr>
            <a:endParaRPr lang="en-GB" sz="1800" b="1" dirty="0"/>
          </a:p>
          <a:p>
            <a:pPr marL="0" indent="0" algn="ctr">
              <a:buNone/>
            </a:pPr>
            <a:r>
              <a:rPr lang="en-GB" sz="1800" i="1" dirty="0"/>
              <a:t>In the North East and North Cumbria we believe all children and young people should be given the opportunity to flourish and reach their potential, and be advantaged by organisations working together </a:t>
            </a:r>
          </a:p>
          <a:p>
            <a:pPr marL="0" indent="0" algn="ctr">
              <a:buNone/>
            </a:pPr>
            <a:endParaRPr lang="en-GB" sz="1800" dirty="0"/>
          </a:p>
          <a:p>
            <a:pPr marL="0" indent="0" algn="ctr">
              <a:buNone/>
            </a:pPr>
            <a:r>
              <a:rPr lang="en-GB" sz="2400" b="1" dirty="0"/>
              <a:t>What do you want us to do</a:t>
            </a:r>
          </a:p>
          <a:p>
            <a:pPr marL="0" indent="0" algn="ctr">
              <a:buNone/>
            </a:pPr>
            <a:endParaRPr lang="en-GB" sz="1800" dirty="0"/>
          </a:p>
          <a:p>
            <a:pPr marL="0" indent="0" algn="ctr">
              <a:buNone/>
            </a:pPr>
            <a:r>
              <a:rPr lang="en-GB" sz="1800" i="1" dirty="0"/>
              <a:t>“Share good practice, drive work forward and connect us into experts and groups”</a:t>
            </a:r>
          </a:p>
          <a:p>
            <a:endParaRPr lang="en-US" dirty="0"/>
          </a:p>
        </p:txBody>
      </p:sp>
      <p:pic>
        <p:nvPicPr>
          <p:cNvPr id="4" name="Picture 3">
            <a:extLst>
              <a:ext uri="{FF2B5EF4-FFF2-40B4-BE49-F238E27FC236}">
                <a16:creationId xmlns:a16="http://schemas.microsoft.com/office/drawing/2014/main" id="{89834853-C2BB-2859-F1EA-6585FAA9BE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8608" y="807719"/>
            <a:ext cx="3321056" cy="3740726"/>
          </a:xfrm>
          <a:prstGeom prst="rect">
            <a:avLst/>
          </a:prstGeom>
        </p:spPr>
      </p:pic>
      <p:sp>
        <p:nvSpPr>
          <p:cNvPr id="5" name="TextBox 4">
            <a:extLst>
              <a:ext uri="{FF2B5EF4-FFF2-40B4-BE49-F238E27FC236}">
                <a16:creationId xmlns:a16="http://schemas.microsoft.com/office/drawing/2014/main" id="{25B010AB-9468-9D7C-3E27-EE6CE0B9A75B}"/>
              </a:ext>
            </a:extLst>
          </p:cNvPr>
          <p:cNvSpPr txBox="1"/>
          <p:nvPr/>
        </p:nvSpPr>
        <p:spPr>
          <a:xfrm>
            <a:off x="4023360" y="4335781"/>
            <a:ext cx="4702032" cy="461665"/>
          </a:xfrm>
          <a:prstGeom prst="rect">
            <a:avLst/>
          </a:prstGeom>
          <a:noFill/>
        </p:spPr>
        <p:txBody>
          <a:bodyPr wrap="square" rtlCol="0">
            <a:spAutoFit/>
          </a:bodyPr>
          <a:lstStyle/>
          <a:p>
            <a:pPr algn="ctr"/>
            <a:r>
              <a:rPr lang="en-GB" sz="2400" b="1" dirty="0">
                <a:hlinkClick r:id="rId4"/>
              </a:rPr>
              <a:t>Join the Network</a:t>
            </a:r>
            <a:endParaRPr lang="en-GB" sz="2400" b="1" dirty="0"/>
          </a:p>
        </p:txBody>
      </p:sp>
    </p:spTree>
    <p:extLst>
      <p:ext uri="{BB962C8B-B14F-4D97-AF65-F5344CB8AC3E}">
        <p14:creationId xmlns:p14="http://schemas.microsoft.com/office/powerpoint/2010/main" val="315200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E76F-E343-57AC-0E74-12FACDE925E1}"/>
              </a:ext>
            </a:extLst>
          </p:cNvPr>
          <p:cNvSpPr>
            <a:spLocks noGrp="1"/>
          </p:cNvSpPr>
          <p:nvPr>
            <p:ph type="title"/>
          </p:nvPr>
        </p:nvSpPr>
        <p:spPr>
          <a:xfrm>
            <a:off x="251951" y="243278"/>
            <a:ext cx="8131810" cy="996143"/>
          </a:xfrm>
        </p:spPr>
        <p:txBody>
          <a:bodyPr>
            <a:normAutofit/>
          </a:bodyPr>
          <a:lstStyle/>
          <a:p>
            <a:r>
              <a:rPr lang="en-GB" sz="2800" dirty="0">
                <a:latin typeface="Arial Black" panose="020B0A04020102020204" pitchFamily="34" charset="0"/>
              </a:rPr>
              <a:t>CHWN Work Programmes</a:t>
            </a:r>
          </a:p>
        </p:txBody>
      </p:sp>
      <p:sp>
        <p:nvSpPr>
          <p:cNvPr id="3" name="Text Placeholder 2">
            <a:extLst>
              <a:ext uri="{FF2B5EF4-FFF2-40B4-BE49-F238E27FC236}">
                <a16:creationId xmlns:a16="http://schemas.microsoft.com/office/drawing/2014/main" id="{A74A0A5E-8F47-64B5-6D76-184E5520DBD1}"/>
              </a:ext>
            </a:extLst>
          </p:cNvPr>
          <p:cNvSpPr>
            <a:spLocks noGrp="1"/>
          </p:cNvSpPr>
          <p:nvPr>
            <p:ph type="body" idx="1"/>
          </p:nvPr>
        </p:nvSpPr>
        <p:spPr>
          <a:xfrm>
            <a:off x="506095" y="1239421"/>
            <a:ext cx="8131810" cy="3733799"/>
          </a:xfrm>
        </p:spPr>
        <p:txBody>
          <a:bodyPr>
            <a:noAutofit/>
          </a:bodyPr>
          <a:lstStyle/>
          <a:p>
            <a:pPr>
              <a:buFont typeface="Wingdings" panose="05000000000000000000" pitchFamily="2" charset="2"/>
              <a:buChar char="Ø"/>
            </a:pPr>
            <a:r>
              <a:rPr lang="en-GB" sz="2400" dirty="0"/>
              <a:t>Youth Voice </a:t>
            </a:r>
          </a:p>
          <a:p>
            <a:pPr>
              <a:buFont typeface="Wingdings" panose="05000000000000000000" pitchFamily="2" charset="2"/>
              <a:buChar char="Ø"/>
            </a:pPr>
            <a:r>
              <a:rPr lang="en-GB" sz="2400" dirty="0"/>
              <a:t>Inequalities focus – </a:t>
            </a:r>
            <a:r>
              <a:rPr lang="en-GB" sz="2400" dirty="0">
                <a:hlinkClick r:id="rId3"/>
              </a:rPr>
              <a:t>Core 20</a:t>
            </a:r>
            <a:endParaRPr lang="en-GB" sz="2400" dirty="0"/>
          </a:p>
          <a:p>
            <a:pPr>
              <a:buFont typeface="Wingdings" panose="05000000000000000000" pitchFamily="2" charset="2"/>
              <a:buChar char="Ø"/>
            </a:pPr>
            <a:r>
              <a:rPr lang="en-GB" sz="2400" dirty="0"/>
              <a:t>Comms and Engagement</a:t>
            </a:r>
          </a:p>
          <a:p>
            <a:pPr>
              <a:buFont typeface="Wingdings" panose="05000000000000000000" pitchFamily="2" charset="2"/>
              <a:buChar char="Ø"/>
            </a:pPr>
            <a:r>
              <a:rPr lang="en-GB" sz="2400" dirty="0"/>
              <a:t>CYPT Integration Centre </a:t>
            </a:r>
          </a:p>
          <a:p>
            <a:pPr>
              <a:buFont typeface="Wingdings" panose="05000000000000000000" pitchFamily="2" charset="2"/>
              <a:buChar char="Ø"/>
            </a:pPr>
            <a:r>
              <a:rPr lang="en-GB" sz="2400" dirty="0"/>
              <a:t>CYPT Programme </a:t>
            </a:r>
          </a:p>
          <a:p>
            <a:pPr marL="342900" indent="-342900">
              <a:buFont typeface="Arial" panose="020B0604020202020204" pitchFamily="34" charset="0"/>
              <a:buChar char="•"/>
            </a:pPr>
            <a:endParaRPr lang="en-GB" sz="1600" dirty="0"/>
          </a:p>
        </p:txBody>
      </p:sp>
      <p:pic>
        <p:nvPicPr>
          <p:cNvPr id="4" name="Picture 3">
            <a:extLst>
              <a:ext uri="{FF2B5EF4-FFF2-40B4-BE49-F238E27FC236}">
                <a16:creationId xmlns:a16="http://schemas.microsoft.com/office/drawing/2014/main" id="{C2010A03-1E54-EB4B-647B-FB0170330B04}"/>
              </a:ext>
            </a:extLst>
          </p:cNvPr>
          <p:cNvPicPr>
            <a:picLocks noChangeAspect="1"/>
          </p:cNvPicPr>
          <p:nvPr/>
        </p:nvPicPr>
        <p:blipFill>
          <a:blip r:embed="rId4"/>
          <a:stretch>
            <a:fillRect/>
          </a:stretch>
        </p:blipFill>
        <p:spPr>
          <a:xfrm>
            <a:off x="5633701" y="0"/>
            <a:ext cx="3510300" cy="2335945"/>
          </a:xfrm>
          <a:prstGeom prst="rect">
            <a:avLst/>
          </a:prstGeom>
        </p:spPr>
      </p:pic>
    </p:spTree>
    <p:extLst>
      <p:ext uri="{BB962C8B-B14F-4D97-AF65-F5344CB8AC3E}">
        <p14:creationId xmlns:p14="http://schemas.microsoft.com/office/powerpoint/2010/main" val="2660003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1F33-839A-49F0-3E3C-C7A61B728A5B}"/>
              </a:ext>
            </a:extLst>
          </p:cNvPr>
          <p:cNvSpPr>
            <a:spLocks noGrp="1"/>
          </p:cNvSpPr>
          <p:nvPr>
            <p:ph type="title"/>
          </p:nvPr>
        </p:nvSpPr>
        <p:spPr>
          <a:xfrm>
            <a:off x="477518" y="156992"/>
            <a:ext cx="8666481" cy="701720"/>
          </a:xfrm>
        </p:spPr>
        <p:txBody>
          <a:bodyPr/>
          <a:lstStyle/>
          <a:p>
            <a:r>
              <a:rPr lang="en-GB" sz="3600" dirty="0">
                <a:latin typeface="Arial Black" panose="020B0A04020102020204" pitchFamily="34" charset="0"/>
              </a:rPr>
              <a:t>CYP Transformation Programme </a:t>
            </a:r>
            <a:br>
              <a:rPr lang="en-GB" dirty="0">
                <a:latin typeface="Arial Black" panose="020B0A04020102020204" pitchFamily="34" charset="0"/>
              </a:rPr>
            </a:br>
            <a:r>
              <a:rPr lang="en-GB" dirty="0">
                <a:latin typeface="Arial Black" panose="020B0A04020102020204" pitchFamily="34" charset="0"/>
              </a:rPr>
              <a:t>10 Key Priority Workstreams</a:t>
            </a:r>
          </a:p>
        </p:txBody>
      </p:sp>
      <p:graphicFrame>
        <p:nvGraphicFramePr>
          <p:cNvPr id="4" name="Content Placeholder 3">
            <a:extLst>
              <a:ext uri="{FF2B5EF4-FFF2-40B4-BE49-F238E27FC236}">
                <a16:creationId xmlns:a16="http://schemas.microsoft.com/office/drawing/2014/main" id="{1E57E317-F788-DD98-BD29-0973187910B5}"/>
              </a:ext>
            </a:extLst>
          </p:cNvPr>
          <p:cNvGraphicFramePr>
            <a:graphicFrameLocks noGrp="1"/>
          </p:cNvGraphicFramePr>
          <p:nvPr>
            <p:ph idx="1"/>
          </p:nvPr>
        </p:nvGraphicFramePr>
        <p:xfrm>
          <a:off x="477838" y="1316022"/>
          <a:ext cx="8151812" cy="914400"/>
        </p:xfrm>
        <a:graphic>
          <a:graphicData uri="http://schemas.openxmlformats.org/drawingml/2006/table">
            <a:tbl>
              <a:tblPr firstRow="1" bandRow="1">
                <a:tableStyleId>{5C22544A-7EE6-4342-B048-85BDC9FD1C3A}</a:tableStyleId>
              </a:tblPr>
              <a:tblGrid>
                <a:gridCol w="4075906">
                  <a:extLst>
                    <a:ext uri="{9D8B030D-6E8A-4147-A177-3AD203B41FA5}">
                      <a16:colId xmlns:a16="http://schemas.microsoft.com/office/drawing/2014/main" val="1275614032"/>
                    </a:ext>
                  </a:extLst>
                </a:gridCol>
                <a:gridCol w="4075906">
                  <a:extLst>
                    <a:ext uri="{9D8B030D-6E8A-4147-A177-3AD203B41FA5}">
                      <a16:colId xmlns:a16="http://schemas.microsoft.com/office/drawing/2014/main" val="3513307986"/>
                    </a:ext>
                  </a:extLst>
                </a:gridCol>
              </a:tblGrid>
              <a:tr h="230521">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txBody>
                  <a:tcPr>
                    <a:noFill/>
                  </a:tcPr>
                </a:tc>
                <a:tc>
                  <a:txBody>
                    <a:bodyPr/>
                    <a:lstStyle/>
                    <a:p>
                      <a:endParaRPr lang="en-GB" dirty="0">
                        <a:solidFill>
                          <a:schemeClr val="tx1"/>
                        </a:solidFill>
                      </a:endParaRPr>
                    </a:p>
                  </a:txBody>
                  <a:tcPr>
                    <a:noFill/>
                  </a:tcPr>
                </a:tc>
                <a:extLst>
                  <a:ext uri="{0D108BD9-81ED-4DB2-BD59-A6C34878D82A}">
                    <a16:rowId xmlns:a16="http://schemas.microsoft.com/office/drawing/2014/main" val="4130217129"/>
                  </a:ext>
                </a:extLst>
              </a:tr>
            </a:tbl>
          </a:graphicData>
        </a:graphic>
      </p:graphicFrame>
      <p:sp>
        <p:nvSpPr>
          <p:cNvPr id="7" name="TextBox 6">
            <a:extLst>
              <a:ext uri="{FF2B5EF4-FFF2-40B4-BE49-F238E27FC236}">
                <a16:creationId xmlns:a16="http://schemas.microsoft.com/office/drawing/2014/main" id="{6CC1C3E4-758F-D11B-1502-E7979582A07E}"/>
              </a:ext>
            </a:extLst>
          </p:cNvPr>
          <p:cNvSpPr txBox="1"/>
          <p:nvPr/>
        </p:nvSpPr>
        <p:spPr>
          <a:xfrm>
            <a:off x="139148" y="1282036"/>
            <a:ext cx="7937209" cy="4185761"/>
          </a:xfrm>
          <a:prstGeom prst="rect">
            <a:avLst/>
          </a:prstGeom>
          <a:noFill/>
        </p:spPr>
        <p:txBody>
          <a:bodyPr wrap="square" rtlCol="0">
            <a:spAutoFit/>
          </a:bodyPr>
          <a:lstStyle/>
          <a:p>
            <a:r>
              <a:rPr lang="en-GB" dirty="0"/>
              <a:t>The CYPT programme will lead change to </a:t>
            </a:r>
            <a:r>
              <a:rPr lang="en-GB" b="1" dirty="0"/>
              <a:t>integrate</a:t>
            </a:r>
            <a:r>
              <a:rPr lang="en-GB" dirty="0"/>
              <a:t> and </a:t>
            </a:r>
            <a:r>
              <a:rPr lang="en-GB" b="1" dirty="0"/>
              <a:t>improve</a:t>
            </a:r>
            <a:r>
              <a:rPr lang="en-GB" dirty="0"/>
              <a:t> the delivery of </a:t>
            </a:r>
            <a:r>
              <a:rPr lang="en-GB" b="1" dirty="0"/>
              <a:t>inclusive</a:t>
            </a:r>
            <a:r>
              <a:rPr lang="en-GB" dirty="0"/>
              <a:t> services.</a:t>
            </a:r>
          </a:p>
          <a:p>
            <a:endParaRPr lang="en-GB" dirty="0"/>
          </a:p>
          <a:p>
            <a:r>
              <a:rPr lang="en-GB" sz="1600" dirty="0"/>
              <a:t>Ten key areas of work for CYP Transformation Programme:</a:t>
            </a:r>
          </a:p>
          <a:p>
            <a:pPr marL="285750" indent="-285750">
              <a:buFont typeface="Arial" panose="020B0604020202020204" pitchFamily="34" charset="0"/>
              <a:buChar char="•"/>
            </a:pPr>
            <a:r>
              <a:rPr lang="en-GB" sz="1600" dirty="0"/>
              <a:t>Integration of Services within Health and Care, led by local systems</a:t>
            </a:r>
          </a:p>
          <a:p>
            <a:pPr marL="285750" indent="-285750">
              <a:buFont typeface="Arial" panose="020B0604020202020204" pitchFamily="34" charset="0"/>
              <a:buChar char="•"/>
            </a:pPr>
            <a:r>
              <a:rPr lang="en-GB" sz="1600" dirty="0"/>
              <a:t>Identifying and protecting the most vulnerable children and young people</a:t>
            </a:r>
          </a:p>
          <a:p>
            <a:pPr marL="285750" indent="-285750">
              <a:buFont typeface="Arial" panose="020B0604020202020204" pitchFamily="34" charset="0"/>
              <a:buChar char="•"/>
            </a:pPr>
            <a:r>
              <a:rPr lang="en-GB" sz="1600" dirty="0"/>
              <a:t>Evaluating paediatricians working in 111 providers</a:t>
            </a:r>
          </a:p>
          <a:p>
            <a:pPr marL="285750" indent="-285750">
              <a:buFont typeface="Arial" panose="020B0604020202020204" pitchFamily="34" charset="0"/>
              <a:buChar char="•"/>
            </a:pPr>
            <a:r>
              <a:rPr lang="en-GB" sz="1600" dirty="0"/>
              <a:t>Developing data and capacity to monitor and understand the state of child health</a:t>
            </a:r>
          </a:p>
          <a:p>
            <a:pPr marL="285750" indent="-285750">
              <a:buFont typeface="Arial" panose="020B0604020202020204" pitchFamily="34" charset="0"/>
              <a:buChar char="•"/>
            </a:pPr>
            <a:r>
              <a:rPr lang="en-GB" sz="1600" dirty="0"/>
              <a:t>Spotting the deteriorating child</a:t>
            </a:r>
          </a:p>
          <a:p>
            <a:pPr marL="285750" indent="-285750">
              <a:buFont typeface="Arial" panose="020B0604020202020204" pitchFamily="34" charset="0"/>
              <a:buChar char="•"/>
            </a:pPr>
            <a:r>
              <a:rPr lang="en-GB" sz="1600" dirty="0"/>
              <a:t>Developing a joint approach to transition and 0-25 model of care</a:t>
            </a:r>
          </a:p>
          <a:p>
            <a:pPr marL="285750" indent="-285750">
              <a:buFont typeface="Arial" panose="020B0604020202020204" pitchFamily="34" charset="0"/>
              <a:buChar char="•"/>
            </a:pPr>
            <a:r>
              <a:rPr lang="en-GB" sz="1600" dirty="0"/>
              <a:t>Delivering obesity pilot to develop evidence base relating to obesity related complications</a:t>
            </a:r>
          </a:p>
          <a:p>
            <a:pPr marL="285750" indent="-285750">
              <a:buFont typeface="Arial" panose="020B0604020202020204" pitchFamily="34" charset="0"/>
              <a:buChar char="•"/>
            </a:pPr>
            <a:r>
              <a:rPr lang="en-GB" sz="1600" dirty="0"/>
              <a:t>Implement national bundle to improve asthma outcomes</a:t>
            </a:r>
          </a:p>
          <a:p>
            <a:pPr marL="285750" indent="-285750">
              <a:buFont typeface="Arial" panose="020B0604020202020204" pitchFamily="34" charset="0"/>
              <a:buChar char="•"/>
            </a:pPr>
            <a:r>
              <a:rPr lang="en-GB" sz="1600" b="1" dirty="0"/>
              <a:t>Improvements in epilepsy, diabetes and other long-term conditions</a:t>
            </a:r>
          </a:p>
          <a:p>
            <a:pPr marL="285750" indent="-285750">
              <a:buFont typeface="Arial" panose="020B0604020202020204" pitchFamily="34" charset="0"/>
              <a:buChar char="•"/>
            </a:pPr>
            <a:r>
              <a:rPr lang="en-GB" sz="1600" dirty="0"/>
              <a:t>Keeping children well and focus on holistic and therapeutic needs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2B3FC7B5-A7DC-8FC2-333F-109F37755430}"/>
              </a:ext>
            </a:extLst>
          </p:cNvPr>
          <p:cNvPicPr>
            <a:picLocks noChangeAspect="1"/>
          </p:cNvPicPr>
          <p:nvPr/>
        </p:nvPicPr>
        <p:blipFill>
          <a:blip r:embed="rId2"/>
          <a:stretch>
            <a:fillRect/>
          </a:stretch>
        </p:blipFill>
        <p:spPr>
          <a:xfrm>
            <a:off x="6276846" y="722033"/>
            <a:ext cx="623339" cy="579976"/>
          </a:xfrm>
          <a:prstGeom prst="rect">
            <a:avLst/>
          </a:prstGeom>
        </p:spPr>
      </p:pic>
      <p:pic>
        <p:nvPicPr>
          <p:cNvPr id="9" name="Picture 8">
            <a:extLst>
              <a:ext uri="{FF2B5EF4-FFF2-40B4-BE49-F238E27FC236}">
                <a16:creationId xmlns:a16="http://schemas.microsoft.com/office/drawing/2014/main" id="{3E91BC60-5886-F161-6DDC-FF4CB8DF21EC}"/>
              </a:ext>
            </a:extLst>
          </p:cNvPr>
          <p:cNvPicPr>
            <a:picLocks noChangeAspect="1"/>
          </p:cNvPicPr>
          <p:nvPr/>
        </p:nvPicPr>
        <p:blipFill>
          <a:blip r:embed="rId3"/>
          <a:stretch>
            <a:fillRect/>
          </a:stretch>
        </p:blipFill>
        <p:spPr>
          <a:xfrm>
            <a:off x="7092578" y="4348084"/>
            <a:ext cx="1804236" cy="425453"/>
          </a:xfrm>
          <a:prstGeom prst="rect">
            <a:avLst/>
          </a:prstGeom>
        </p:spPr>
      </p:pic>
      <p:pic>
        <p:nvPicPr>
          <p:cNvPr id="11" name="Picture 10">
            <a:extLst>
              <a:ext uri="{FF2B5EF4-FFF2-40B4-BE49-F238E27FC236}">
                <a16:creationId xmlns:a16="http://schemas.microsoft.com/office/drawing/2014/main" id="{B1C1ABC2-DD7A-21A3-37A5-24B9582DA802}"/>
              </a:ext>
            </a:extLst>
          </p:cNvPr>
          <p:cNvPicPr>
            <a:picLocks noChangeAspect="1"/>
          </p:cNvPicPr>
          <p:nvPr/>
        </p:nvPicPr>
        <p:blipFill>
          <a:blip r:embed="rId4"/>
          <a:stretch>
            <a:fillRect/>
          </a:stretch>
        </p:blipFill>
        <p:spPr>
          <a:xfrm>
            <a:off x="7784742" y="2067734"/>
            <a:ext cx="820458" cy="673395"/>
          </a:xfrm>
          <a:prstGeom prst="rect">
            <a:avLst/>
          </a:prstGeom>
        </p:spPr>
      </p:pic>
      <p:pic>
        <p:nvPicPr>
          <p:cNvPr id="13" name="Picture 12">
            <a:extLst>
              <a:ext uri="{FF2B5EF4-FFF2-40B4-BE49-F238E27FC236}">
                <a16:creationId xmlns:a16="http://schemas.microsoft.com/office/drawing/2014/main" id="{57471876-8263-1B2C-CB3E-84E5862A7F5C}"/>
              </a:ext>
            </a:extLst>
          </p:cNvPr>
          <p:cNvPicPr>
            <a:picLocks noChangeAspect="1"/>
          </p:cNvPicPr>
          <p:nvPr/>
        </p:nvPicPr>
        <p:blipFill>
          <a:blip r:embed="rId5"/>
          <a:stretch>
            <a:fillRect/>
          </a:stretch>
        </p:blipFill>
        <p:spPr>
          <a:xfrm>
            <a:off x="5572323" y="1636584"/>
            <a:ext cx="494350" cy="627824"/>
          </a:xfrm>
          <a:prstGeom prst="rect">
            <a:avLst/>
          </a:prstGeom>
        </p:spPr>
      </p:pic>
      <p:pic>
        <p:nvPicPr>
          <p:cNvPr id="15" name="Picture 14">
            <a:extLst>
              <a:ext uri="{FF2B5EF4-FFF2-40B4-BE49-F238E27FC236}">
                <a16:creationId xmlns:a16="http://schemas.microsoft.com/office/drawing/2014/main" id="{D3D7BA74-3847-2BA3-8D1A-B70685EBFD59}"/>
              </a:ext>
            </a:extLst>
          </p:cNvPr>
          <p:cNvPicPr>
            <a:picLocks noChangeAspect="1"/>
          </p:cNvPicPr>
          <p:nvPr/>
        </p:nvPicPr>
        <p:blipFill>
          <a:blip r:embed="rId6"/>
          <a:stretch>
            <a:fillRect/>
          </a:stretch>
        </p:blipFill>
        <p:spPr>
          <a:xfrm>
            <a:off x="7837979" y="3243667"/>
            <a:ext cx="753465" cy="479478"/>
          </a:xfrm>
          <a:prstGeom prst="rect">
            <a:avLst/>
          </a:prstGeom>
        </p:spPr>
      </p:pic>
      <p:pic>
        <p:nvPicPr>
          <p:cNvPr id="17" name="Picture 16">
            <a:extLst>
              <a:ext uri="{FF2B5EF4-FFF2-40B4-BE49-F238E27FC236}">
                <a16:creationId xmlns:a16="http://schemas.microsoft.com/office/drawing/2014/main" id="{6F8213E0-0D06-95D2-0D35-C17CB6E41858}"/>
              </a:ext>
            </a:extLst>
          </p:cNvPr>
          <p:cNvPicPr>
            <a:picLocks noChangeAspect="1"/>
          </p:cNvPicPr>
          <p:nvPr/>
        </p:nvPicPr>
        <p:blipFill>
          <a:blip r:embed="rId7"/>
          <a:stretch>
            <a:fillRect/>
          </a:stretch>
        </p:blipFill>
        <p:spPr>
          <a:xfrm>
            <a:off x="6577833" y="1643605"/>
            <a:ext cx="638234" cy="666600"/>
          </a:xfrm>
          <a:prstGeom prst="rect">
            <a:avLst/>
          </a:prstGeom>
        </p:spPr>
      </p:pic>
      <p:pic>
        <p:nvPicPr>
          <p:cNvPr id="19" name="Picture 18">
            <a:extLst>
              <a:ext uri="{FF2B5EF4-FFF2-40B4-BE49-F238E27FC236}">
                <a16:creationId xmlns:a16="http://schemas.microsoft.com/office/drawing/2014/main" id="{3D1A2FE2-A2FE-0728-AC6C-F7533578512C}"/>
              </a:ext>
            </a:extLst>
          </p:cNvPr>
          <p:cNvPicPr>
            <a:picLocks noChangeAspect="1"/>
          </p:cNvPicPr>
          <p:nvPr/>
        </p:nvPicPr>
        <p:blipFill>
          <a:blip r:embed="rId8"/>
          <a:stretch>
            <a:fillRect/>
          </a:stretch>
        </p:blipFill>
        <p:spPr>
          <a:xfrm>
            <a:off x="7285545" y="684945"/>
            <a:ext cx="1067520" cy="640512"/>
          </a:xfrm>
          <a:prstGeom prst="rect">
            <a:avLst/>
          </a:prstGeom>
        </p:spPr>
      </p:pic>
    </p:spTree>
    <p:extLst>
      <p:ext uri="{BB962C8B-B14F-4D97-AF65-F5344CB8AC3E}">
        <p14:creationId xmlns:p14="http://schemas.microsoft.com/office/powerpoint/2010/main" val="2165131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C070-B2CD-F700-37A8-57D00036792F}"/>
              </a:ext>
            </a:extLst>
          </p:cNvPr>
          <p:cNvSpPr>
            <a:spLocks noGrp="1"/>
          </p:cNvSpPr>
          <p:nvPr>
            <p:ph type="ctrTitle"/>
          </p:nvPr>
        </p:nvSpPr>
        <p:spPr>
          <a:xfrm>
            <a:off x="467359" y="282459"/>
            <a:ext cx="8133715" cy="486167"/>
          </a:xfrm>
        </p:spPr>
        <p:txBody>
          <a:bodyPr>
            <a:normAutofit fontScale="90000"/>
          </a:bodyPr>
          <a:lstStyle/>
          <a:p>
            <a:r>
              <a:rPr lang="en-GB" dirty="0"/>
              <a:t>NENC – Epilepsy Leadership Group</a:t>
            </a:r>
          </a:p>
        </p:txBody>
      </p:sp>
      <p:sp>
        <p:nvSpPr>
          <p:cNvPr id="3" name="Subtitle 2">
            <a:extLst>
              <a:ext uri="{FF2B5EF4-FFF2-40B4-BE49-F238E27FC236}">
                <a16:creationId xmlns:a16="http://schemas.microsoft.com/office/drawing/2014/main" id="{A94DAB3A-2B53-28E8-87E5-B7B2273F01BE}"/>
              </a:ext>
            </a:extLst>
          </p:cNvPr>
          <p:cNvSpPr>
            <a:spLocks noGrp="1"/>
          </p:cNvSpPr>
          <p:nvPr>
            <p:ph type="subTitle" idx="1"/>
          </p:nvPr>
        </p:nvSpPr>
        <p:spPr>
          <a:xfrm>
            <a:off x="405957" y="787716"/>
            <a:ext cx="8492877" cy="3910180"/>
          </a:xfrm>
        </p:spPr>
        <p:txBody>
          <a:bodyPr>
            <a:normAutofit/>
          </a:bodyPr>
          <a:lstStyle/>
          <a:p>
            <a:endParaRPr lang="en-GB" dirty="0"/>
          </a:p>
          <a:p>
            <a:endParaRPr lang="en-GB" dirty="0"/>
          </a:p>
          <a:p>
            <a:endParaRPr lang="en-GB" dirty="0"/>
          </a:p>
        </p:txBody>
      </p:sp>
      <p:pic>
        <p:nvPicPr>
          <p:cNvPr id="4" name="Picture 3">
            <a:extLst>
              <a:ext uri="{FF2B5EF4-FFF2-40B4-BE49-F238E27FC236}">
                <a16:creationId xmlns:a16="http://schemas.microsoft.com/office/drawing/2014/main" id="{F4E371E2-353D-9074-565A-BF9F5CB44E51}"/>
              </a:ext>
            </a:extLst>
          </p:cNvPr>
          <p:cNvPicPr/>
          <p:nvPr/>
        </p:nvPicPr>
        <p:blipFill rotWithShape="1">
          <a:blip r:embed="rId3">
            <a:extLst>
              <a:ext uri="{28A0092B-C50C-407E-A947-70E740481C1C}">
                <a14:useLocalDpi xmlns:a14="http://schemas.microsoft.com/office/drawing/2010/main" val="0"/>
              </a:ext>
            </a:extLst>
          </a:blip>
          <a:srcRect l="10156" r="14845" b="1"/>
          <a:stretch/>
        </p:blipFill>
        <p:spPr bwMode="auto">
          <a:xfrm>
            <a:off x="793258" y="3066333"/>
            <a:ext cx="1167300" cy="141737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2">
            <a:extLst>
              <a:ext uri="{FF2B5EF4-FFF2-40B4-BE49-F238E27FC236}">
                <a16:creationId xmlns:a16="http://schemas.microsoft.com/office/drawing/2014/main" id="{E85133F1-7554-6C96-3DEB-77C030A0F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756" y="1102114"/>
            <a:ext cx="1249802" cy="1324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5">
            <a:extLst>
              <a:ext uri="{FF2B5EF4-FFF2-40B4-BE49-F238E27FC236}">
                <a16:creationId xmlns:a16="http://schemas.microsoft.com/office/drawing/2014/main" id="{28790858-E011-E7B5-2794-5E771852DDD8}"/>
              </a:ext>
            </a:extLst>
          </p:cNvPr>
          <p:cNvPicPr>
            <a:picLocks noChangeAspect="1"/>
          </p:cNvPicPr>
          <p:nvPr/>
        </p:nvPicPr>
        <p:blipFill>
          <a:blip r:embed="rId5"/>
          <a:stretch>
            <a:fillRect/>
          </a:stretch>
        </p:blipFill>
        <p:spPr>
          <a:xfrm>
            <a:off x="4734897" y="1035193"/>
            <a:ext cx="1289326" cy="1324825"/>
          </a:xfrm>
          <a:prstGeom prst="rect">
            <a:avLst/>
          </a:prstGeom>
        </p:spPr>
      </p:pic>
      <p:sp>
        <p:nvSpPr>
          <p:cNvPr id="9" name="TextBox 8">
            <a:extLst>
              <a:ext uri="{FF2B5EF4-FFF2-40B4-BE49-F238E27FC236}">
                <a16:creationId xmlns:a16="http://schemas.microsoft.com/office/drawing/2014/main" id="{C175762F-8886-B3FA-2FA6-3D5EE2C8C55E}"/>
              </a:ext>
            </a:extLst>
          </p:cNvPr>
          <p:cNvSpPr txBox="1"/>
          <p:nvPr/>
        </p:nvSpPr>
        <p:spPr>
          <a:xfrm>
            <a:off x="2220197" y="1102115"/>
            <a:ext cx="2445929" cy="1169551"/>
          </a:xfrm>
          <a:prstGeom prst="rect">
            <a:avLst/>
          </a:prstGeom>
          <a:noFill/>
        </p:spPr>
        <p:txBody>
          <a:bodyPr wrap="square" rtlCol="0">
            <a:spAutoFit/>
          </a:bodyPr>
          <a:lstStyle/>
          <a:p>
            <a:r>
              <a:rPr lang="en-GB" sz="1400" b="1" dirty="0"/>
              <a:t>Dr Ramesh Kumar</a:t>
            </a:r>
          </a:p>
          <a:p>
            <a:endParaRPr lang="en-GB" sz="1400" dirty="0"/>
          </a:p>
          <a:p>
            <a:r>
              <a:rPr lang="en-GB" sz="1050" dirty="0"/>
              <a:t>Consultant Paediatrician </a:t>
            </a:r>
          </a:p>
          <a:p>
            <a:r>
              <a:rPr lang="en-GB" sz="1050" dirty="0"/>
              <a:t>JCUH</a:t>
            </a:r>
          </a:p>
          <a:p>
            <a:endParaRPr lang="en-GB" sz="1050" dirty="0"/>
          </a:p>
          <a:p>
            <a:r>
              <a:rPr lang="en-GB" sz="1050" dirty="0"/>
              <a:t>NENC Epilepsy Clinical Lead</a:t>
            </a:r>
          </a:p>
        </p:txBody>
      </p:sp>
      <p:sp>
        <p:nvSpPr>
          <p:cNvPr id="11" name="TextBox 10">
            <a:extLst>
              <a:ext uri="{FF2B5EF4-FFF2-40B4-BE49-F238E27FC236}">
                <a16:creationId xmlns:a16="http://schemas.microsoft.com/office/drawing/2014/main" id="{39616B77-4263-AE2E-1F2E-56610B428244}"/>
              </a:ext>
            </a:extLst>
          </p:cNvPr>
          <p:cNvSpPr txBox="1"/>
          <p:nvPr/>
        </p:nvSpPr>
        <p:spPr>
          <a:xfrm>
            <a:off x="6283862" y="1102114"/>
            <a:ext cx="2454181" cy="1007968"/>
          </a:xfrm>
          <a:prstGeom prst="rect">
            <a:avLst/>
          </a:prstGeom>
          <a:noFill/>
        </p:spPr>
        <p:txBody>
          <a:bodyPr wrap="square" rtlCol="0">
            <a:spAutoFit/>
          </a:bodyPr>
          <a:lstStyle/>
          <a:p>
            <a:r>
              <a:rPr lang="en-GB" sz="1400" b="1" dirty="0"/>
              <a:t>Dr Dina Jayachandran </a:t>
            </a:r>
          </a:p>
          <a:p>
            <a:endParaRPr lang="en-GB" sz="1400" dirty="0"/>
          </a:p>
          <a:p>
            <a:r>
              <a:rPr lang="en-GB" sz="1050" dirty="0"/>
              <a:t>Consultant Paediatrician  CDDFT</a:t>
            </a:r>
          </a:p>
          <a:p>
            <a:endParaRPr lang="en-GB" sz="1050" dirty="0"/>
          </a:p>
          <a:p>
            <a:r>
              <a:rPr lang="en-GB" sz="1050" dirty="0"/>
              <a:t>PENNEC Chair</a:t>
            </a:r>
          </a:p>
        </p:txBody>
      </p:sp>
      <p:sp>
        <p:nvSpPr>
          <p:cNvPr id="12" name="TextBox 11">
            <a:extLst>
              <a:ext uri="{FF2B5EF4-FFF2-40B4-BE49-F238E27FC236}">
                <a16:creationId xmlns:a16="http://schemas.microsoft.com/office/drawing/2014/main" id="{4C5C2235-04FA-DE8D-A732-61A129DEA639}"/>
              </a:ext>
            </a:extLst>
          </p:cNvPr>
          <p:cNvSpPr txBox="1"/>
          <p:nvPr/>
        </p:nvSpPr>
        <p:spPr>
          <a:xfrm>
            <a:off x="2289438" y="3066333"/>
            <a:ext cx="2158809" cy="1169551"/>
          </a:xfrm>
          <a:prstGeom prst="rect">
            <a:avLst/>
          </a:prstGeom>
          <a:noFill/>
        </p:spPr>
        <p:txBody>
          <a:bodyPr wrap="square" rtlCol="0">
            <a:spAutoFit/>
          </a:bodyPr>
          <a:lstStyle/>
          <a:p>
            <a:r>
              <a:rPr lang="en-GB" sz="1400" b="1" dirty="0"/>
              <a:t>Louise Dauncey </a:t>
            </a:r>
          </a:p>
          <a:p>
            <a:endParaRPr lang="en-GB" sz="1400" dirty="0"/>
          </a:p>
          <a:p>
            <a:r>
              <a:rPr lang="en-GB" sz="1050" dirty="0"/>
              <a:t>Network Delivery Manager</a:t>
            </a:r>
          </a:p>
          <a:p>
            <a:r>
              <a:rPr lang="en-GB" sz="1050" dirty="0"/>
              <a:t>CHWN</a:t>
            </a:r>
          </a:p>
          <a:p>
            <a:endParaRPr lang="en-GB" sz="1050" dirty="0"/>
          </a:p>
          <a:p>
            <a:r>
              <a:rPr lang="en-GB" sz="1050" dirty="0"/>
              <a:t>CYPT Delivery Lead</a:t>
            </a:r>
          </a:p>
        </p:txBody>
      </p:sp>
      <p:sp>
        <p:nvSpPr>
          <p:cNvPr id="13" name="TextBox 12">
            <a:extLst>
              <a:ext uri="{FF2B5EF4-FFF2-40B4-BE49-F238E27FC236}">
                <a16:creationId xmlns:a16="http://schemas.microsoft.com/office/drawing/2014/main" id="{4A670D04-7B68-CF39-4C6D-3502EBA4AA92}"/>
              </a:ext>
            </a:extLst>
          </p:cNvPr>
          <p:cNvSpPr txBox="1"/>
          <p:nvPr/>
        </p:nvSpPr>
        <p:spPr>
          <a:xfrm>
            <a:off x="6411145" y="3069799"/>
            <a:ext cx="2342880" cy="1069524"/>
          </a:xfrm>
          <a:prstGeom prst="rect">
            <a:avLst/>
          </a:prstGeom>
          <a:noFill/>
        </p:spPr>
        <p:txBody>
          <a:bodyPr wrap="square" rtlCol="0">
            <a:spAutoFit/>
          </a:bodyPr>
          <a:lstStyle/>
          <a:p>
            <a:r>
              <a:rPr lang="en-GB" sz="1400" b="1" dirty="0"/>
              <a:t>Sophie Gilmour-Ivens </a:t>
            </a:r>
          </a:p>
          <a:p>
            <a:endParaRPr lang="en-GB" dirty="0"/>
          </a:p>
          <a:p>
            <a:r>
              <a:rPr lang="en-GB" sz="1050" dirty="0"/>
              <a:t>Paediatric Epilepsy Nurse NHCT</a:t>
            </a:r>
          </a:p>
          <a:p>
            <a:endParaRPr lang="en-GB" sz="1050" dirty="0"/>
          </a:p>
          <a:p>
            <a:r>
              <a:rPr lang="en-GB" sz="1050" dirty="0"/>
              <a:t>Regional Strategic ESN Lead</a:t>
            </a:r>
          </a:p>
        </p:txBody>
      </p:sp>
      <p:pic>
        <p:nvPicPr>
          <p:cNvPr id="14" name="Picture 13">
            <a:extLst>
              <a:ext uri="{FF2B5EF4-FFF2-40B4-BE49-F238E27FC236}">
                <a16:creationId xmlns:a16="http://schemas.microsoft.com/office/drawing/2014/main" id="{0D3EA896-D457-A898-8B83-6FEFC51D6177}"/>
              </a:ext>
            </a:extLst>
          </p:cNvPr>
          <p:cNvPicPr>
            <a:picLocks noChangeAspect="1"/>
          </p:cNvPicPr>
          <p:nvPr/>
        </p:nvPicPr>
        <p:blipFill>
          <a:blip r:embed="rId6"/>
          <a:stretch>
            <a:fillRect/>
          </a:stretch>
        </p:blipFill>
        <p:spPr>
          <a:xfrm>
            <a:off x="4846046" y="2977018"/>
            <a:ext cx="1167300" cy="1506691"/>
          </a:xfrm>
          <a:prstGeom prst="rect">
            <a:avLst/>
          </a:prstGeom>
        </p:spPr>
      </p:pic>
    </p:spTree>
    <p:extLst>
      <p:ext uri="{BB962C8B-B14F-4D97-AF65-F5344CB8AC3E}">
        <p14:creationId xmlns:p14="http://schemas.microsoft.com/office/powerpoint/2010/main" val="341489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B21D7-1C1B-539E-6D8C-DCEDA3BE31BD}"/>
              </a:ext>
            </a:extLst>
          </p:cNvPr>
          <p:cNvSpPr>
            <a:spLocks noGrp="1"/>
          </p:cNvSpPr>
          <p:nvPr>
            <p:ph type="title"/>
          </p:nvPr>
        </p:nvSpPr>
        <p:spPr>
          <a:xfrm>
            <a:off x="73182" y="213311"/>
            <a:ext cx="8945311" cy="623248"/>
          </a:xfrm>
        </p:spPr>
        <p:txBody>
          <a:bodyPr>
            <a:normAutofit fontScale="90000"/>
          </a:bodyPr>
          <a:lstStyle/>
          <a:p>
            <a:r>
              <a:rPr lang="en-GB" dirty="0">
                <a:solidFill>
                  <a:srgbClr val="00B050"/>
                </a:solidFill>
              </a:rPr>
              <a:t>Adele Pearson – System Leader in Education</a:t>
            </a:r>
            <a:br>
              <a:rPr lang="en-GB" dirty="0">
                <a:solidFill>
                  <a:srgbClr val="00B050"/>
                </a:solidFill>
              </a:rPr>
            </a:br>
            <a:r>
              <a:rPr lang="en-GB" sz="1400" dirty="0">
                <a:solidFill>
                  <a:srgbClr val="00B050"/>
                </a:solidFill>
              </a:rPr>
              <a:t> (Executive Headteacher – Ascent Academies Trust, statutory Head of Academy for Hope Wood Academy and Barbara Priestman Academy)</a:t>
            </a:r>
            <a:endParaRPr lang="en-GB" dirty="0">
              <a:solidFill>
                <a:srgbClr val="00B050"/>
              </a:solidFill>
            </a:endParaRPr>
          </a:p>
        </p:txBody>
      </p:sp>
      <p:sp>
        <p:nvSpPr>
          <p:cNvPr id="3" name="Content Placeholder 2">
            <a:extLst>
              <a:ext uri="{FF2B5EF4-FFF2-40B4-BE49-F238E27FC236}">
                <a16:creationId xmlns:a16="http://schemas.microsoft.com/office/drawing/2014/main" id="{5D02E53B-2D70-B504-2D9B-C5F9A2FA13DD}"/>
              </a:ext>
            </a:extLst>
          </p:cNvPr>
          <p:cNvSpPr>
            <a:spLocks noGrp="1"/>
          </p:cNvSpPr>
          <p:nvPr>
            <p:ph sz="quarter" idx="10"/>
          </p:nvPr>
        </p:nvSpPr>
        <p:spPr>
          <a:xfrm>
            <a:off x="264143" y="1227204"/>
            <a:ext cx="5098321" cy="3600673"/>
          </a:xfrm>
        </p:spPr>
        <p:txBody>
          <a:bodyPr>
            <a:normAutofit/>
          </a:bodyPr>
          <a:lstStyle/>
          <a:p>
            <a:pPr marL="0" indent="0">
              <a:buNone/>
            </a:pPr>
            <a:r>
              <a:rPr lang="en-GB" sz="1800" b="0" i="0" u="none" strike="noStrike" dirty="0">
                <a:solidFill>
                  <a:srgbClr val="000000"/>
                </a:solidFill>
                <a:effectLst/>
              </a:rPr>
              <a:t>"I am absolutely thrilled to be invited to be a system leader for the network, I hope to support bringing colleagues together from different sectors, I truly believe in working together for our young people across the region, as a collective we can achieve so much more when we talk, discuss and take action together. Today's young people are tomorrow's adults, I am passionate about improving opportunities and engagement for young people and their families and I have special interest in the area of SEND and impact of deprivation"</a:t>
            </a:r>
            <a:r>
              <a:rPr lang="en-GB" sz="1800" dirty="0"/>
              <a:t> </a:t>
            </a:r>
          </a:p>
        </p:txBody>
      </p:sp>
      <p:pic>
        <p:nvPicPr>
          <p:cNvPr id="2052" name="Picture 4">
            <a:extLst>
              <a:ext uri="{FF2B5EF4-FFF2-40B4-BE49-F238E27FC236}">
                <a16:creationId xmlns:a16="http://schemas.microsoft.com/office/drawing/2014/main" id="{C1A0867F-F365-B972-3C6A-0E99C1554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269" y="1161141"/>
            <a:ext cx="2041954" cy="3062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80E0F79-78DB-02C7-725B-2961F1E05603}"/>
              </a:ext>
            </a:extLst>
          </p:cNvPr>
          <p:cNvSpPr/>
          <p:nvPr/>
        </p:nvSpPr>
        <p:spPr>
          <a:xfrm>
            <a:off x="1377314" y="4306940"/>
            <a:ext cx="6117179" cy="520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Arial"/>
            </a:endParaRPr>
          </a:p>
        </p:txBody>
      </p:sp>
      <p:sp>
        <p:nvSpPr>
          <p:cNvPr id="5" name="TextBox 4">
            <a:extLst>
              <a:ext uri="{FF2B5EF4-FFF2-40B4-BE49-F238E27FC236}">
                <a16:creationId xmlns:a16="http://schemas.microsoft.com/office/drawing/2014/main" id="{7F724E68-F22B-CBA6-219B-48F21B5C915E}"/>
              </a:ext>
            </a:extLst>
          </p:cNvPr>
          <p:cNvSpPr txBox="1"/>
          <p:nvPr/>
        </p:nvSpPr>
        <p:spPr>
          <a:xfrm>
            <a:off x="1444334" y="4437232"/>
            <a:ext cx="5973744" cy="307777"/>
          </a:xfrm>
          <a:prstGeom prst="rect">
            <a:avLst/>
          </a:prstGeom>
          <a:solidFill>
            <a:schemeClr val="bg1"/>
          </a:solidFill>
        </p:spPr>
        <p:txBody>
          <a:bodyPr wrap="square" rtlCol="0">
            <a:spAutoFit/>
          </a:bodyPr>
          <a:lstStyle/>
          <a:p>
            <a:pPr defTabSz="914378"/>
            <a:r>
              <a:rPr lang="en-GB" sz="1400" dirty="0">
                <a:solidFill>
                  <a:srgbClr val="1D1D1B"/>
                </a:solidFill>
                <a:latin typeface="Arial"/>
              </a:rPr>
              <a:t>Availability- Monday PM, Tuesday, Wednesday, Thursday PM, Friday PM</a:t>
            </a:r>
          </a:p>
        </p:txBody>
      </p:sp>
    </p:spTree>
    <p:extLst>
      <p:ext uri="{BB962C8B-B14F-4D97-AF65-F5344CB8AC3E}">
        <p14:creationId xmlns:p14="http://schemas.microsoft.com/office/powerpoint/2010/main" val="3787496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DB6BDF-DE1A-5E4F-B85F-5A8243B2F450}" vid="{78215106-B0AD-0C40-8C2F-C81B4A6B51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Child HW Network NENC template wide</Template>
  <TotalTime>478</TotalTime>
  <Words>2256</Words>
  <Application>Microsoft Office PowerPoint</Application>
  <PresentationFormat>On-screen Show (16:9)</PresentationFormat>
  <Paragraphs>360</Paragraphs>
  <Slides>36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Aptos</vt:lpstr>
      <vt:lpstr>Arial</vt:lpstr>
      <vt:lpstr>Arial Black</vt:lpstr>
      <vt:lpstr>Calibri</vt:lpstr>
      <vt:lpstr>Wingdings</vt:lpstr>
      <vt:lpstr>Office Theme</vt:lpstr>
      <vt:lpstr>Child Health and Wellbeing Network   CYP Transformation</vt:lpstr>
      <vt:lpstr>Outline for the Session </vt:lpstr>
      <vt:lpstr>NENC ICS Footprint</vt:lpstr>
      <vt:lpstr>NENC Context </vt:lpstr>
      <vt:lpstr>Child Health and Wellbeing Network</vt:lpstr>
      <vt:lpstr>CHWN Work Programmes</vt:lpstr>
      <vt:lpstr>CYP Transformation Programme  10 Key Priority Workstreams</vt:lpstr>
      <vt:lpstr>NENC – Epilepsy Leadership Group</vt:lpstr>
      <vt:lpstr>Adele Pearson – System Leader in Education  (Executive Headteacher – Ascent Academies Trust, statutory Head of Academy for Hope Wood Academy and Barbara Priestman Academy)</vt:lpstr>
      <vt:lpstr>Epilepsy</vt:lpstr>
      <vt:lpstr>What is Epilepsy (The Epilepsies)?</vt:lpstr>
      <vt:lpstr>Causes of Epilepsy</vt:lpstr>
      <vt:lpstr>Epilepsy and co-existing conditions</vt:lpstr>
      <vt:lpstr>What is a seizure?</vt:lpstr>
      <vt:lpstr>PowerPoint Presentation</vt:lpstr>
      <vt:lpstr>Seizure Triggers</vt:lpstr>
      <vt:lpstr>Photosensitivity</vt:lpstr>
      <vt:lpstr>Conditions that mimic epileptic seizures</vt:lpstr>
      <vt:lpstr>Absence Seizures</vt:lpstr>
      <vt:lpstr>Absence Seizure Video</vt:lpstr>
      <vt:lpstr>Epilepsy Syndromes</vt:lpstr>
      <vt:lpstr>Juvenile Absence Epilepsy (JAE)</vt:lpstr>
      <vt:lpstr>Juvenile Myoclonic Epilepsy (JME)</vt:lpstr>
      <vt:lpstr>Self-Limited epilepsy with Centrotemporal Spikes (SeLECTS)</vt:lpstr>
      <vt:lpstr>Focal seizure video</vt:lpstr>
      <vt:lpstr>First aid for Focal Seizures</vt:lpstr>
      <vt:lpstr>Generalised Tonic Clonic Seizure video</vt:lpstr>
      <vt:lpstr>First aid for Generalised Tonic Clonic Seizures</vt:lpstr>
      <vt:lpstr>First aid (Young Epilepsy)</vt:lpstr>
      <vt:lpstr>Safety advice for CYP with epilepsy</vt:lpstr>
      <vt:lpstr>Impact of Epilepsy on CYP</vt:lpstr>
      <vt:lpstr>Impact of Epilepsy on CYP</vt:lpstr>
      <vt:lpstr>What can you do?</vt:lpstr>
      <vt:lpstr>PESNs</vt:lpstr>
      <vt:lpstr>Resources</vt:lpstr>
      <vt:lpstr>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here</dc:title>
  <dc:subject/>
  <dc:creator>WILKINSON, Carol (NHS NORTH EAST AND NORTH CUMBRIA ICB - 00P)</dc:creator>
  <cp:keywords/>
  <dc:description/>
  <cp:lastModifiedBy>JONES, Anne (NHS NORTH EAST AND NORTH CUMBRIA ICB - 00P)</cp:lastModifiedBy>
  <cp:revision>28</cp:revision>
  <dcterms:created xsi:type="dcterms:W3CDTF">2024-08-01T09:19:22Z</dcterms:created>
  <dcterms:modified xsi:type="dcterms:W3CDTF">2024-10-11T15:03:47Z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bee351-f8e3-4857-aff9-28d5d50d46ce_Enabled">
    <vt:lpwstr>true</vt:lpwstr>
  </property>
  <property fmtid="{D5CDD505-2E9C-101B-9397-08002B2CF9AE}" pid="3" name="MSIP_Label_5ebee351-f8e3-4857-aff9-28d5d50d46ce_SetDate">
    <vt:lpwstr>2023-10-02T10:59:06Z</vt:lpwstr>
  </property>
  <property fmtid="{D5CDD505-2E9C-101B-9397-08002B2CF9AE}" pid="4" name="MSIP_Label_5ebee351-f8e3-4857-aff9-28d5d50d46ce_Method">
    <vt:lpwstr>Standard</vt:lpwstr>
  </property>
  <property fmtid="{D5CDD505-2E9C-101B-9397-08002B2CF9AE}" pid="5" name="MSIP_Label_5ebee351-f8e3-4857-aff9-28d5d50d46ce_Name">
    <vt:lpwstr>defa4170-0d19-0005-0004-bc88714345d2</vt:lpwstr>
  </property>
  <property fmtid="{D5CDD505-2E9C-101B-9397-08002B2CF9AE}" pid="6" name="MSIP_Label_5ebee351-f8e3-4857-aff9-28d5d50d46ce_SiteId">
    <vt:lpwstr>37b0a967-5720-4e7d-b713-a37ffefe848c</vt:lpwstr>
  </property>
  <property fmtid="{D5CDD505-2E9C-101B-9397-08002B2CF9AE}" pid="7" name="MSIP_Label_5ebee351-f8e3-4857-aff9-28d5d50d46ce_ActionId">
    <vt:lpwstr>2e78c092-972e-45f1-8fc6-ff836b21afff</vt:lpwstr>
  </property>
  <property fmtid="{D5CDD505-2E9C-101B-9397-08002B2CF9AE}" pid="8" name="MSIP_Label_5ebee351-f8e3-4857-aff9-28d5d50d46ce_ContentBits">
    <vt:lpwstr>0</vt:lpwstr>
  </property>
</Properties>
</file>