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6" r:id="rId2"/>
    <p:sldMasterId id="2147483683" r:id="rId3"/>
  </p:sldMasterIdLst>
  <p:notesMasterIdLst>
    <p:notesMasterId r:id="rId67"/>
  </p:notesMasterIdLst>
  <p:sldIdLst>
    <p:sldId id="256" r:id="rId4"/>
    <p:sldId id="2145706454" r:id="rId5"/>
    <p:sldId id="2145706429" r:id="rId6"/>
    <p:sldId id="259" r:id="rId7"/>
    <p:sldId id="2145706446" r:id="rId8"/>
    <p:sldId id="2145706447" r:id="rId9"/>
    <p:sldId id="459" r:id="rId10"/>
    <p:sldId id="440" r:id="rId11"/>
    <p:sldId id="417" r:id="rId12"/>
    <p:sldId id="416" r:id="rId13"/>
    <p:sldId id="415" r:id="rId14"/>
    <p:sldId id="460" r:id="rId15"/>
    <p:sldId id="461" r:id="rId16"/>
    <p:sldId id="411" r:id="rId17"/>
    <p:sldId id="449" r:id="rId18"/>
    <p:sldId id="450" r:id="rId19"/>
    <p:sldId id="451" r:id="rId20"/>
    <p:sldId id="422" r:id="rId21"/>
    <p:sldId id="412" r:id="rId22"/>
    <p:sldId id="423" r:id="rId23"/>
    <p:sldId id="424" r:id="rId24"/>
    <p:sldId id="448" r:id="rId25"/>
    <p:sldId id="442" r:id="rId26"/>
    <p:sldId id="432" r:id="rId27"/>
    <p:sldId id="428" r:id="rId28"/>
    <p:sldId id="429" r:id="rId29"/>
    <p:sldId id="452" r:id="rId30"/>
    <p:sldId id="453" r:id="rId31"/>
    <p:sldId id="454" r:id="rId32"/>
    <p:sldId id="455" r:id="rId33"/>
    <p:sldId id="456" r:id="rId34"/>
    <p:sldId id="445" r:id="rId35"/>
    <p:sldId id="433" r:id="rId36"/>
    <p:sldId id="446" r:id="rId37"/>
    <p:sldId id="430" r:id="rId38"/>
    <p:sldId id="425" r:id="rId39"/>
    <p:sldId id="457" r:id="rId40"/>
    <p:sldId id="434" r:id="rId41"/>
    <p:sldId id="426" r:id="rId42"/>
    <p:sldId id="427" r:id="rId43"/>
    <p:sldId id="441" r:id="rId44"/>
    <p:sldId id="435" r:id="rId45"/>
    <p:sldId id="447" r:id="rId46"/>
    <p:sldId id="463" r:id="rId47"/>
    <p:sldId id="458" r:id="rId48"/>
    <p:sldId id="436" r:id="rId49"/>
    <p:sldId id="444" r:id="rId50"/>
    <p:sldId id="462" r:id="rId51"/>
    <p:sldId id="2145706455" r:id="rId52"/>
    <p:sldId id="257" r:id="rId53"/>
    <p:sldId id="2145706457" r:id="rId54"/>
    <p:sldId id="2145706456" r:id="rId55"/>
    <p:sldId id="2145706458" r:id="rId56"/>
    <p:sldId id="2145706459" r:id="rId57"/>
    <p:sldId id="2145706466" r:id="rId58"/>
    <p:sldId id="2145706464" r:id="rId59"/>
    <p:sldId id="2145706461" r:id="rId60"/>
    <p:sldId id="2145706467" r:id="rId61"/>
    <p:sldId id="2145706460" r:id="rId62"/>
    <p:sldId id="2145706462" r:id="rId63"/>
    <p:sldId id="2145706468" r:id="rId64"/>
    <p:sldId id="2145706463" r:id="rId65"/>
    <p:sldId id="2145706453" r:id="rId6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AB45"/>
    <a:srgbClr val="ACC311"/>
    <a:srgbClr val="FFD444"/>
    <a:srgbClr val="EA7822"/>
    <a:srgbClr val="8761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89D3A3-CE81-4AD7-A094-E3A8E59097D3}" v="56" dt="2024-07-03T10:51:50.3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5" autoAdjust="0"/>
    <p:restoredTop sz="96323" autoAdjust="0"/>
  </p:normalViewPr>
  <p:slideViewPr>
    <p:cSldViewPr snapToGrid="0">
      <p:cViewPr varScale="1">
        <p:scale>
          <a:sx n="139" d="100"/>
          <a:sy n="139" d="100"/>
        </p:scale>
        <p:origin x="120" y="192"/>
      </p:cViewPr>
      <p:guideLst/>
    </p:cSldViewPr>
  </p:slideViewPr>
  <p:notesTextViewPr>
    <p:cViewPr>
      <p:scale>
        <a:sx n="1" d="1"/>
        <a:sy n="1" d="1"/>
      </p:scale>
      <p:origin x="0" y="0"/>
    </p:cViewPr>
  </p:notesTextViewPr>
  <p:notesViewPr>
    <p:cSldViewPr snapToGrid="0">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customXml" Target="../customXml/item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75"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IDY, Laura (NHS NORTH EAST AND NORTH CUMBRIA ICB - 00P)" userId="102f0e8d-2ff2-4c57-8e2d-fb95219a8735" providerId="ADAL" clId="{1389D3A3-CE81-4AD7-A094-E3A8E59097D3}"/>
    <pc:docChg chg="undo custSel addSld delSld modSld sldOrd delMainMaster">
      <pc:chgData name="CASSIDY, Laura (NHS NORTH EAST AND NORTH CUMBRIA ICB - 00P)" userId="102f0e8d-2ff2-4c57-8e2d-fb95219a8735" providerId="ADAL" clId="{1389D3A3-CE81-4AD7-A094-E3A8E59097D3}" dt="2024-07-03T10:58:42.057" v="2169" actId="20577"/>
      <pc:docMkLst>
        <pc:docMk/>
      </pc:docMkLst>
      <pc:sldChg chg="addSp delSp modSp mod">
        <pc:chgData name="CASSIDY, Laura (NHS NORTH EAST AND NORTH CUMBRIA ICB - 00P)" userId="102f0e8d-2ff2-4c57-8e2d-fb95219a8735" providerId="ADAL" clId="{1389D3A3-CE81-4AD7-A094-E3A8E59097D3}" dt="2024-07-03T10:58:42.057" v="2169" actId="20577"/>
        <pc:sldMkLst>
          <pc:docMk/>
          <pc:sldMk cId="1304997279" sldId="256"/>
        </pc:sldMkLst>
        <pc:spChg chg="mod">
          <ac:chgData name="CASSIDY, Laura (NHS NORTH EAST AND NORTH CUMBRIA ICB - 00P)" userId="102f0e8d-2ff2-4c57-8e2d-fb95219a8735" providerId="ADAL" clId="{1389D3A3-CE81-4AD7-A094-E3A8E59097D3}" dt="2024-07-03T10:58:42.057" v="2169" actId="20577"/>
          <ac:spMkLst>
            <pc:docMk/>
            <pc:sldMk cId="1304997279" sldId="256"/>
            <ac:spMk id="2" creationId="{1A2BC073-2FFE-D76A-672A-854806B59EC0}"/>
          </ac:spMkLst>
        </pc:spChg>
        <pc:spChg chg="del">
          <ac:chgData name="CASSIDY, Laura (NHS NORTH EAST AND NORTH CUMBRIA ICB - 00P)" userId="102f0e8d-2ff2-4c57-8e2d-fb95219a8735" providerId="ADAL" clId="{1389D3A3-CE81-4AD7-A094-E3A8E59097D3}" dt="2024-07-03T07:03:13.393" v="65" actId="478"/>
          <ac:spMkLst>
            <pc:docMk/>
            <pc:sldMk cId="1304997279" sldId="256"/>
            <ac:spMk id="3" creationId="{4BA143EF-DDB7-3659-534B-7E0CDBA2029B}"/>
          </ac:spMkLst>
        </pc:spChg>
        <pc:spChg chg="add del mod">
          <ac:chgData name="CASSIDY, Laura (NHS NORTH EAST AND NORTH CUMBRIA ICB - 00P)" userId="102f0e8d-2ff2-4c57-8e2d-fb95219a8735" providerId="ADAL" clId="{1389D3A3-CE81-4AD7-A094-E3A8E59097D3}" dt="2024-07-03T07:03:17.611" v="66" actId="478"/>
          <ac:spMkLst>
            <pc:docMk/>
            <pc:sldMk cId="1304997279" sldId="256"/>
            <ac:spMk id="5" creationId="{B45E1B0D-1AC3-9FA8-BE31-C3FEC4E140EA}"/>
          </ac:spMkLst>
        </pc:spChg>
      </pc:sldChg>
      <pc:sldChg chg="addSp delSp modSp mod ord modClrScheme chgLayout">
        <pc:chgData name="CASSIDY, Laura (NHS NORTH EAST AND NORTH CUMBRIA ICB - 00P)" userId="102f0e8d-2ff2-4c57-8e2d-fb95219a8735" providerId="ADAL" clId="{1389D3A3-CE81-4AD7-A094-E3A8E59097D3}" dt="2024-07-03T07:21:30.521" v="515"/>
        <pc:sldMkLst>
          <pc:docMk/>
          <pc:sldMk cId="2670154952" sldId="257"/>
        </pc:sldMkLst>
        <pc:spChg chg="add mod ord">
          <ac:chgData name="CASSIDY, Laura (NHS NORTH EAST AND NORTH CUMBRIA ICB - 00P)" userId="102f0e8d-2ff2-4c57-8e2d-fb95219a8735" providerId="ADAL" clId="{1389D3A3-CE81-4AD7-A094-E3A8E59097D3}" dt="2024-07-03T07:15:14.159" v="353" actId="1076"/>
          <ac:spMkLst>
            <pc:docMk/>
            <pc:sldMk cId="2670154952" sldId="257"/>
            <ac:spMk id="2" creationId="{CAF4DCC8-D4C7-6961-3113-08638A2CB1A7}"/>
          </ac:spMkLst>
        </pc:spChg>
        <pc:spChg chg="mod ord">
          <ac:chgData name="CASSIDY, Laura (NHS NORTH EAST AND NORTH CUMBRIA ICB - 00P)" userId="102f0e8d-2ff2-4c57-8e2d-fb95219a8735" providerId="ADAL" clId="{1389D3A3-CE81-4AD7-A094-E3A8E59097D3}" dt="2024-07-03T07:03:40.972" v="73" actId="700"/>
          <ac:spMkLst>
            <pc:docMk/>
            <pc:sldMk cId="2670154952" sldId="257"/>
            <ac:spMk id="3" creationId="{447CEE09-9025-CDD5-18A4-D30877984F52}"/>
          </ac:spMkLst>
        </pc:spChg>
        <pc:spChg chg="del">
          <ac:chgData name="CASSIDY, Laura (NHS NORTH EAST AND NORTH CUMBRIA ICB - 00P)" userId="102f0e8d-2ff2-4c57-8e2d-fb95219a8735" providerId="ADAL" clId="{1389D3A3-CE81-4AD7-A094-E3A8E59097D3}" dt="2024-07-03T07:21:30.521" v="515"/>
          <ac:spMkLst>
            <pc:docMk/>
            <pc:sldMk cId="2670154952" sldId="257"/>
            <ac:spMk id="7" creationId="{DAB27663-63CC-0D7B-3891-98630B0A49B3}"/>
          </ac:spMkLst>
        </pc:spChg>
        <pc:graphicFrameChg chg="del mod">
          <ac:chgData name="CASSIDY, Laura (NHS NORTH EAST AND NORTH CUMBRIA ICB - 00P)" userId="102f0e8d-2ff2-4c57-8e2d-fb95219a8735" providerId="ADAL" clId="{1389D3A3-CE81-4AD7-A094-E3A8E59097D3}" dt="2024-07-03T07:03:36.095" v="72" actId="478"/>
          <ac:graphicFrameMkLst>
            <pc:docMk/>
            <pc:sldMk cId="2670154952" sldId="257"/>
            <ac:graphicFrameMk id="4" creationId="{7F7940C3-55BB-5EA8-19BE-1CDBECA92AD1}"/>
          </ac:graphicFrameMkLst>
        </pc:graphicFrameChg>
        <pc:picChg chg="add mod">
          <ac:chgData name="CASSIDY, Laura (NHS NORTH EAST AND NORTH CUMBRIA ICB - 00P)" userId="102f0e8d-2ff2-4c57-8e2d-fb95219a8735" providerId="ADAL" clId="{1389D3A3-CE81-4AD7-A094-E3A8E59097D3}" dt="2024-07-03T07:15:09.204" v="352" actId="1076"/>
          <ac:picMkLst>
            <pc:docMk/>
            <pc:sldMk cId="2670154952" sldId="257"/>
            <ac:picMk id="5" creationId="{81C1264E-2B81-F2A4-F006-DFEDA8B8A5DA}"/>
          </ac:picMkLst>
        </pc:picChg>
        <pc:picChg chg="add mod">
          <ac:chgData name="CASSIDY, Laura (NHS NORTH EAST AND NORTH CUMBRIA ICB - 00P)" userId="102f0e8d-2ff2-4c57-8e2d-fb95219a8735" providerId="ADAL" clId="{1389D3A3-CE81-4AD7-A094-E3A8E59097D3}" dt="2024-07-03T07:15:02.125" v="350" actId="1076"/>
          <ac:picMkLst>
            <pc:docMk/>
            <pc:sldMk cId="2670154952" sldId="257"/>
            <ac:picMk id="6" creationId="{5AF4E2FD-5685-792E-9170-C7D7800C32C4}"/>
          </ac:picMkLst>
        </pc:picChg>
      </pc:sldChg>
      <pc:sldChg chg="modSp del mod">
        <pc:chgData name="CASSIDY, Laura (NHS NORTH EAST AND NORTH CUMBRIA ICB - 00P)" userId="102f0e8d-2ff2-4c57-8e2d-fb95219a8735" providerId="ADAL" clId="{1389D3A3-CE81-4AD7-A094-E3A8E59097D3}" dt="2024-07-03T07:06:04.830" v="83" actId="47"/>
        <pc:sldMkLst>
          <pc:docMk/>
          <pc:sldMk cId="2257817224" sldId="258"/>
        </pc:sldMkLst>
        <pc:spChg chg="mod">
          <ac:chgData name="CASSIDY, Laura (NHS NORTH EAST AND NORTH CUMBRIA ICB - 00P)" userId="102f0e8d-2ff2-4c57-8e2d-fb95219a8735" providerId="ADAL" clId="{1389D3A3-CE81-4AD7-A094-E3A8E59097D3}" dt="2024-07-03T07:05:33.451" v="81" actId="20577"/>
          <ac:spMkLst>
            <pc:docMk/>
            <pc:sldMk cId="2257817224" sldId="258"/>
            <ac:spMk id="6" creationId="{A8AB5CF4-1D4E-FC23-8476-D66D527A16C0}"/>
          </ac:spMkLst>
        </pc:spChg>
      </pc:sldChg>
      <pc:sldChg chg="del">
        <pc:chgData name="CASSIDY, Laura (NHS NORTH EAST AND NORTH CUMBRIA ICB - 00P)" userId="102f0e8d-2ff2-4c57-8e2d-fb95219a8735" providerId="ADAL" clId="{1389D3A3-CE81-4AD7-A094-E3A8E59097D3}" dt="2024-07-03T07:04:38.270" v="76" actId="47"/>
        <pc:sldMkLst>
          <pc:docMk/>
          <pc:sldMk cId="3110126451" sldId="260"/>
        </pc:sldMkLst>
      </pc:sldChg>
      <pc:sldChg chg="del">
        <pc:chgData name="CASSIDY, Laura (NHS NORTH EAST AND NORTH CUMBRIA ICB - 00P)" userId="102f0e8d-2ff2-4c57-8e2d-fb95219a8735" providerId="ADAL" clId="{1389D3A3-CE81-4AD7-A094-E3A8E59097D3}" dt="2024-07-03T07:06:03.803" v="82" actId="47"/>
        <pc:sldMkLst>
          <pc:docMk/>
          <pc:sldMk cId="2873543039" sldId="261"/>
        </pc:sldMkLst>
      </pc:sldChg>
      <pc:sldChg chg="del">
        <pc:chgData name="CASSIDY, Laura (NHS NORTH EAST AND NORTH CUMBRIA ICB - 00P)" userId="102f0e8d-2ff2-4c57-8e2d-fb95219a8735" providerId="ADAL" clId="{1389D3A3-CE81-4AD7-A094-E3A8E59097D3}" dt="2024-07-03T07:06:34.376" v="95" actId="47"/>
        <pc:sldMkLst>
          <pc:docMk/>
          <pc:sldMk cId="4207881402" sldId="262"/>
        </pc:sldMkLst>
      </pc:sldChg>
      <pc:sldChg chg="del">
        <pc:chgData name="CASSIDY, Laura (NHS NORTH EAST AND NORTH CUMBRIA ICB - 00P)" userId="102f0e8d-2ff2-4c57-8e2d-fb95219a8735" providerId="ADAL" clId="{1389D3A3-CE81-4AD7-A094-E3A8E59097D3}" dt="2024-07-03T07:04:54.236" v="78" actId="47"/>
        <pc:sldMkLst>
          <pc:docMk/>
          <pc:sldMk cId="225796107" sldId="263"/>
        </pc:sldMkLst>
      </pc:sldChg>
      <pc:sldChg chg="del">
        <pc:chgData name="CASSIDY, Laura (NHS NORTH EAST AND NORTH CUMBRIA ICB - 00P)" userId="102f0e8d-2ff2-4c57-8e2d-fb95219a8735" providerId="ADAL" clId="{1389D3A3-CE81-4AD7-A094-E3A8E59097D3}" dt="2024-07-03T07:04:55.737" v="79" actId="47"/>
        <pc:sldMkLst>
          <pc:docMk/>
          <pc:sldMk cId="3208076926" sldId="264"/>
        </pc:sldMkLst>
      </pc:sldChg>
      <pc:sldChg chg="del">
        <pc:chgData name="CASSIDY, Laura (NHS NORTH EAST AND NORTH CUMBRIA ICB - 00P)" userId="102f0e8d-2ff2-4c57-8e2d-fb95219a8735" providerId="ADAL" clId="{1389D3A3-CE81-4AD7-A094-E3A8E59097D3}" dt="2024-07-03T07:03:53.085" v="74" actId="47"/>
        <pc:sldMkLst>
          <pc:docMk/>
          <pc:sldMk cId="1580206561" sldId="268"/>
        </pc:sldMkLst>
      </pc:sldChg>
      <pc:sldChg chg="del">
        <pc:chgData name="CASSIDY, Laura (NHS NORTH EAST AND NORTH CUMBRIA ICB - 00P)" userId="102f0e8d-2ff2-4c57-8e2d-fb95219a8735" providerId="ADAL" clId="{1389D3A3-CE81-4AD7-A094-E3A8E59097D3}" dt="2024-07-03T10:58:01.226" v="2155" actId="47"/>
        <pc:sldMkLst>
          <pc:docMk/>
          <pc:sldMk cId="1974390298" sldId="270"/>
        </pc:sldMkLst>
      </pc:sldChg>
      <pc:sldChg chg="modSp mod">
        <pc:chgData name="CASSIDY, Laura (NHS NORTH EAST AND NORTH CUMBRIA ICB - 00P)" userId="102f0e8d-2ff2-4c57-8e2d-fb95219a8735" providerId="ADAL" clId="{1389D3A3-CE81-4AD7-A094-E3A8E59097D3}" dt="2024-07-03T09:44:22.828" v="1177" actId="27636"/>
        <pc:sldMkLst>
          <pc:docMk/>
          <pc:sldMk cId="3516451535" sldId="457"/>
        </pc:sldMkLst>
        <pc:spChg chg="mod">
          <ac:chgData name="CASSIDY, Laura (NHS NORTH EAST AND NORTH CUMBRIA ICB - 00P)" userId="102f0e8d-2ff2-4c57-8e2d-fb95219a8735" providerId="ADAL" clId="{1389D3A3-CE81-4AD7-A094-E3A8E59097D3}" dt="2024-07-03T09:44:22.828" v="1177" actId="27636"/>
          <ac:spMkLst>
            <pc:docMk/>
            <pc:sldMk cId="3516451535" sldId="457"/>
            <ac:spMk id="3" creationId="{B7CFE17D-7C5C-45B8-914C-1D792B617D8F}"/>
          </ac:spMkLst>
        </pc:spChg>
      </pc:sldChg>
      <pc:sldChg chg="del">
        <pc:chgData name="CASSIDY, Laura (NHS NORTH EAST AND NORTH CUMBRIA ICB - 00P)" userId="102f0e8d-2ff2-4c57-8e2d-fb95219a8735" providerId="ADAL" clId="{1389D3A3-CE81-4AD7-A094-E3A8E59097D3}" dt="2024-07-03T07:04:14.058" v="75" actId="47"/>
        <pc:sldMkLst>
          <pc:docMk/>
          <pc:sldMk cId="3876319543" sldId="635"/>
        </pc:sldMkLst>
      </pc:sldChg>
      <pc:sldChg chg="del">
        <pc:chgData name="CASSIDY, Laura (NHS NORTH EAST AND NORTH CUMBRIA ICB - 00P)" userId="102f0e8d-2ff2-4c57-8e2d-fb95219a8735" providerId="ADAL" clId="{1389D3A3-CE81-4AD7-A094-E3A8E59097D3}" dt="2024-07-03T07:06:28.038" v="91" actId="47"/>
        <pc:sldMkLst>
          <pc:docMk/>
          <pc:sldMk cId="3921898356" sldId="2145706425"/>
        </pc:sldMkLst>
      </pc:sldChg>
      <pc:sldChg chg="del">
        <pc:chgData name="CASSIDY, Laura (NHS NORTH EAST AND NORTH CUMBRIA ICB - 00P)" userId="102f0e8d-2ff2-4c57-8e2d-fb95219a8735" providerId="ADAL" clId="{1389D3A3-CE81-4AD7-A094-E3A8E59097D3}" dt="2024-07-03T07:04:50.563" v="77" actId="47"/>
        <pc:sldMkLst>
          <pc:docMk/>
          <pc:sldMk cId="3493804254" sldId="2145706430"/>
        </pc:sldMkLst>
      </pc:sldChg>
      <pc:sldChg chg="del">
        <pc:chgData name="CASSIDY, Laura (NHS NORTH EAST AND NORTH CUMBRIA ICB - 00P)" userId="102f0e8d-2ff2-4c57-8e2d-fb95219a8735" providerId="ADAL" clId="{1389D3A3-CE81-4AD7-A094-E3A8E59097D3}" dt="2024-07-03T07:06:07.158" v="84" actId="47"/>
        <pc:sldMkLst>
          <pc:docMk/>
          <pc:sldMk cId="3369808614" sldId="2145706448"/>
        </pc:sldMkLst>
      </pc:sldChg>
      <pc:sldChg chg="del">
        <pc:chgData name="CASSIDY, Laura (NHS NORTH EAST AND NORTH CUMBRIA ICB - 00P)" userId="102f0e8d-2ff2-4c57-8e2d-fb95219a8735" providerId="ADAL" clId="{1389D3A3-CE81-4AD7-A094-E3A8E59097D3}" dt="2024-07-03T07:04:58.046" v="80" actId="47"/>
        <pc:sldMkLst>
          <pc:docMk/>
          <pc:sldMk cId="1098972161" sldId="2145706450"/>
        </pc:sldMkLst>
      </pc:sldChg>
      <pc:sldChg chg="del">
        <pc:chgData name="CASSIDY, Laura (NHS NORTH EAST AND NORTH CUMBRIA ICB - 00P)" userId="102f0e8d-2ff2-4c57-8e2d-fb95219a8735" providerId="ADAL" clId="{1389D3A3-CE81-4AD7-A094-E3A8E59097D3}" dt="2024-07-03T07:06:17.596" v="87" actId="47"/>
        <pc:sldMkLst>
          <pc:docMk/>
          <pc:sldMk cId="1710808885" sldId="2145706451"/>
        </pc:sldMkLst>
      </pc:sldChg>
      <pc:sldChg chg="del">
        <pc:chgData name="CASSIDY, Laura (NHS NORTH EAST AND NORTH CUMBRIA ICB - 00P)" userId="102f0e8d-2ff2-4c57-8e2d-fb95219a8735" providerId="ADAL" clId="{1389D3A3-CE81-4AD7-A094-E3A8E59097D3}" dt="2024-07-03T07:06:19.962" v="88" actId="47"/>
        <pc:sldMkLst>
          <pc:docMk/>
          <pc:sldMk cId="2770470608" sldId="2145706452"/>
        </pc:sldMkLst>
      </pc:sldChg>
      <pc:sldChg chg="addSp delSp modSp new mod modClrScheme chgLayout">
        <pc:chgData name="CASSIDY, Laura (NHS NORTH EAST AND NORTH CUMBRIA ICB - 00P)" userId="102f0e8d-2ff2-4c57-8e2d-fb95219a8735" providerId="ADAL" clId="{1389D3A3-CE81-4AD7-A094-E3A8E59097D3}" dt="2024-07-03T07:46:07.014" v="785" actId="5793"/>
        <pc:sldMkLst>
          <pc:docMk/>
          <pc:sldMk cId="1666275848" sldId="2145706454"/>
        </pc:sldMkLst>
        <pc:spChg chg="del mod ord">
          <ac:chgData name="CASSIDY, Laura (NHS NORTH EAST AND NORTH CUMBRIA ICB - 00P)" userId="102f0e8d-2ff2-4c57-8e2d-fb95219a8735" providerId="ADAL" clId="{1389D3A3-CE81-4AD7-A094-E3A8E59097D3}" dt="2024-07-03T07:07:13.104" v="103" actId="700"/>
          <ac:spMkLst>
            <pc:docMk/>
            <pc:sldMk cId="1666275848" sldId="2145706454"/>
            <ac:spMk id="2" creationId="{7F1BFD23-9688-C922-4EDE-FEDDDD2C17C5}"/>
          </ac:spMkLst>
        </pc:spChg>
        <pc:spChg chg="del mod ord">
          <ac:chgData name="CASSIDY, Laura (NHS NORTH EAST AND NORTH CUMBRIA ICB - 00P)" userId="102f0e8d-2ff2-4c57-8e2d-fb95219a8735" providerId="ADAL" clId="{1389D3A3-CE81-4AD7-A094-E3A8E59097D3}" dt="2024-07-03T07:07:13.104" v="103" actId="700"/>
          <ac:spMkLst>
            <pc:docMk/>
            <pc:sldMk cId="1666275848" sldId="2145706454"/>
            <ac:spMk id="3" creationId="{EB76D259-AF1D-D248-87CC-E741E04A617E}"/>
          </ac:spMkLst>
        </pc:spChg>
        <pc:spChg chg="add mod ord">
          <ac:chgData name="CASSIDY, Laura (NHS NORTH EAST AND NORTH CUMBRIA ICB - 00P)" userId="102f0e8d-2ff2-4c57-8e2d-fb95219a8735" providerId="ADAL" clId="{1389D3A3-CE81-4AD7-A094-E3A8E59097D3}" dt="2024-07-03T07:07:29.621" v="138" actId="20577"/>
          <ac:spMkLst>
            <pc:docMk/>
            <pc:sldMk cId="1666275848" sldId="2145706454"/>
            <ac:spMk id="4" creationId="{33586C57-00A2-D7FF-BBE4-915EC6BA4D08}"/>
          </ac:spMkLst>
        </pc:spChg>
        <pc:spChg chg="add mod ord">
          <ac:chgData name="CASSIDY, Laura (NHS NORTH EAST AND NORTH CUMBRIA ICB - 00P)" userId="102f0e8d-2ff2-4c57-8e2d-fb95219a8735" providerId="ADAL" clId="{1389D3A3-CE81-4AD7-A094-E3A8E59097D3}" dt="2024-07-03T07:46:07.014" v="785" actId="5793"/>
          <ac:spMkLst>
            <pc:docMk/>
            <pc:sldMk cId="1666275848" sldId="2145706454"/>
            <ac:spMk id="5" creationId="{FCFE3923-95DC-FAA6-6543-ACBEF6023C88}"/>
          </ac:spMkLst>
        </pc:spChg>
      </pc:sldChg>
      <pc:sldChg chg="del">
        <pc:chgData name="CASSIDY, Laura (NHS NORTH EAST AND NORTH CUMBRIA ICB - 00P)" userId="102f0e8d-2ff2-4c57-8e2d-fb95219a8735" providerId="ADAL" clId="{1389D3A3-CE81-4AD7-A094-E3A8E59097D3}" dt="2024-07-03T07:06:24.801" v="89" actId="47"/>
        <pc:sldMkLst>
          <pc:docMk/>
          <pc:sldMk cId="2389999896" sldId="2145706454"/>
        </pc:sldMkLst>
      </pc:sldChg>
      <pc:sldChg chg="new del">
        <pc:chgData name="CASSIDY, Laura (NHS NORTH EAST AND NORTH CUMBRIA ICB - 00P)" userId="102f0e8d-2ff2-4c57-8e2d-fb95219a8735" providerId="ADAL" clId="{1389D3A3-CE81-4AD7-A094-E3A8E59097D3}" dt="2024-07-03T07:09:07.414" v="339" actId="2696"/>
        <pc:sldMkLst>
          <pc:docMk/>
          <pc:sldMk cId="1883255017" sldId="2145706455"/>
        </pc:sldMkLst>
      </pc:sldChg>
      <pc:sldChg chg="addSp delSp modSp new mod modClrScheme chgLayout">
        <pc:chgData name="CASSIDY, Laura (NHS NORTH EAST AND NORTH CUMBRIA ICB - 00P)" userId="102f0e8d-2ff2-4c57-8e2d-fb95219a8735" providerId="ADAL" clId="{1389D3A3-CE81-4AD7-A094-E3A8E59097D3}" dt="2024-07-03T07:16:43.436" v="444" actId="26606"/>
        <pc:sldMkLst>
          <pc:docMk/>
          <pc:sldMk cId="2570584191" sldId="2145706455"/>
        </pc:sldMkLst>
        <pc:spChg chg="mod">
          <ac:chgData name="CASSIDY, Laura (NHS NORTH EAST AND NORTH CUMBRIA ICB - 00P)" userId="102f0e8d-2ff2-4c57-8e2d-fb95219a8735" providerId="ADAL" clId="{1389D3A3-CE81-4AD7-A094-E3A8E59097D3}" dt="2024-07-03T07:16:43.436" v="444" actId="26606"/>
          <ac:spMkLst>
            <pc:docMk/>
            <pc:sldMk cId="2570584191" sldId="2145706455"/>
            <ac:spMk id="2" creationId="{6A552829-9B1C-7B9A-BF38-3A1D784A9DDD}"/>
          </ac:spMkLst>
        </pc:spChg>
        <pc:spChg chg="del">
          <ac:chgData name="CASSIDY, Laura (NHS NORTH EAST AND NORTH CUMBRIA ICB - 00P)" userId="102f0e8d-2ff2-4c57-8e2d-fb95219a8735" providerId="ADAL" clId="{1389D3A3-CE81-4AD7-A094-E3A8E59097D3}" dt="2024-07-03T07:16:43.436" v="444" actId="26606"/>
          <ac:spMkLst>
            <pc:docMk/>
            <pc:sldMk cId="2570584191" sldId="2145706455"/>
            <ac:spMk id="3" creationId="{A10512C3-9399-94D4-F97A-D6BA46EAE9B9}"/>
          </ac:spMkLst>
        </pc:spChg>
        <pc:picChg chg="add mod">
          <ac:chgData name="CASSIDY, Laura (NHS NORTH EAST AND NORTH CUMBRIA ICB - 00P)" userId="102f0e8d-2ff2-4c57-8e2d-fb95219a8735" providerId="ADAL" clId="{1389D3A3-CE81-4AD7-A094-E3A8E59097D3}" dt="2024-07-03T07:16:43.436" v="444" actId="26606"/>
          <ac:picMkLst>
            <pc:docMk/>
            <pc:sldMk cId="2570584191" sldId="2145706455"/>
            <ac:picMk id="4" creationId="{8BF165F0-7A2B-A5CA-AA72-E9E92BFAB4EC}"/>
          </ac:picMkLst>
        </pc:picChg>
      </pc:sldChg>
      <pc:sldChg chg="del">
        <pc:chgData name="CASSIDY, Laura (NHS NORTH EAST AND NORTH CUMBRIA ICB - 00P)" userId="102f0e8d-2ff2-4c57-8e2d-fb95219a8735" providerId="ADAL" clId="{1389D3A3-CE81-4AD7-A094-E3A8E59097D3}" dt="2024-07-03T07:06:27.109" v="90" actId="47"/>
        <pc:sldMkLst>
          <pc:docMk/>
          <pc:sldMk cId="3565148310" sldId="2145706455"/>
        </pc:sldMkLst>
      </pc:sldChg>
      <pc:sldChg chg="del">
        <pc:chgData name="CASSIDY, Laura (NHS NORTH EAST AND NORTH CUMBRIA ICB - 00P)" userId="102f0e8d-2ff2-4c57-8e2d-fb95219a8735" providerId="ADAL" clId="{1389D3A3-CE81-4AD7-A094-E3A8E59097D3}" dt="2024-07-03T07:06:28.918" v="92" actId="47"/>
        <pc:sldMkLst>
          <pc:docMk/>
          <pc:sldMk cId="832830762" sldId="2145706456"/>
        </pc:sldMkLst>
      </pc:sldChg>
      <pc:sldChg chg="addSp delSp modSp new mod modClrScheme chgLayout">
        <pc:chgData name="CASSIDY, Laura (NHS NORTH EAST AND NORTH CUMBRIA ICB - 00P)" userId="102f0e8d-2ff2-4c57-8e2d-fb95219a8735" providerId="ADAL" clId="{1389D3A3-CE81-4AD7-A094-E3A8E59097D3}" dt="2024-07-03T07:25:49.563" v="544" actId="20577"/>
        <pc:sldMkLst>
          <pc:docMk/>
          <pc:sldMk cId="3293802741" sldId="2145706456"/>
        </pc:sldMkLst>
        <pc:spChg chg="del mod ord">
          <ac:chgData name="CASSIDY, Laura (NHS NORTH EAST AND NORTH CUMBRIA ICB - 00P)" userId="102f0e8d-2ff2-4c57-8e2d-fb95219a8735" providerId="ADAL" clId="{1389D3A3-CE81-4AD7-A094-E3A8E59097D3}" dt="2024-07-03T07:17:22.121" v="446" actId="700"/>
          <ac:spMkLst>
            <pc:docMk/>
            <pc:sldMk cId="3293802741" sldId="2145706456"/>
            <ac:spMk id="2" creationId="{39C66F7A-ACBD-D13A-0667-679165C3DF90}"/>
          </ac:spMkLst>
        </pc:spChg>
        <pc:spChg chg="del mod ord">
          <ac:chgData name="CASSIDY, Laura (NHS NORTH EAST AND NORTH CUMBRIA ICB - 00P)" userId="102f0e8d-2ff2-4c57-8e2d-fb95219a8735" providerId="ADAL" clId="{1389D3A3-CE81-4AD7-A094-E3A8E59097D3}" dt="2024-07-03T07:17:22.121" v="446" actId="700"/>
          <ac:spMkLst>
            <pc:docMk/>
            <pc:sldMk cId="3293802741" sldId="2145706456"/>
            <ac:spMk id="3" creationId="{D4D9AC76-F269-72BA-0A1D-33B55B60DA3D}"/>
          </ac:spMkLst>
        </pc:spChg>
        <pc:spChg chg="add mod ord">
          <ac:chgData name="CASSIDY, Laura (NHS NORTH EAST AND NORTH CUMBRIA ICB - 00P)" userId="102f0e8d-2ff2-4c57-8e2d-fb95219a8735" providerId="ADAL" clId="{1389D3A3-CE81-4AD7-A094-E3A8E59097D3}" dt="2024-07-03T07:24:30.436" v="534" actId="1076"/>
          <ac:spMkLst>
            <pc:docMk/>
            <pc:sldMk cId="3293802741" sldId="2145706456"/>
            <ac:spMk id="4" creationId="{4374F6FF-FC28-B6C4-EC6F-1DDDE59C62C8}"/>
          </ac:spMkLst>
        </pc:spChg>
        <pc:spChg chg="add del mod ord">
          <ac:chgData name="CASSIDY, Laura (NHS NORTH EAST AND NORTH CUMBRIA ICB - 00P)" userId="102f0e8d-2ff2-4c57-8e2d-fb95219a8735" providerId="ADAL" clId="{1389D3A3-CE81-4AD7-A094-E3A8E59097D3}" dt="2024-07-03T07:18:01.734" v="486"/>
          <ac:spMkLst>
            <pc:docMk/>
            <pc:sldMk cId="3293802741" sldId="2145706456"/>
            <ac:spMk id="5" creationId="{C5991DA0-A85E-2940-9EDE-7EBD60A4F517}"/>
          </ac:spMkLst>
        </pc:spChg>
        <pc:spChg chg="add mod">
          <ac:chgData name="CASSIDY, Laura (NHS NORTH EAST AND NORTH CUMBRIA ICB - 00P)" userId="102f0e8d-2ff2-4c57-8e2d-fb95219a8735" providerId="ADAL" clId="{1389D3A3-CE81-4AD7-A094-E3A8E59097D3}" dt="2024-07-03T07:20:23.173" v="509" actId="207"/>
          <ac:spMkLst>
            <pc:docMk/>
            <pc:sldMk cId="3293802741" sldId="2145706456"/>
            <ac:spMk id="11" creationId="{8AF682AA-F687-CA79-CB6A-A606466F0CB7}"/>
          </ac:spMkLst>
        </pc:spChg>
        <pc:spChg chg="add mod">
          <ac:chgData name="CASSIDY, Laura (NHS NORTH EAST AND NORTH CUMBRIA ICB - 00P)" userId="102f0e8d-2ff2-4c57-8e2d-fb95219a8735" providerId="ADAL" clId="{1389D3A3-CE81-4AD7-A094-E3A8E59097D3}" dt="2024-07-03T07:20:27.086" v="510" actId="207"/>
          <ac:spMkLst>
            <pc:docMk/>
            <pc:sldMk cId="3293802741" sldId="2145706456"/>
            <ac:spMk id="12" creationId="{D0DF4529-0752-1553-DF34-F48691796207}"/>
          </ac:spMkLst>
        </pc:spChg>
        <pc:spChg chg="add mod">
          <ac:chgData name="CASSIDY, Laura (NHS NORTH EAST AND NORTH CUMBRIA ICB - 00P)" userId="102f0e8d-2ff2-4c57-8e2d-fb95219a8735" providerId="ADAL" clId="{1389D3A3-CE81-4AD7-A094-E3A8E59097D3}" dt="2024-07-03T07:20:32.441" v="511" actId="207"/>
          <ac:spMkLst>
            <pc:docMk/>
            <pc:sldMk cId="3293802741" sldId="2145706456"/>
            <ac:spMk id="13" creationId="{F00F089A-2129-E03B-5A52-17F2F2DB156D}"/>
          </ac:spMkLst>
        </pc:spChg>
        <pc:spChg chg="add mod">
          <ac:chgData name="CASSIDY, Laura (NHS NORTH EAST AND NORTH CUMBRIA ICB - 00P)" userId="102f0e8d-2ff2-4c57-8e2d-fb95219a8735" providerId="ADAL" clId="{1389D3A3-CE81-4AD7-A094-E3A8E59097D3}" dt="2024-07-03T07:20:55.030" v="513" actId="207"/>
          <ac:spMkLst>
            <pc:docMk/>
            <pc:sldMk cId="3293802741" sldId="2145706456"/>
            <ac:spMk id="14" creationId="{446FA9D0-68A3-E899-C9F1-AB2E3B78BCA6}"/>
          </ac:spMkLst>
        </pc:spChg>
        <pc:spChg chg="add mod">
          <ac:chgData name="CASSIDY, Laura (NHS NORTH EAST AND NORTH CUMBRIA ICB - 00P)" userId="102f0e8d-2ff2-4c57-8e2d-fb95219a8735" providerId="ADAL" clId="{1389D3A3-CE81-4AD7-A094-E3A8E59097D3}" dt="2024-07-03T07:20:50.098" v="512" actId="207"/>
          <ac:spMkLst>
            <pc:docMk/>
            <pc:sldMk cId="3293802741" sldId="2145706456"/>
            <ac:spMk id="15" creationId="{9E03D739-FFB9-512A-2DB5-70F076DADF3B}"/>
          </ac:spMkLst>
        </pc:spChg>
        <pc:spChg chg="add mod">
          <ac:chgData name="CASSIDY, Laura (NHS NORTH EAST AND NORTH CUMBRIA ICB - 00P)" userId="102f0e8d-2ff2-4c57-8e2d-fb95219a8735" providerId="ADAL" clId="{1389D3A3-CE81-4AD7-A094-E3A8E59097D3}" dt="2024-07-03T07:21:01.105" v="514" actId="207"/>
          <ac:spMkLst>
            <pc:docMk/>
            <pc:sldMk cId="3293802741" sldId="2145706456"/>
            <ac:spMk id="16" creationId="{BDE43656-FB01-6E16-3377-1BA1BF900C8A}"/>
          </ac:spMkLst>
        </pc:spChg>
        <pc:spChg chg="add mod">
          <ac:chgData name="CASSIDY, Laura (NHS NORTH EAST AND NORTH CUMBRIA ICB - 00P)" userId="102f0e8d-2ff2-4c57-8e2d-fb95219a8735" providerId="ADAL" clId="{1389D3A3-CE81-4AD7-A094-E3A8E59097D3}" dt="2024-07-03T07:25:49.563" v="544" actId="20577"/>
          <ac:spMkLst>
            <pc:docMk/>
            <pc:sldMk cId="3293802741" sldId="2145706456"/>
            <ac:spMk id="18" creationId="{08F31F77-1DAB-518B-5D98-5BD651EEDF21}"/>
          </ac:spMkLst>
        </pc:spChg>
        <pc:picChg chg="add mod">
          <ac:chgData name="CASSIDY, Laura (NHS NORTH EAST AND NORTH CUMBRIA ICB - 00P)" userId="102f0e8d-2ff2-4c57-8e2d-fb95219a8735" providerId="ADAL" clId="{1389D3A3-CE81-4AD7-A094-E3A8E59097D3}" dt="2024-07-03T07:18:13.628" v="489" actId="1076"/>
          <ac:picMkLst>
            <pc:docMk/>
            <pc:sldMk cId="3293802741" sldId="2145706456"/>
            <ac:picMk id="6" creationId="{636384CC-9DA8-7540-9F9B-5BBE90B74612}"/>
          </ac:picMkLst>
        </pc:picChg>
        <pc:picChg chg="add mod">
          <ac:chgData name="CASSIDY, Laura (NHS NORTH EAST AND NORTH CUMBRIA ICB - 00P)" userId="102f0e8d-2ff2-4c57-8e2d-fb95219a8735" providerId="ADAL" clId="{1389D3A3-CE81-4AD7-A094-E3A8E59097D3}" dt="2024-07-03T07:18:16.472" v="490" actId="1076"/>
          <ac:picMkLst>
            <pc:docMk/>
            <pc:sldMk cId="3293802741" sldId="2145706456"/>
            <ac:picMk id="7" creationId="{6E4DBE28-6698-674A-DC32-56E228706473}"/>
          </ac:picMkLst>
        </pc:picChg>
        <pc:picChg chg="add mod">
          <ac:chgData name="CASSIDY, Laura (NHS NORTH EAST AND NORTH CUMBRIA ICB - 00P)" userId="102f0e8d-2ff2-4c57-8e2d-fb95219a8735" providerId="ADAL" clId="{1389D3A3-CE81-4AD7-A094-E3A8E59097D3}" dt="2024-07-03T07:18:27.108" v="492" actId="1076"/>
          <ac:picMkLst>
            <pc:docMk/>
            <pc:sldMk cId="3293802741" sldId="2145706456"/>
            <ac:picMk id="8" creationId="{572CEB63-84AD-EDBD-2405-FE22EA2E9396}"/>
          </ac:picMkLst>
        </pc:picChg>
        <pc:picChg chg="add mod">
          <ac:chgData name="CASSIDY, Laura (NHS NORTH EAST AND NORTH CUMBRIA ICB - 00P)" userId="102f0e8d-2ff2-4c57-8e2d-fb95219a8735" providerId="ADAL" clId="{1389D3A3-CE81-4AD7-A094-E3A8E59097D3}" dt="2024-07-03T07:18:40.556" v="494" actId="1076"/>
          <ac:picMkLst>
            <pc:docMk/>
            <pc:sldMk cId="3293802741" sldId="2145706456"/>
            <ac:picMk id="9" creationId="{41AA4E19-103F-E53C-A45D-74739C20FA70}"/>
          </ac:picMkLst>
        </pc:picChg>
        <pc:picChg chg="add mod">
          <ac:chgData name="CASSIDY, Laura (NHS NORTH EAST AND NORTH CUMBRIA ICB - 00P)" userId="102f0e8d-2ff2-4c57-8e2d-fb95219a8735" providerId="ADAL" clId="{1389D3A3-CE81-4AD7-A094-E3A8E59097D3}" dt="2024-07-03T07:18:54.694" v="496" actId="1076"/>
          <ac:picMkLst>
            <pc:docMk/>
            <pc:sldMk cId="3293802741" sldId="2145706456"/>
            <ac:picMk id="10" creationId="{C50EAF3F-06C6-348E-AE07-C6F5F31AA2AA}"/>
          </ac:picMkLst>
        </pc:picChg>
      </pc:sldChg>
      <pc:sldChg chg="del">
        <pc:chgData name="CASSIDY, Laura (NHS NORTH EAST AND NORTH CUMBRIA ICB - 00P)" userId="102f0e8d-2ff2-4c57-8e2d-fb95219a8735" providerId="ADAL" clId="{1389D3A3-CE81-4AD7-A094-E3A8E59097D3}" dt="2024-07-03T07:06:30.303" v="93" actId="47"/>
        <pc:sldMkLst>
          <pc:docMk/>
          <pc:sldMk cId="3087081573" sldId="2145706457"/>
        </pc:sldMkLst>
      </pc:sldChg>
      <pc:sldChg chg="addSp delSp modSp new mod">
        <pc:chgData name="CASSIDY, Laura (NHS NORTH EAST AND NORTH CUMBRIA ICB - 00P)" userId="102f0e8d-2ff2-4c57-8e2d-fb95219a8735" providerId="ADAL" clId="{1389D3A3-CE81-4AD7-A094-E3A8E59097D3}" dt="2024-07-03T07:22:25.965" v="522" actId="14100"/>
        <pc:sldMkLst>
          <pc:docMk/>
          <pc:sldMk cId="3613795289" sldId="2145706457"/>
        </pc:sldMkLst>
        <pc:spChg chg="mod">
          <ac:chgData name="CASSIDY, Laura (NHS NORTH EAST AND NORTH CUMBRIA ICB - 00P)" userId="102f0e8d-2ff2-4c57-8e2d-fb95219a8735" providerId="ADAL" clId="{1389D3A3-CE81-4AD7-A094-E3A8E59097D3}" dt="2024-07-03T07:22:21.355" v="521" actId="122"/>
          <ac:spMkLst>
            <pc:docMk/>
            <pc:sldMk cId="3613795289" sldId="2145706457"/>
            <ac:spMk id="2" creationId="{17F7D8A0-3A52-3A23-76D1-405F85F042D5}"/>
          </ac:spMkLst>
        </pc:spChg>
        <pc:spChg chg="del">
          <ac:chgData name="CASSIDY, Laura (NHS NORTH EAST AND NORTH CUMBRIA ICB - 00P)" userId="102f0e8d-2ff2-4c57-8e2d-fb95219a8735" providerId="ADAL" clId="{1389D3A3-CE81-4AD7-A094-E3A8E59097D3}" dt="2024-07-03T07:22:12.479" v="519" actId="478"/>
          <ac:spMkLst>
            <pc:docMk/>
            <pc:sldMk cId="3613795289" sldId="2145706457"/>
            <ac:spMk id="3" creationId="{61968F51-3365-E282-A7D2-53EE3760E5D5}"/>
          </ac:spMkLst>
        </pc:spChg>
        <pc:picChg chg="add mod">
          <ac:chgData name="CASSIDY, Laura (NHS NORTH EAST AND NORTH CUMBRIA ICB - 00P)" userId="102f0e8d-2ff2-4c57-8e2d-fb95219a8735" providerId="ADAL" clId="{1389D3A3-CE81-4AD7-A094-E3A8E59097D3}" dt="2024-07-03T07:22:25.965" v="522" actId="14100"/>
          <ac:picMkLst>
            <pc:docMk/>
            <pc:sldMk cId="3613795289" sldId="2145706457"/>
            <ac:picMk id="4" creationId="{39974792-CA31-6524-D426-01456D7DFECB}"/>
          </ac:picMkLst>
        </pc:picChg>
      </pc:sldChg>
      <pc:sldChg chg="addSp delSp modSp new mod">
        <pc:chgData name="CASSIDY, Laura (NHS NORTH EAST AND NORTH CUMBRIA ICB - 00P)" userId="102f0e8d-2ff2-4c57-8e2d-fb95219a8735" providerId="ADAL" clId="{1389D3A3-CE81-4AD7-A094-E3A8E59097D3}" dt="2024-07-03T07:41:28.731" v="605" actId="1076"/>
        <pc:sldMkLst>
          <pc:docMk/>
          <pc:sldMk cId="1257342982" sldId="2145706458"/>
        </pc:sldMkLst>
        <pc:spChg chg="mod">
          <ac:chgData name="CASSIDY, Laura (NHS NORTH EAST AND NORTH CUMBRIA ICB - 00P)" userId="102f0e8d-2ff2-4c57-8e2d-fb95219a8735" providerId="ADAL" clId="{1389D3A3-CE81-4AD7-A094-E3A8E59097D3}" dt="2024-07-03T07:40:11.851" v="597" actId="14100"/>
          <ac:spMkLst>
            <pc:docMk/>
            <pc:sldMk cId="1257342982" sldId="2145706458"/>
            <ac:spMk id="2" creationId="{1A9738CB-98ED-D1D7-9CB6-889C2D5074E6}"/>
          </ac:spMkLst>
        </pc:spChg>
        <pc:spChg chg="del">
          <ac:chgData name="CASSIDY, Laura (NHS NORTH EAST AND NORTH CUMBRIA ICB - 00P)" userId="102f0e8d-2ff2-4c57-8e2d-fb95219a8735" providerId="ADAL" clId="{1389D3A3-CE81-4AD7-A094-E3A8E59097D3}" dt="2024-07-03T07:41:07.908" v="603" actId="478"/>
          <ac:spMkLst>
            <pc:docMk/>
            <pc:sldMk cId="1257342982" sldId="2145706458"/>
            <ac:spMk id="3" creationId="{31813AA5-BFE3-B565-B6AC-793D269AE61D}"/>
          </ac:spMkLst>
        </pc:spChg>
        <pc:spChg chg="add mod">
          <ac:chgData name="CASSIDY, Laura (NHS NORTH EAST AND NORTH CUMBRIA ICB - 00P)" userId="102f0e8d-2ff2-4c57-8e2d-fb95219a8735" providerId="ADAL" clId="{1389D3A3-CE81-4AD7-A094-E3A8E59097D3}" dt="2024-07-03T07:41:28.731" v="605" actId="1076"/>
          <ac:spMkLst>
            <pc:docMk/>
            <pc:sldMk cId="1257342982" sldId="2145706458"/>
            <ac:spMk id="5" creationId="{ACB07F57-E404-63AD-CCF6-DCB5A8B2A11E}"/>
          </ac:spMkLst>
        </pc:spChg>
        <pc:graphicFrameChg chg="add mod">
          <ac:chgData name="CASSIDY, Laura (NHS NORTH EAST AND NORTH CUMBRIA ICB - 00P)" userId="102f0e8d-2ff2-4c57-8e2d-fb95219a8735" providerId="ADAL" clId="{1389D3A3-CE81-4AD7-A094-E3A8E59097D3}" dt="2024-07-03T07:40:42.935" v="600" actId="12100"/>
          <ac:graphicFrameMkLst>
            <pc:docMk/>
            <pc:sldMk cId="1257342982" sldId="2145706458"/>
            <ac:graphicFrameMk id="4" creationId="{3747B93B-C9C6-BB3E-C202-BBD33DEDB9F4}"/>
          </ac:graphicFrameMkLst>
        </pc:graphicFrameChg>
      </pc:sldChg>
      <pc:sldChg chg="del">
        <pc:chgData name="CASSIDY, Laura (NHS NORTH EAST AND NORTH CUMBRIA ICB - 00P)" userId="102f0e8d-2ff2-4c57-8e2d-fb95219a8735" providerId="ADAL" clId="{1389D3A3-CE81-4AD7-A094-E3A8E59097D3}" dt="2024-07-03T07:06:33.348" v="94" actId="47"/>
        <pc:sldMkLst>
          <pc:docMk/>
          <pc:sldMk cId="3100492876" sldId="2145706458"/>
        </pc:sldMkLst>
      </pc:sldChg>
      <pc:sldChg chg="addSp delSp modSp new mod">
        <pc:chgData name="CASSIDY, Laura (NHS NORTH EAST AND NORTH CUMBRIA ICB - 00P)" userId="102f0e8d-2ff2-4c57-8e2d-fb95219a8735" providerId="ADAL" clId="{1389D3A3-CE81-4AD7-A094-E3A8E59097D3}" dt="2024-07-03T07:43:57.011" v="633" actId="207"/>
        <pc:sldMkLst>
          <pc:docMk/>
          <pc:sldMk cId="2348856993" sldId="2145706459"/>
        </pc:sldMkLst>
        <pc:spChg chg="del">
          <ac:chgData name="CASSIDY, Laura (NHS NORTH EAST AND NORTH CUMBRIA ICB - 00P)" userId="102f0e8d-2ff2-4c57-8e2d-fb95219a8735" providerId="ADAL" clId="{1389D3A3-CE81-4AD7-A094-E3A8E59097D3}" dt="2024-07-03T07:41:56.328" v="607" actId="478"/>
          <ac:spMkLst>
            <pc:docMk/>
            <pc:sldMk cId="2348856993" sldId="2145706459"/>
            <ac:spMk id="2" creationId="{5B290FE8-86D2-09EB-DE63-A04315EB0850}"/>
          </ac:spMkLst>
        </pc:spChg>
        <pc:spChg chg="del">
          <ac:chgData name="CASSIDY, Laura (NHS NORTH EAST AND NORTH CUMBRIA ICB - 00P)" userId="102f0e8d-2ff2-4c57-8e2d-fb95219a8735" providerId="ADAL" clId="{1389D3A3-CE81-4AD7-A094-E3A8E59097D3}" dt="2024-07-03T07:41:58.875" v="608" actId="478"/>
          <ac:spMkLst>
            <pc:docMk/>
            <pc:sldMk cId="2348856993" sldId="2145706459"/>
            <ac:spMk id="3" creationId="{44F5834C-5189-9A99-0D2A-2723F063D999}"/>
          </ac:spMkLst>
        </pc:spChg>
        <pc:spChg chg="add mod">
          <ac:chgData name="CASSIDY, Laura (NHS NORTH EAST AND NORTH CUMBRIA ICB - 00P)" userId="102f0e8d-2ff2-4c57-8e2d-fb95219a8735" providerId="ADAL" clId="{1389D3A3-CE81-4AD7-A094-E3A8E59097D3}" dt="2024-07-03T07:43:57.011" v="633" actId="207"/>
          <ac:spMkLst>
            <pc:docMk/>
            <pc:sldMk cId="2348856993" sldId="2145706459"/>
            <ac:spMk id="4" creationId="{ED1E7D6C-5040-0EC9-C7D5-6B63CB252729}"/>
          </ac:spMkLst>
        </pc:spChg>
        <pc:picChg chg="add mod">
          <ac:chgData name="CASSIDY, Laura (NHS NORTH EAST AND NORTH CUMBRIA ICB - 00P)" userId="102f0e8d-2ff2-4c57-8e2d-fb95219a8735" providerId="ADAL" clId="{1389D3A3-CE81-4AD7-A094-E3A8E59097D3}" dt="2024-07-03T07:43:02.735" v="621" actId="14100"/>
          <ac:picMkLst>
            <pc:docMk/>
            <pc:sldMk cId="2348856993" sldId="2145706459"/>
            <ac:picMk id="5" creationId="{3D357663-468C-5C0D-13D4-606A0379911F}"/>
          </ac:picMkLst>
        </pc:picChg>
        <pc:picChg chg="add mod">
          <ac:chgData name="CASSIDY, Laura (NHS NORTH EAST AND NORTH CUMBRIA ICB - 00P)" userId="102f0e8d-2ff2-4c57-8e2d-fb95219a8735" providerId="ADAL" clId="{1389D3A3-CE81-4AD7-A094-E3A8E59097D3}" dt="2024-07-03T07:43:16.078" v="625" actId="14100"/>
          <ac:picMkLst>
            <pc:docMk/>
            <pc:sldMk cId="2348856993" sldId="2145706459"/>
            <ac:picMk id="6" creationId="{6F3587BD-C833-66C1-659B-800A84811569}"/>
          </ac:picMkLst>
        </pc:picChg>
        <pc:picChg chg="add mod">
          <ac:chgData name="CASSIDY, Laura (NHS NORTH EAST AND NORTH CUMBRIA ICB - 00P)" userId="102f0e8d-2ff2-4c57-8e2d-fb95219a8735" providerId="ADAL" clId="{1389D3A3-CE81-4AD7-A094-E3A8E59097D3}" dt="2024-07-03T07:43:13.315" v="624" actId="14100"/>
          <ac:picMkLst>
            <pc:docMk/>
            <pc:sldMk cId="2348856993" sldId="2145706459"/>
            <ac:picMk id="7" creationId="{D32B526C-D050-43F9-9D84-1F03DB2BB0D6}"/>
          </ac:picMkLst>
        </pc:picChg>
        <pc:picChg chg="add mod">
          <ac:chgData name="CASSIDY, Laura (NHS NORTH EAST AND NORTH CUMBRIA ICB - 00P)" userId="102f0e8d-2ff2-4c57-8e2d-fb95219a8735" providerId="ADAL" clId="{1389D3A3-CE81-4AD7-A094-E3A8E59097D3}" dt="2024-07-03T07:43:08.668" v="623" actId="1076"/>
          <ac:picMkLst>
            <pc:docMk/>
            <pc:sldMk cId="2348856993" sldId="2145706459"/>
            <ac:picMk id="8" creationId="{5F606B7E-923F-36A4-C4F2-DD39A6F5399B}"/>
          </ac:picMkLst>
        </pc:picChg>
        <pc:picChg chg="add mod">
          <ac:chgData name="CASSIDY, Laura (NHS NORTH EAST AND NORTH CUMBRIA ICB - 00P)" userId="102f0e8d-2ff2-4c57-8e2d-fb95219a8735" providerId="ADAL" clId="{1389D3A3-CE81-4AD7-A094-E3A8E59097D3}" dt="2024-07-03T07:43:30.244" v="628" actId="14100"/>
          <ac:picMkLst>
            <pc:docMk/>
            <pc:sldMk cId="2348856993" sldId="2145706459"/>
            <ac:picMk id="9" creationId="{5951C84C-1DD3-A21D-6E53-ED92573C5AE8}"/>
          </ac:picMkLst>
        </pc:picChg>
        <pc:picChg chg="add mod">
          <ac:chgData name="CASSIDY, Laura (NHS NORTH EAST AND NORTH CUMBRIA ICB - 00P)" userId="102f0e8d-2ff2-4c57-8e2d-fb95219a8735" providerId="ADAL" clId="{1389D3A3-CE81-4AD7-A094-E3A8E59097D3}" dt="2024-07-03T07:43:45.770" v="632" actId="14100"/>
          <ac:picMkLst>
            <pc:docMk/>
            <pc:sldMk cId="2348856993" sldId="2145706459"/>
            <ac:picMk id="10" creationId="{6F8FFDD5-AD72-D3D7-50EB-29C7C347F12E}"/>
          </ac:picMkLst>
        </pc:picChg>
      </pc:sldChg>
      <pc:sldChg chg="del">
        <pc:chgData name="CASSIDY, Laura (NHS NORTH EAST AND NORTH CUMBRIA ICB - 00P)" userId="102f0e8d-2ff2-4c57-8e2d-fb95219a8735" providerId="ADAL" clId="{1389D3A3-CE81-4AD7-A094-E3A8E59097D3}" dt="2024-07-03T07:06:35.498" v="96" actId="47"/>
        <pc:sldMkLst>
          <pc:docMk/>
          <pc:sldMk cId="2485675732" sldId="2145706459"/>
        </pc:sldMkLst>
      </pc:sldChg>
      <pc:sldChg chg="addSp delSp modSp new mod modClrScheme chgLayout">
        <pc:chgData name="CASSIDY, Laura (NHS NORTH EAST AND NORTH CUMBRIA ICB - 00P)" userId="102f0e8d-2ff2-4c57-8e2d-fb95219a8735" providerId="ADAL" clId="{1389D3A3-CE81-4AD7-A094-E3A8E59097D3}" dt="2024-07-03T07:47:58.365" v="807" actId="207"/>
        <pc:sldMkLst>
          <pc:docMk/>
          <pc:sldMk cId="3805188444" sldId="2145706460"/>
        </pc:sldMkLst>
        <pc:spChg chg="del mod ord">
          <ac:chgData name="CASSIDY, Laura (NHS NORTH EAST AND NORTH CUMBRIA ICB - 00P)" userId="102f0e8d-2ff2-4c57-8e2d-fb95219a8735" providerId="ADAL" clId="{1389D3A3-CE81-4AD7-A094-E3A8E59097D3}" dt="2024-07-03T07:46:30.878" v="787" actId="700"/>
          <ac:spMkLst>
            <pc:docMk/>
            <pc:sldMk cId="3805188444" sldId="2145706460"/>
            <ac:spMk id="2" creationId="{348DD79E-3039-CAA9-6FC0-F80AC1040B15}"/>
          </ac:spMkLst>
        </pc:spChg>
        <pc:spChg chg="del mod ord">
          <ac:chgData name="CASSIDY, Laura (NHS NORTH EAST AND NORTH CUMBRIA ICB - 00P)" userId="102f0e8d-2ff2-4c57-8e2d-fb95219a8735" providerId="ADAL" clId="{1389D3A3-CE81-4AD7-A094-E3A8E59097D3}" dt="2024-07-03T07:46:30.878" v="787" actId="700"/>
          <ac:spMkLst>
            <pc:docMk/>
            <pc:sldMk cId="3805188444" sldId="2145706460"/>
            <ac:spMk id="3" creationId="{D810D9AD-CCE4-D802-9299-AC21AF8A74A6}"/>
          </ac:spMkLst>
        </pc:spChg>
        <pc:spChg chg="add mod ord">
          <ac:chgData name="CASSIDY, Laura (NHS NORTH EAST AND NORTH CUMBRIA ICB - 00P)" userId="102f0e8d-2ff2-4c57-8e2d-fb95219a8735" providerId="ADAL" clId="{1389D3A3-CE81-4AD7-A094-E3A8E59097D3}" dt="2024-07-03T07:46:34.727" v="795" actId="5793"/>
          <ac:spMkLst>
            <pc:docMk/>
            <pc:sldMk cId="3805188444" sldId="2145706460"/>
            <ac:spMk id="4" creationId="{E7BD493A-D5C9-F26E-7DB5-D9E15218DBF7}"/>
          </ac:spMkLst>
        </pc:spChg>
        <pc:spChg chg="add del mod ord">
          <ac:chgData name="CASSIDY, Laura (NHS NORTH EAST AND NORTH CUMBRIA ICB - 00P)" userId="102f0e8d-2ff2-4c57-8e2d-fb95219a8735" providerId="ADAL" clId="{1389D3A3-CE81-4AD7-A094-E3A8E59097D3}" dt="2024-07-03T07:46:52.113" v="797" actId="478"/>
          <ac:spMkLst>
            <pc:docMk/>
            <pc:sldMk cId="3805188444" sldId="2145706460"/>
            <ac:spMk id="5" creationId="{7FA449FB-BA0E-F432-BF59-AA76AA93C2B3}"/>
          </ac:spMkLst>
        </pc:spChg>
        <pc:spChg chg="add mod">
          <ac:chgData name="CASSIDY, Laura (NHS NORTH EAST AND NORTH CUMBRIA ICB - 00P)" userId="102f0e8d-2ff2-4c57-8e2d-fb95219a8735" providerId="ADAL" clId="{1389D3A3-CE81-4AD7-A094-E3A8E59097D3}" dt="2024-07-03T07:47:32.342" v="804" actId="207"/>
          <ac:spMkLst>
            <pc:docMk/>
            <pc:sldMk cId="3805188444" sldId="2145706460"/>
            <ac:spMk id="6" creationId="{4386078B-3578-27B3-C76F-9BD2CA93115D}"/>
          </ac:spMkLst>
        </pc:spChg>
        <pc:spChg chg="add mod">
          <ac:chgData name="CASSIDY, Laura (NHS NORTH EAST AND NORTH CUMBRIA ICB - 00P)" userId="102f0e8d-2ff2-4c57-8e2d-fb95219a8735" providerId="ADAL" clId="{1389D3A3-CE81-4AD7-A094-E3A8E59097D3}" dt="2024-07-03T07:47:58.365" v="807" actId="207"/>
          <ac:spMkLst>
            <pc:docMk/>
            <pc:sldMk cId="3805188444" sldId="2145706460"/>
            <ac:spMk id="7" creationId="{23FB4FAA-D2FF-CC19-994D-363FDA64D5CF}"/>
          </ac:spMkLst>
        </pc:spChg>
      </pc:sldChg>
      <pc:sldChg chg="addSp delSp modSp new mod modAnim">
        <pc:chgData name="CASSIDY, Laura (NHS NORTH EAST AND NORTH CUMBRIA ICB - 00P)" userId="102f0e8d-2ff2-4c57-8e2d-fb95219a8735" providerId="ADAL" clId="{1389D3A3-CE81-4AD7-A094-E3A8E59097D3}" dt="2024-07-03T07:52:08.030" v="948" actId="14100"/>
        <pc:sldMkLst>
          <pc:docMk/>
          <pc:sldMk cId="1284880117" sldId="2145706461"/>
        </pc:sldMkLst>
        <pc:spChg chg="del">
          <ac:chgData name="CASSIDY, Laura (NHS NORTH EAST AND NORTH CUMBRIA ICB - 00P)" userId="102f0e8d-2ff2-4c57-8e2d-fb95219a8735" providerId="ADAL" clId="{1389D3A3-CE81-4AD7-A094-E3A8E59097D3}" dt="2024-07-03T07:51:33.711" v="942" actId="478"/>
          <ac:spMkLst>
            <pc:docMk/>
            <pc:sldMk cId="1284880117" sldId="2145706461"/>
            <ac:spMk id="2" creationId="{572E2304-3720-434F-2575-B70ED4BDEDF7}"/>
          </ac:spMkLst>
        </pc:spChg>
        <pc:spChg chg="del">
          <ac:chgData name="CASSIDY, Laura (NHS NORTH EAST AND NORTH CUMBRIA ICB - 00P)" userId="102f0e8d-2ff2-4c57-8e2d-fb95219a8735" providerId="ADAL" clId="{1389D3A3-CE81-4AD7-A094-E3A8E59097D3}" dt="2024-07-03T07:51:35.160" v="943" actId="478"/>
          <ac:spMkLst>
            <pc:docMk/>
            <pc:sldMk cId="1284880117" sldId="2145706461"/>
            <ac:spMk id="3" creationId="{AEC74790-180E-3C93-C510-87DE79B17351}"/>
          </ac:spMkLst>
        </pc:spChg>
        <pc:picChg chg="add mod">
          <ac:chgData name="CASSIDY, Laura (NHS NORTH EAST AND NORTH CUMBRIA ICB - 00P)" userId="102f0e8d-2ff2-4c57-8e2d-fb95219a8735" providerId="ADAL" clId="{1389D3A3-CE81-4AD7-A094-E3A8E59097D3}" dt="2024-07-03T07:52:08.030" v="948" actId="14100"/>
          <ac:picMkLst>
            <pc:docMk/>
            <pc:sldMk cId="1284880117" sldId="2145706461"/>
            <ac:picMk id="4" creationId="{E4177CE8-2339-7610-7406-45E76BDFA2F0}"/>
          </ac:picMkLst>
        </pc:picChg>
        <pc:picChg chg="add mod">
          <ac:chgData name="CASSIDY, Laura (NHS NORTH EAST AND NORTH CUMBRIA ICB - 00P)" userId="102f0e8d-2ff2-4c57-8e2d-fb95219a8735" providerId="ADAL" clId="{1389D3A3-CE81-4AD7-A094-E3A8E59097D3}" dt="2024-07-03T07:51:39.586" v="945" actId="1076"/>
          <ac:picMkLst>
            <pc:docMk/>
            <pc:sldMk cId="1284880117" sldId="2145706461"/>
            <ac:picMk id="5" creationId="{B0041BE1-DAB7-44D2-44EC-3DCDF7CA2480}"/>
          </ac:picMkLst>
        </pc:picChg>
      </pc:sldChg>
      <pc:sldChg chg="del">
        <pc:chgData name="CASSIDY, Laura (NHS NORTH EAST AND NORTH CUMBRIA ICB - 00P)" userId="102f0e8d-2ff2-4c57-8e2d-fb95219a8735" providerId="ADAL" clId="{1389D3A3-CE81-4AD7-A094-E3A8E59097D3}" dt="2024-07-03T07:06:42.309" v="101" actId="47"/>
        <pc:sldMkLst>
          <pc:docMk/>
          <pc:sldMk cId="1551722873" sldId="2145706461"/>
        </pc:sldMkLst>
      </pc:sldChg>
      <pc:sldChg chg="del">
        <pc:chgData name="CASSIDY, Laura (NHS NORTH EAST AND NORTH CUMBRIA ICB - 00P)" userId="102f0e8d-2ff2-4c57-8e2d-fb95219a8735" providerId="ADAL" clId="{1389D3A3-CE81-4AD7-A094-E3A8E59097D3}" dt="2024-07-03T07:06:39.814" v="100" actId="47"/>
        <pc:sldMkLst>
          <pc:docMk/>
          <pc:sldMk cId="167024961" sldId="2145706462"/>
        </pc:sldMkLst>
      </pc:sldChg>
      <pc:sldChg chg="addSp delSp modSp new mod modClrScheme chgLayout">
        <pc:chgData name="CASSIDY, Laura (NHS NORTH EAST AND NORTH CUMBRIA ICB - 00P)" userId="102f0e8d-2ff2-4c57-8e2d-fb95219a8735" providerId="ADAL" clId="{1389D3A3-CE81-4AD7-A094-E3A8E59097D3}" dt="2024-07-03T07:49:11.646" v="862" actId="207"/>
        <pc:sldMkLst>
          <pc:docMk/>
          <pc:sldMk cId="1698668905" sldId="2145706462"/>
        </pc:sldMkLst>
        <pc:spChg chg="del mod ord">
          <ac:chgData name="CASSIDY, Laura (NHS NORTH EAST AND NORTH CUMBRIA ICB - 00P)" userId="102f0e8d-2ff2-4c57-8e2d-fb95219a8735" providerId="ADAL" clId="{1389D3A3-CE81-4AD7-A094-E3A8E59097D3}" dt="2024-07-03T07:48:21.639" v="809" actId="700"/>
          <ac:spMkLst>
            <pc:docMk/>
            <pc:sldMk cId="1698668905" sldId="2145706462"/>
            <ac:spMk id="2" creationId="{33A5E1CC-0E08-3014-EE0A-8339D9FC99E2}"/>
          </ac:spMkLst>
        </pc:spChg>
        <pc:spChg chg="del mod ord">
          <ac:chgData name="CASSIDY, Laura (NHS NORTH EAST AND NORTH CUMBRIA ICB - 00P)" userId="102f0e8d-2ff2-4c57-8e2d-fb95219a8735" providerId="ADAL" clId="{1389D3A3-CE81-4AD7-A094-E3A8E59097D3}" dt="2024-07-03T07:48:21.639" v="809" actId="700"/>
          <ac:spMkLst>
            <pc:docMk/>
            <pc:sldMk cId="1698668905" sldId="2145706462"/>
            <ac:spMk id="3" creationId="{5CE41DB5-DF6B-EB40-56A7-EA5A7DE39BB0}"/>
          </ac:spMkLst>
        </pc:spChg>
        <pc:spChg chg="add mod ord">
          <ac:chgData name="CASSIDY, Laura (NHS NORTH EAST AND NORTH CUMBRIA ICB - 00P)" userId="102f0e8d-2ff2-4c57-8e2d-fb95219a8735" providerId="ADAL" clId="{1389D3A3-CE81-4AD7-A094-E3A8E59097D3}" dt="2024-07-03T07:48:46.207" v="858" actId="122"/>
          <ac:spMkLst>
            <pc:docMk/>
            <pc:sldMk cId="1698668905" sldId="2145706462"/>
            <ac:spMk id="4" creationId="{64575C18-6ECD-6842-0C08-BDDE71733D97}"/>
          </ac:spMkLst>
        </pc:spChg>
        <pc:spChg chg="add mod ord">
          <ac:chgData name="CASSIDY, Laura (NHS NORTH EAST AND NORTH CUMBRIA ICB - 00P)" userId="102f0e8d-2ff2-4c57-8e2d-fb95219a8735" providerId="ADAL" clId="{1389D3A3-CE81-4AD7-A094-E3A8E59097D3}" dt="2024-07-03T07:49:11.646" v="862" actId="207"/>
          <ac:spMkLst>
            <pc:docMk/>
            <pc:sldMk cId="1698668905" sldId="2145706462"/>
            <ac:spMk id="5" creationId="{C99A175D-B87C-B070-91D4-B3C5453C752B}"/>
          </ac:spMkLst>
        </pc:spChg>
      </pc:sldChg>
      <pc:sldChg chg="del">
        <pc:chgData name="CASSIDY, Laura (NHS NORTH EAST AND NORTH CUMBRIA ICB - 00P)" userId="102f0e8d-2ff2-4c57-8e2d-fb95219a8735" providerId="ADAL" clId="{1389D3A3-CE81-4AD7-A094-E3A8E59097D3}" dt="2024-07-03T07:06:36.392" v="97" actId="47"/>
        <pc:sldMkLst>
          <pc:docMk/>
          <pc:sldMk cId="158716346" sldId="2145706463"/>
        </pc:sldMkLst>
      </pc:sldChg>
      <pc:sldChg chg="delSp modSp new mod">
        <pc:chgData name="CASSIDY, Laura (NHS NORTH EAST AND NORTH CUMBRIA ICB - 00P)" userId="102f0e8d-2ff2-4c57-8e2d-fb95219a8735" providerId="ADAL" clId="{1389D3A3-CE81-4AD7-A094-E3A8E59097D3}" dt="2024-07-03T07:50:09.179" v="939" actId="1076"/>
        <pc:sldMkLst>
          <pc:docMk/>
          <pc:sldMk cId="1021168271" sldId="2145706463"/>
        </pc:sldMkLst>
        <pc:spChg chg="mod">
          <ac:chgData name="CASSIDY, Laura (NHS NORTH EAST AND NORTH CUMBRIA ICB - 00P)" userId="102f0e8d-2ff2-4c57-8e2d-fb95219a8735" providerId="ADAL" clId="{1389D3A3-CE81-4AD7-A094-E3A8E59097D3}" dt="2024-07-03T07:50:09.179" v="939" actId="1076"/>
          <ac:spMkLst>
            <pc:docMk/>
            <pc:sldMk cId="1021168271" sldId="2145706463"/>
            <ac:spMk id="2" creationId="{BCF8C8EB-047D-30BA-42AE-33B5E1D7B0D2}"/>
          </ac:spMkLst>
        </pc:spChg>
        <pc:spChg chg="del">
          <ac:chgData name="CASSIDY, Laura (NHS NORTH EAST AND NORTH CUMBRIA ICB - 00P)" userId="102f0e8d-2ff2-4c57-8e2d-fb95219a8735" providerId="ADAL" clId="{1389D3A3-CE81-4AD7-A094-E3A8E59097D3}" dt="2024-07-03T07:50:04.875" v="938" actId="478"/>
          <ac:spMkLst>
            <pc:docMk/>
            <pc:sldMk cId="1021168271" sldId="2145706463"/>
            <ac:spMk id="3" creationId="{22C71795-3286-FA52-44C9-1981C9DF66E1}"/>
          </ac:spMkLst>
        </pc:spChg>
      </pc:sldChg>
      <pc:sldChg chg="addSp delSp modSp new mod">
        <pc:chgData name="CASSIDY, Laura (NHS NORTH EAST AND NORTH CUMBRIA ICB - 00P)" userId="102f0e8d-2ff2-4c57-8e2d-fb95219a8735" providerId="ADAL" clId="{1389D3A3-CE81-4AD7-A094-E3A8E59097D3}" dt="2024-07-03T07:55:25.549" v="975" actId="1076"/>
        <pc:sldMkLst>
          <pc:docMk/>
          <pc:sldMk cId="1350924059" sldId="2145706464"/>
        </pc:sldMkLst>
        <pc:spChg chg="del">
          <ac:chgData name="CASSIDY, Laura (NHS NORTH EAST AND NORTH CUMBRIA ICB - 00P)" userId="102f0e8d-2ff2-4c57-8e2d-fb95219a8735" providerId="ADAL" clId="{1389D3A3-CE81-4AD7-A094-E3A8E59097D3}" dt="2024-07-03T07:52:55.734" v="953" actId="478"/>
          <ac:spMkLst>
            <pc:docMk/>
            <pc:sldMk cId="1350924059" sldId="2145706464"/>
            <ac:spMk id="2" creationId="{0E646664-F802-CACD-F168-36DC1F93645D}"/>
          </ac:spMkLst>
        </pc:spChg>
        <pc:spChg chg="del">
          <ac:chgData name="CASSIDY, Laura (NHS NORTH EAST AND NORTH CUMBRIA ICB - 00P)" userId="102f0e8d-2ff2-4c57-8e2d-fb95219a8735" providerId="ADAL" clId="{1389D3A3-CE81-4AD7-A094-E3A8E59097D3}" dt="2024-07-03T07:53:30.305" v="960" actId="478"/>
          <ac:spMkLst>
            <pc:docMk/>
            <pc:sldMk cId="1350924059" sldId="2145706464"/>
            <ac:spMk id="3" creationId="{8C41DEB1-A6C0-25AE-B029-E4B5A0CDD0F6}"/>
          </ac:spMkLst>
        </pc:spChg>
        <pc:spChg chg="add mod">
          <ac:chgData name="CASSIDY, Laura (NHS NORTH EAST AND NORTH CUMBRIA ICB - 00P)" userId="102f0e8d-2ff2-4c57-8e2d-fb95219a8735" providerId="ADAL" clId="{1389D3A3-CE81-4AD7-A094-E3A8E59097D3}" dt="2024-07-03T07:55:25.549" v="975" actId="1076"/>
          <ac:spMkLst>
            <pc:docMk/>
            <pc:sldMk cId="1350924059" sldId="2145706464"/>
            <ac:spMk id="4" creationId="{660F3547-FD38-321C-3499-21FFB57A28D0}"/>
          </ac:spMkLst>
        </pc:spChg>
        <pc:spChg chg="add mod">
          <ac:chgData name="CASSIDY, Laura (NHS NORTH EAST AND NORTH CUMBRIA ICB - 00P)" userId="102f0e8d-2ff2-4c57-8e2d-fb95219a8735" providerId="ADAL" clId="{1389D3A3-CE81-4AD7-A094-E3A8E59097D3}" dt="2024-07-03T07:53:51.086" v="964" actId="1076"/>
          <ac:spMkLst>
            <pc:docMk/>
            <pc:sldMk cId="1350924059" sldId="2145706464"/>
            <ac:spMk id="5" creationId="{E5FC7BA2-6FC3-5DCC-8963-5AAB3587E5CB}"/>
          </ac:spMkLst>
        </pc:spChg>
        <pc:spChg chg="add mod">
          <ac:chgData name="CASSIDY, Laura (NHS NORTH EAST AND NORTH CUMBRIA ICB - 00P)" userId="102f0e8d-2ff2-4c57-8e2d-fb95219a8735" providerId="ADAL" clId="{1389D3A3-CE81-4AD7-A094-E3A8E59097D3}" dt="2024-07-03T07:55:19.349" v="973" actId="1076"/>
          <ac:spMkLst>
            <pc:docMk/>
            <pc:sldMk cId="1350924059" sldId="2145706464"/>
            <ac:spMk id="7" creationId="{627C92C0-62D2-4695-47BF-32C26602F579}"/>
          </ac:spMkLst>
        </pc:spChg>
        <pc:picChg chg="add mod">
          <ac:chgData name="CASSIDY, Laura (NHS NORTH EAST AND NORTH CUMBRIA ICB - 00P)" userId="102f0e8d-2ff2-4c57-8e2d-fb95219a8735" providerId="ADAL" clId="{1389D3A3-CE81-4AD7-A094-E3A8E59097D3}" dt="2024-07-03T07:55:22.443" v="974" actId="1076"/>
          <ac:picMkLst>
            <pc:docMk/>
            <pc:sldMk cId="1350924059" sldId="2145706464"/>
            <ac:picMk id="6" creationId="{385F698B-1C99-7A9B-CB2D-7ABEAA783BD7}"/>
          </ac:picMkLst>
        </pc:picChg>
      </pc:sldChg>
      <pc:sldChg chg="del">
        <pc:chgData name="CASSIDY, Laura (NHS NORTH EAST AND NORTH CUMBRIA ICB - 00P)" userId="102f0e8d-2ff2-4c57-8e2d-fb95219a8735" providerId="ADAL" clId="{1389D3A3-CE81-4AD7-A094-E3A8E59097D3}" dt="2024-07-03T07:06:37.431" v="98" actId="47"/>
        <pc:sldMkLst>
          <pc:docMk/>
          <pc:sldMk cId="2330690642" sldId="2145706464"/>
        </pc:sldMkLst>
      </pc:sldChg>
      <pc:sldChg chg="del">
        <pc:chgData name="CASSIDY, Laura (NHS NORTH EAST AND NORTH CUMBRIA ICB - 00P)" userId="102f0e8d-2ff2-4c57-8e2d-fb95219a8735" providerId="ADAL" clId="{1389D3A3-CE81-4AD7-A094-E3A8E59097D3}" dt="2024-07-03T07:06:38.474" v="99" actId="47"/>
        <pc:sldMkLst>
          <pc:docMk/>
          <pc:sldMk cId="2580527181" sldId="2145706465"/>
        </pc:sldMkLst>
      </pc:sldChg>
      <pc:sldChg chg="new del">
        <pc:chgData name="CASSIDY, Laura (NHS NORTH EAST AND NORTH CUMBRIA ICB - 00P)" userId="102f0e8d-2ff2-4c57-8e2d-fb95219a8735" providerId="ADAL" clId="{1389D3A3-CE81-4AD7-A094-E3A8E59097D3}" dt="2024-07-03T08:29:36.483" v="1032" actId="47"/>
        <pc:sldMkLst>
          <pc:docMk/>
          <pc:sldMk cId="3086450375" sldId="2145706465"/>
        </pc:sldMkLst>
      </pc:sldChg>
      <pc:sldChg chg="delSp modSp new mod">
        <pc:chgData name="CASSIDY, Laura (NHS NORTH EAST AND NORTH CUMBRIA ICB - 00P)" userId="102f0e8d-2ff2-4c57-8e2d-fb95219a8735" providerId="ADAL" clId="{1389D3A3-CE81-4AD7-A094-E3A8E59097D3}" dt="2024-07-03T08:29:28.660" v="1031" actId="20577"/>
        <pc:sldMkLst>
          <pc:docMk/>
          <pc:sldMk cId="8363813" sldId="2145706466"/>
        </pc:sldMkLst>
        <pc:spChg chg="mod">
          <ac:chgData name="CASSIDY, Laura (NHS NORTH EAST AND NORTH CUMBRIA ICB - 00P)" userId="102f0e8d-2ff2-4c57-8e2d-fb95219a8735" providerId="ADAL" clId="{1389D3A3-CE81-4AD7-A094-E3A8E59097D3}" dt="2024-07-03T08:29:28.660" v="1031" actId="20577"/>
          <ac:spMkLst>
            <pc:docMk/>
            <pc:sldMk cId="8363813" sldId="2145706466"/>
            <ac:spMk id="2" creationId="{73285E0C-D9F1-AFA2-0EDE-9CB67FBBF392}"/>
          </ac:spMkLst>
        </pc:spChg>
        <pc:spChg chg="del">
          <ac:chgData name="CASSIDY, Laura (NHS NORTH EAST AND NORTH CUMBRIA ICB - 00P)" userId="102f0e8d-2ff2-4c57-8e2d-fb95219a8735" providerId="ADAL" clId="{1389D3A3-CE81-4AD7-A094-E3A8E59097D3}" dt="2024-07-03T08:29:12.975" v="1021" actId="478"/>
          <ac:spMkLst>
            <pc:docMk/>
            <pc:sldMk cId="8363813" sldId="2145706466"/>
            <ac:spMk id="3" creationId="{FBD6616F-5E6F-AE43-8EA7-DCB1E8D3EEBE}"/>
          </ac:spMkLst>
        </pc:spChg>
      </pc:sldChg>
      <pc:sldChg chg="addSp delSp modSp new mod modClrScheme chgLayout">
        <pc:chgData name="CASSIDY, Laura (NHS NORTH EAST AND NORTH CUMBRIA ICB - 00P)" userId="102f0e8d-2ff2-4c57-8e2d-fb95219a8735" providerId="ADAL" clId="{1389D3A3-CE81-4AD7-A094-E3A8E59097D3}" dt="2024-07-03T10:53:23.905" v="2154" actId="113"/>
        <pc:sldMkLst>
          <pc:docMk/>
          <pc:sldMk cId="1645092308" sldId="2145706467"/>
        </pc:sldMkLst>
        <pc:spChg chg="del mod ord">
          <ac:chgData name="CASSIDY, Laura (NHS NORTH EAST AND NORTH CUMBRIA ICB - 00P)" userId="102f0e8d-2ff2-4c57-8e2d-fb95219a8735" providerId="ADAL" clId="{1389D3A3-CE81-4AD7-A094-E3A8E59097D3}" dt="2024-07-03T08:30:05.018" v="1034" actId="700"/>
          <ac:spMkLst>
            <pc:docMk/>
            <pc:sldMk cId="1645092308" sldId="2145706467"/>
            <ac:spMk id="2" creationId="{838D7D1A-D5E4-641F-9859-443864C55506}"/>
          </ac:spMkLst>
        </pc:spChg>
        <pc:spChg chg="del mod ord">
          <ac:chgData name="CASSIDY, Laura (NHS NORTH EAST AND NORTH CUMBRIA ICB - 00P)" userId="102f0e8d-2ff2-4c57-8e2d-fb95219a8735" providerId="ADAL" clId="{1389D3A3-CE81-4AD7-A094-E3A8E59097D3}" dt="2024-07-03T08:30:05.018" v="1034" actId="700"/>
          <ac:spMkLst>
            <pc:docMk/>
            <pc:sldMk cId="1645092308" sldId="2145706467"/>
            <ac:spMk id="3" creationId="{2E7C2BEE-EC64-57E2-6705-2FCD02877CE9}"/>
          </ac:spMkLst>
        </pc:spChg>
        <pc:spChg chg="add mod ord">
          <ac:chgData name="CASSIDY, Laura (NHS NORTH EAST AND NORTH CUMBRIA ICB - 00P)" userId="102f0e8d-2ff2-4c57-8e2d-fb95219a8735" providerId="ADAL" clId="{1389D3A3-CE81-4AD7-A094-E3A8E59097D3}" dt="2024-07-03T10:52:43.445" v="2147" actId="1076"/>
          <ac:spMkLst>
            <pc:docMk/>
            <pc:sldMk cId="1645092308" sldId="2145706467"/>
            <ac:spMk id="4" creationId="{38004443-FF37-AEF1-9CF3-05564644EA2D}"/>
          </ac:spMkLst>
        </pc:spChg>
        <pc:spChg chg="add mod ord">
          <ac:chgData name="CASSIDY, Laura (NHS NORTH EAST AND NORTH CUMBRIA ICB - 00P)" userId="102f0e8d-2ff2-4c57-8e2d-fb95219a8735" providerId="ADAL" clId="{1389D3A3-CE81-4AD7-A094-E3A8E59097D3}" dt="2024-07-03T10:53:23.905" v="2154" actId="113"/>
          <ac:spMkLst>
            <pc:docMk/>
            <pc:sldMk cId="1645092308" sldId="2145706467"/>
            <ac:spMk id="5" creationId="{2C84F6B0-DBC3-FA9E-9DCE-FAF65AA81D8B}"/>
          </ac:spMkLst>
        </pc:spChg>
        <pc:spChg chg="add del">
          <ac:chgData name="CASSIDY, Laura (NHS NORTH EAST AND NORTH CUMBRIA ICB - 00P)" userId="102f0e8d-2ff2-4c57-8e2d-fb95219a8735" providerId="ADAL" clId="{1389D3A3-CE81-4AD7-A094-E3A8E59097D3}" dt="2024-07-03T08:44:07.038" v="1106" actId="22"/>
          <ac:spMkLst>
            <pc:docMk/>
            <pc:sldMk cId="1645092308" sldId="2145706467"/>
            <ac:spMk id="7" creationId="{48ED5E85-89FF-7648-4A3B-CD13D0CE2F72}"/>
          </ac:spMkLst>
        </pc:spChg>
        <pc:spChg chg="add del mod">
          <ac:chgData name="CASSIDY, Laura (NHS NORTH EAST AND NORTH CUMBRIA ICB - 00P)" userId="102f0e8d-2ff2-4c57-8e2d-fb95219a8735" providerId="ADAL" clId="{1389D3A3-CE81-4AD7-A094-E3A8E59097D3}" dt="2024-07-03T10:50:34.341" v="2055" actId="478"/>
          <ac:spMkLst>
            <pc:docMk/>
            <pc:sldMk cId="1645092308" sldId="2145706467"/>
            <ac:spMk id="9" creationId="{F6D2BC1E-25DE-5BC2-E1F7-8C1DA6D10632}"/>
          </ac:spMkLst>
        </pc:spChg>
      </pc:sldChg>
      <pc:sldChg chg="new del">
        <pc:chgData name="CASSIDY, Laura (NHS NORTH EAST AND NORTH CUMBRIA ICB - 00P)" userId="102f0e8d-2ff2-4c57-8e2d-fb95219a8735" providerId="ADAL" clId="{1389D3A3-CE81-4AD7-A094-E3A8E59097D3}" dt="2024-07-03T08:44:06.247" v="1105" actId="680"/>
        <pc:sldMkLst>
          <pc:docMk/>
          <pc:sldMk cId="674967967" sldId="2145706468"/>
        </pc:sldMkLst>
      </pc:sldChg>
      <pc:sldChg chg="addSp delSp modSp new mod modClrScheme chgLayout">
        <pc:chgData name="CASSIDY, Laura (NHS NORTH EAST AND NORTH CUMBRIA ICB - 00P)" userId="102f0e8d-2ff2-4c57-8e2d-fb95219a8735" providerId="ADAL" clId="{1389D3A3-CE81-4AD7-A094-E3A8E59097D3}" dt="2024-07-03T10:39:14.894" v="2046" actId="12"/>
        <pc:sldMkLst>
          <pc:docMk/>
          <pc:sldMk cId="2426889218" sldId="2145706468"/>
        </pc:sldMkLst>
        <pc:spChg chg="del mod">
          <ac:chgData name="CASSIDY, Laura (NHS NORTH EAST AND NORTH CUMBRIA ICB - 00P)" userId="102f0e8d-2ff2-4c57-8e2d-fb95219a8735" providerId="ADAL" clId="{1389D3A3-CE81-4AD7-A094-E3A8E59097D3}" dt="2024-07-03T10:21:50.438" v="1184" actId="478"/>
          <ac:spMkLst>
            <pc:docMk/>
            <pc:sldMk cId="2426889218" sldId="2145706468"/>
            <ac:spMk id="2" creationId="{8365F877-FAF9-9B65-5C9A-1881CA16B4EF}"/>
          </ac:spMkLst>
        </pc:spChg>
        <pc:spChg chg="del">
          <ac:chgData name="CASSIDY, Laura (NHS NORTH EAST AND NORTH CUMBRIA ICB - 00P)" userId="102f0e8d-2ff2-4c57-8e2d-fb95219a8735" providerId="ADAL" clId="{1389D3A3-CE81-4AD7-A094-E3A8E59097D3}" dt="2024-07-03T10:21:51.685" v="1185" actId="478"/>
          <ac:spMkLst>
            <pc:docMk/>
            <pc:sldMk cId="2426889218" sldId="2145706468"/>
            <ac:spMk id="3" creationId="{43F8116A-14FF-13D7-338C-11273182AEC5}"/>
          </ac:spMkLst>
        </pc:spChg>
        <pc:spChg chg="add del mod">
          <ac:chgData name="CASSIDY, Laura (NHS NORTH EAST AND NORTH CUMBRIA ICB - 00P)" userId="102f0e8d-2ff2-4c57-8e2d-fb95219a8735" providerId="ADAL" clId="{1389D3A3-CE81-4AD7-A094-E3A8E59097D3}" dt="2024-07-03T10:34:34.068" v="1999" actId="478"/>
          <ac:spMkLst>
            <pc:docMk/>
            <pc:sldMk cId="2426889218" sldId="2145706468"/>
            <ac:spMk id="6" creationId="{379AECA2-50B4-0B0E-43EA-B7D893F888AA}"/>
          </ac:spMkLst>
        </pc:spChg>
        <pc:spChg chg="add mod ord">
          <ac:chgData name="CASSIDY, Laura (NHS NORTH EAST AND NORTH CUMBRIA ICB - 00P)" userId="102f0e8d-2ff2-4c57-8e2d-fb95219a8735" providerId="ADAL" clId="{1389D3A3-CE81-4AD7-A094-E3A8E59097D3}" dt="2024-07-03T10:38:53.951" v="2043" actId="20577"/>
          <ac:spMkLst>
            <pc:docMk/>
            <pc:sldMk cId="2426889218" sldId="2145706468"/>
            <ac:spMk id="8" creationId="{95ADA984-156B-65C3-F4C1-E7D8821B672F}"/>
          </ac:spMkLst>
        </pc:spChg>
        <pc:spChg chg="add del mod ord">
          <ac:chgData name="CASSIDY, Laura (NHS NORTH EAST AND NORTH CUMBRIA ICB - 00P)" userId="102f0e8d-2ff2-4c57-8e2d-fb95219a8735" providerId="ADAL" clId="{1389D3A3-CE81-4AD7-A094-E3A8E59097D3}" dt="2024-07-03T10:39:00.010" v="2044" actId="478"/>
          <ac:spMkLst>
            <pc:docMk/>
            <pc:sldMk cId="2426889218" sldId="2145706468"/>
            <ac:spMk id="9" creationId="{DB552E35-25D9-DB3A-9CA1-5B23C5ABB0EC}"/>
          </ac:spMkLst>
        </pc:spChg>
        <pc:graphicFrameChg chg="add mod modGraphic">
          <ac:chgData name="CASSIDY, Laura (NHS NORTH EAST AND NORTH CUMBRIA ICB - 00P)" userId="102f0e8d-2ff2-4c57-8e2d-fb95219a8735" providerId="ADAL" clId="{1389D3A3-CE81-4AD7-A094-E3A8E59097D3}" dt="2024-07-03T10:39:14.894" v="2046" actId="12"/>
          <ac:graphicFrameMkLst>
            <pc:docMk/>
            <pc:sldMk cId="2426889218" sldId="2145706468"/>
            <ac:graphicFrameMk id="7" creationId="{AF4165F0-FB33-6106-2ED6-6C011F1D3727}"/>
          </ac:graphicFrameMkLst>
        </pc:graphicFrameChg>
        <pc:picChg chg="add mod">
          <ac:chgData name="CASSIDY, Laura (NHS NORTH EAST AND NORTH CUMBRIA ICB - 00P)" userId="102f0e8d-2ff2-4c57-8e2d-fb95219a8735" providerId="ADAL" clId="{1389D3A3-CE81-4AD7-A094-E3A8E59097D3}" dt="2024-07-03T10:38:08.543" v="2026" actId="1076"/>
          <ac:picMkLst>
            <pc:docMk/>
            <pc:sldMk cId="2426889218" sldId="2145706468"/>
            <ac:picMk id="4" creationId="{E73ECFAC-04DE-161B-A72E-7B5F5E93A4DC}"/>
          </ac:picMkLst>
        </pc:picChg>
      </pc:sldChg>
      <pc:sldChg chg="new del">
        <pc:chgData name="CASSIDY, Laura (NHS NORTH EAST AND NORTH CUMBRIA ICB - 00P)" userId="102f0e8d-2ff2-4c57-8e2d-fb95219a8735" providerId="ADAL" clId="{1389D3A3-CE81-4AD7-A094-E3A8E59097D3}" dt="2024-07-03T09:50:46.434" v="1178" actId="2696"/>
        <pc:sldMkLst>
          <pc:docMk/>
          <pc:sldMk cId="2982675640" sldId="2145706468"/>
        </pc:sldMkLst>
      </pc:sldChg>
      <pc:sldChg chg="modSp new del mod">
        <pc:chgData name="CASSIDY, Laura (NHS NORTH EAST AND NORTH CUMBRIA ICB - 00P)" userId="102f0e8d-2ff2-4c57-8e2d-fb95219a8735" providerId="ADAL" clId="{1389D3A3-CE81-4AD7-A094-E3A8E59097D3}" dt="2024-07-03T10:48:56.486" v="2050" actId="2696"/>
        <pc:sldMkLst>
          <pc:docMk/>
          <pc:sldMk cId="140582976" sldId="2145706469"/>
        </pc:sldMkLst>
        <pc:spChg chg="mod">
          <ac:chgData name="CASSIDY, Laura (NHS NORTH EAST AND NORTH CUMBRIA ICB - 00P)" userId="102f0e8d-2ff2-4c57-8e2d-fb95219a8735" providerId="ADAL" clId="{1389D3A3-CE81-4AD7-A094-E3A8E59097D3}" dt="2024-07-03T10:48:45.549" v="2049" actId="20577"/>
          <ac:spMkLst>
            <pc:docMk/>
            <pc:sldMk cId="140582976" sldId="2145706469"/>
            <ac:spMk id="2" creationId="{6A2449E2-09C3-1A77-4120-9085A0A5884F}"/>
          </ac:spMkLst>
        </pc:spChg>
      </pc:sldChg>
      <pc:sldMasterChg chg="del delSldLayout">
        <pc:chgData name="CASSIDY, Laura (NHS NORTH EAST AND NORTH CUMBRIA ICB - 00P)" userId="102f0e8d-2ff2-4c57-8e2d-fb95219a8735" providerId="ADAL" clId="{1389D3A3-CE81-4AD7-A094-E3A8E59097D3}" dt="2024-07-03T07:06:39.814" v="100" actId="47"/>
        <pc:sldMasterMkLst>
          <pc:docMk/>
          <pc:sldMasterMk cId="307049176" sldId="2147483675"/>
        </pc:sldMasterMkLst>
        <pc:sldLayoutChg chg="del">
          <pc:chgData name="CASSIDY, Laura (NHS NORTH EAST AND NORTH CUMBRIA ICB - 00P)" userId="102f0e8d-2ff2-4c57-8e2d-fb95219a8735" providerId="ADAL" clId="{1389D3A3-CE81-4AD7-A094-E3A8E59097D3}" dt="2024-07-03T07:06:39.814" v="100" actId="47"/>
          <pc:sldLayoutMkLst>
            <pc:docMk/>
            <pc:sldMasterMk cId="307049176" sldId="2147483675"/>
            <pc:sldLayoutMk cId="3819976554" sldId="2147483676"/>
          </pc:sldLayoutMkLst>
        </pc:sldLayoutChg>
        <pc:sldLayoutChg chg="del">
          <pc:chgData name="CASSIDY, Laura (NHS NORTH EAST AND NORTH CUMBRIA ICB - 00P)" userId="102f0e8d-2ff2-4c57-8e2d-fb95219a8735" providerId="ADAL" clId="{1389D3A3-CE81-4AD7-A094-E3A8E59097D3}" dt="2024-07-03T07:06:39.814" v="100" actId="47"/>
          <pc:sldLayoutMkLst>
            <pc:docMk/>
            <pc:sldMasterMk cId="307049176" sldId="2147483675"/>
            <pc:sldLayoutMk cId="3226036849" sldId="2147483677"/>
          </pc:sldLayoutMkLst>
        </pc:sldLayoutChg>
        <pc:sldLayoutChg chg="del">
          <pc:chgData name="CASSIDY, Laura (NHS NORTH EAST AND NORTH CUMBRIA ICB - 00P)" userId="102f0e8d-2ff2-4c57-8e2d-fb95219a8735" providerId="ADAL" clId="{1389D3A3-CE81-4AD7-A094-E3A8E59097D3}" dt="2024-07-03T07:06:39.814" v="100" actId="47"/>
          <pc:sldLayoutMkLst>
            <pc:docMk/>
            <pc:sldMasterMk cId="307049176" sldId="2147483675"/>
            <pc:sldLayoutMk cId="2124644189" sldId="2147483678"/>
          </pc:sldLayoutMkLst>
        </pc:sldLayoutChg>
        <pc:sldLayoutChg chg="del">
          <pc:chgData name="CASSIDY, Laura (NHS NORTH EAST AND NORTH CUMBRIA ICB - 00P)" userId="102f0e8d-2ff2-4c57-8e2d-fb95219a8735" providerId="ADAL" clId="{1389D3A3-CE81-4AD7-A094-E3A8E59097D3}" dt="2024-07-03T07:06:39.814" v="100" actId="47"/>
          <pc:sldLayoutMkLst>
            <pc:docMk/>
            <pc:sldMasterMk cId="307049176" sldId="2147483675"/>
            <pc:sldLayoutMk cId="838581533" sldId="2147483679"/>
          </pc:sldLayoutMkLst>
        </pc:sldLayoutChg>
        <pc:sldLayoutChg chg="del">
          <pc:chgData name="CASSIDY, Laura (NHS NORTH EAST AND NORTH CUMBRIA ICB - 00P)" userId="102f0e8d-2ff2-4c57-8e2d-fb95219a8735" providerId="ADAL" clId="{1389D3A3-CE81-4AD7-A094-E3A8E59097D3}" dt="2024-07-03T07:06:28.038" v="91" actId="47"/>
          <pc:sldLayoutMkLst>
            <pc:docMk/>
            <pc:sldMasterMk cId="307049176" sldId="2147483675"/>
            <pc:sldLayoutMk cId="2932821782" sldId="214748368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BB393F-1AEF-4042-89DE-CA596191A6AA}"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89460AC1-F1DD-4E9F-B7F9-40075C54CC5A}">
      <dgm:prSet/>
      <dgm:spPr>
        <a:xfrm>
          <a:off x="0" y="1340"/>
          <a:ext cx="1376301" cy="644717"/>
        </a:xfrm>
        <a:prstGeom prst="roundRect">
          <a:avLst/>
        </a:prstGeom>
      </dgm:spPr>
      <dgm:t>
        <a:bodyPr/>
        <a:lstStyle/>
        <a:p>
          <a:pPr>
            <a:buNone/>
          </a:pPr>
          <a:r>
            <a:rPr lang="en-US">
              <a:latin typeface="Arial"/>
              <a:ea typeface="+mn-ea"/>
              <a:cs typeface="+mn-cs"/>
            </a:rPr>
            <a:t>Share</a:t>
          </a:r>
          <a:endParaRPr lang="en-US" dirty="0">
            <a:latin typeface="Arial"/>
            <a:ea typeface="+mn-ea"/>
            <a:cs typeface="+mn-cs"/>
          </a:endParaRPr>
        </a:p>
      </dgm:t>
    </dgm:pt>
    <dgm:pt modelId="{292F170B-8CE7-405B-906C-B9CB4FE0646F}" type="parTrans" cxnId="{329204DE-43A2-430B-88CF-D52F86FF031A}">
      <dgm:prSet/>
      <dgm:spPr/>
      <dgm:t>
        <a:bodyPr/>
        <a:lstStyle/>
        <a:p>
          <a:endParaRPr lang="en-US"/>
        </a:p>
      </dgm:t>
    </dgm:pt>
    <dgm:pt modelId="{DB63BE7F-9E49-4352-BC68-FE1FA96F67A3}" type="sibTrans" cxnId="{329204DE-43A2-430B-88CF-D52F86FF031A}">
      <dgm:prSet/>
      <dgm:spPr/>
      <dgm:t>
        <a:bodyPr/>
        <a:lstStyle/>
        <a:p>
          <a:endParaRPr lang="en-US"/>
        </a:p>
      </dgm:t>
    </dgm:pt>
    <dgm:pt modelId="{F21DD84E-0D04-46B2-9DB7-3DA0AF3A2427}">
      <dgm:prSet custT="1"/>
      <dgm:spPr>
        <a:xfrm rot="5400000">
          <a:off x="2341793" y="-899679"/>
          <a:ext cx="515773" cy="2446757"/>
        </a:xfrm>
        <a:prstGeom prst="round2SameRect">
          <a:avLst/>
        </a:prstGeom>
      </dgm:spPr>
      <dgm:t>
        <a:bodyPr/>
        <a:lstStyle/>
        <a:p>
          <a:pPr>
            <a:buChar char="•"/>
          </a:pPr>
          <a:r>
            <a:rPr lang="en-US" sz="1400">
              <a:latin typeface="Arial"/>
              <a:ea typeface="+mn-ea"/>
              <a:cs typeface="+mn-cs"/>
            </a:rPr>
            <a:t>HT resources</a:t>
          </a:r>
          <a:endParaRPr lang="en-US" sz="1400" dirty="0">
            <a:latin typeface="Arial"/>
            <a:ea typeface="+mn-ea"/>
            <a:cs typeface="+mn-cs"/>
          </a:endParaRPr>
        </a:p>
      </dgm:t>
    </dgm:pt>
    <dgm:pt modelId="{ACF83E6E-3A45-43AD-9EE5-827DA1E5CA5F}" type="parTrans" cxnId="{A814863A-8AC9-4757-BE3B-CED05978A0BA}">
      <dgm:prSet/>
      <dgm:spPr/>
      <dgm:t>
        <a:bodyPr/>
        <a:lstStyle/>
        <a:p>
          <a:endParaRPr lang="en-US"/>
        </a:p>
      </dgm:t>
    </dgm:pt>
    <dgm:pt modelId="{8EAA4A0F-18E9-47EC-946C-C5DF0D443E8E}" type="sibTrans" cxnId="{A814863A-8AC9-4757-BE3B-CED05978A0BA}">
      <dgm:prSet/>
      <dgm:spPr/>
      <dgm:t>
        <a:bodyPr/>
        <a:lstStyle/>
        <a:p>
          <a:endParaRPr lang="en-US"/>
        </a:p>
      </dgm:t>
    </dgm:pt>
    <dgm:pt modelId="{B6DB575B-CFAC-4FC4-90E6-302DB8615834}">
      <dgm:prSet/>
      <dgm:spPr>
        <a:xfrm>
          <a:off x="0" y="678293"/>
          <a:ext cx="1376301" cy="644717"/>
        </a:xfrm>
        <a:prstGeom prst="roundRect">
          <a:avLst/>
        </a:prstGeom>
      </dgm:spPr>
      <dgm:t>
        <a:bodyPr/>
        <a:lstStyle/>
        <a:p>
          <a:pPr>
            <a:buNone/>
          </a:pPr>
          <a:r>
            <a:rPr lang="en-US">
              <a:latin typeface="Arial"/>
              <a:ea typeface="+mn-ea"/>
              <a:cs typeface="+mn-cs"/>
            </a:rPr>
            <a:t>Encourage</a:t>
          </a:r>
          <a:endParaRPr lang="en-US" dirty="0">
            <a:latin typeface="Arial"/>
            <a:ea typeface="+mn-ea"/>
            <a:cs typeface="+mn-cs"/>
          </a:endParaRPr>
        </a:p>
      </dgm:t>
    </dgm:pt>
    <dgm:pt modelId="{5F8670B0-398C-4C54-B4C4-8BE10334B863}" type="parTrans" cxnId="{41F491A7-C706-4932-BE76-8F1BD0775AC7}">
      <dgm:prSet/>
      <dgm:spPr/>
      <dgm:t>
        <a:bodyPr/>
        <a:lstStyle/>
        <a:p>
          <a:endParaRPr lang="en-US"/>
        </a:p>
      </dgm:t>
    </dgm:pt>
    <dgm:pt modelId="{88E10677-A154-400C-9A69-35A0B0A95940}" type="sibTrans" cxnId="{41F491A7-C706-4932-BE76-8F1BD0775AC7}">
      <dgm:prSet/>
      <dgm:spPr/>
      <dgm:t>
        <a:bodyPr/>
        <a:lstStyle/>
        <a:p>
          <a:endParaRPr lang="en-US"/>
        </a:p>
      </dgm:t>
    </dgm:pt>
    <dgm:pt modelId="{11F2E79D-4EE8-4814-B5DD-C5DC5276877C}">
      <dgm:prSet custT="1"/>
      <dgm:spPr>
        <a:xfrm rot="5400000">
          <a:off x="2341793" y="-222726"/>
          <a:ext cx="515773" cy="2446757"/>
        </a:xfrm>
        <a:prstGeom prst="round2SameRect">
          <a:avLst/>
        </a:prstGeom>
      </dgm:spPr>
      <dgm:t>
        <a:bodyPr/>
        <a:lstStyle/>
        <a:p>
          <a:pPr>
            <a:buChar char="•"/>
          </a:pPr>
          <a:r>
            <a:rPr lang="en-US" sz="1400">
              <a:latin typeface="Arial"/>
              <a:ea typeface="+mn-ea"/>
              <a:cs typeface="+mn-cs"/>
            </a:rPr>
            <a:t>families to use website and app.</a:t>
          </a:r>
          <a:endParaRPr lang="en-US" sz="1400" dirty="0">
            <a:latin typeface="Arial"/>
            <a:ea typeface="+mn-ea"/>
            <a:cs typeface="+mn-cs"/>
          </a:endParaRPr>
        </a:p>
      </dgm:t>
    </dgm:pt>
    <dgm:pt modelId="{029BF462-22DA-4A77-BC7D-743999BF92C7}" type="parTrans" cxnId="{68BAF5D1-5CBF-4D87-B721-1C3F3B8216EC}">
      <dgm:prSet/>
      <dgm:spPr/>
      <dgm:t>
        <a:bodyPr/>
        <a:lstStyle/>
        <a:p>
          <a:endParaRPr lang="en-US"/>
        </a:p>
      </dgm:t>
    </dgm:pt>
    <dgm:pt modelId="{2A14CE61-1FF4-4CA3-B664-10D08D1F04DB}" type="sibTrans" cxnId="{68BAF5D1-5CBF-4D87-B721-1C3F3B8216EC}">
      <dgm:prSet/>
      <dgm:spPr/>
      <dgm:t>
        <a:bodyPr/>
        <a:lstStyle/>
        <a:p>
          <a:endParaRPr lang="en-US"/>
        </a:p>
      </dgm:t>
    </dgm:pt>
    <dgm:pt modelId="{B4860A72-CAE7-4596-8E3E-58AFBC28454E}">
      <dgm:prSet/>
      <dgm:spPr>
        <a:xfrm>
          <a:off x="0" y="1355246"/>
          <a:ext cx="1376301" cy="644717"/>
        </a:xfrm>
        <a:prstGeom prst="roundRect">
          <a:avLst/>
        </a:prstGeom>
      </dgm:spPr>
      <dgm:t>
        <a:bodyPr/>
        <a:lstStyle/>
        <a:p>
          <a:pPr>
            <a:buNone/>
          </a:pPr>
          <a:r>
            <a:rPr lang="en-US">
              <a:latin typeface="Arial"/>
              <a:ea typeface="+mn-ea"/>
              <a:cs typeface="+mn-cs"/>
            </a:rPr>
            <a:t>Support</a:t>
          </a:r>
          <a:endParaRPr lang="en-US" dirty="0">
            <a:latin typeface="Arial"/>
            <a:ea typeface="+mn-ea"/>
            <a:cs typeface="+mn-cs"/>
          </a:endParaRPr>
        </a:p>
      </dgm:t>
    </dgm:pt>
    <dgm:pt modelId="{C6DE972A-0383-424F-A719-7BF1D113F2F2}" type="parTrans" cxnId="{F75AB62C-BBA5-444A-9AF2-FB39658CCF1A}">
      <dgm:prSet/>
      <dgm:spPr/>
      <dgm:t>
        <a:bodyPr/>
        <a:lstStyle/>
        <a:p>
          <a:endParaRPr lang="en-US"/>
        </a:p>
      </dgm:t>
    </dgm:pt>
    <dgm:pt modelId="{2201FE4C-3E3A-449C-A785-D50874C7D811}" type="sibTrans" cxnId="{F75AB62C-BBA5-444A-9AF2-FB39658CCF1A}">
      <dgm:prSet/>
      <dgm:spPr/>
      <dgm:t>
        <a:bodyPr/>
        <a:lstStyle/>
        <a:p>
          <a:endParaRPr lang="en-US"/>
        </a:p>
      </dgm:t>
    </dgm:pt>
    <dgm:pt modelId="{132F8A9D-E56F-4F3D-9405-96870481150D}">
      <dgm:prSet custT="1"/>
      <dgm:spPr>
        <a:xfrm rot="5400000">
          <a:off x="2341793" y="454226"/>
          <a:ext cx="515773" cy="2446757"/>
        </a:xfrm>
        <a:prstGeom prst="round2SameRect">
          <a:avLst/>
        </a:prstGeom>
      </dgm:spPr>
      <dgm:t>
        <a:bodyPr/>
        <a:lstStyle/>
        <a:p>
          <a:pPr>
            <a:buChar char="•"/>
          </a:pPr>
          <a:r>
            <a:rPr lang="en-US" sz="1400">
              <a:latin typeface="Arial"/>
              <a:ea typeface="+mn-ea"/>
              <a:cs typeface="+mn-cs"/>
            </a:rPr>
            <a:t>wider promotion </a:t>
          </a:r>
          <a:endParaRPr lang="en-US" sz="1400" dirty="0">
            <a:latin typeface="Arial"/>
            <a:ea typeface="+mn-ea"/>
            <a:cs typeface="+mn-cs"/>
          </a:endParaRPr>
        </a:p>
      </dgm:t>
    </dgm:pt>
    <dgm:pt modelId="{6C3C04A7-CE59-4E82-8483-8ACEDF56D697}" type="parTrans" cxnId="{73EAE200-BF51-4E69-83D8-E43AEC9737DA}">
      <dgm:prSet/>
      <dgm:spPr/>
      <dgm:t>
        <a:bodyPr/>
        <a:lstStyle/>
        <a:p>
          <a:endParaRPr lang="en-US"/>
        </a:p>
      </dgm:t>
    </dgm:pt>
    <dgm:pt modelId="{230B3D57-E67A-49DC-98EF-04A4AA95BC3A}" type="sibTrans" cxnId="{73EAE200-BF51-4E69-83D8-E43AEC9737DA}">
      <dgm:prSet/>
      <dgm:spPr/>
      <dgm:t>
        <a:bodyPr/>
        <a:lstStyle/>
        <a:p>
          <a:endParaRPr lang="en-US"/>
        </a:p>
      </dgm:t>
    </dgm:pt>
    <dgm:pt modelId="{0045DF27-2D8B-456C-A8F5-3E43B0CFFDC9}">
      <dgm:prSet/>
      <dgm:spPr>
        <a:xfrm>
          <a:off x="0" y="2032199"/>
          <a:ext cx="1376301" cy="644717"/>
        </a:xfrm>
        <a:prstGeom prst="roundRect">
          <a:avLst/>
        </a:prstGeom>
      </dgm:spPr>
      <dgm:t>
        <a:bodyPr/>
        <a:lstStyle/>
        <a:p>
          <a:pPr>
            <a:buNone/>
          </a:pPr>
          <a:r>
            <a:rPr lang="en-US">
              <a:latin typeface="Arial"/>
              <a:ea typeface="+mn-ea"/>
              <a:cs typeface="+mn-cs"/>
            </a:rPr>
            <a:t>Provide</a:t>
          </a:r>
          <a:endParaRPr lang="en-US" dirty="0">
            <a:latin typeface="Arial"/>
            <a:ea typeface="+mn-ea"/>
            <a:cs typeface="+mn-cs"/>
          </a:endParaRPr>
        </a:p>
      </dgm:t>
    </dgm:pt>
    <dgm:pt modelId="{DBE0612E-86BD-4328-9A22-4C2B20E52948}" type="parTrans" cxnId="{372541B0-6C48-41B3-A06E-9756C79FD2EF}">
      <dgm:prSet/>
      <dgm:spPr/>
      <dgm:t>
        <a:bodyPr/>
        <a:lstStyle/>
        <a:p>
          <a:endParaRPr lang="en-US"/>
        </a:p>
      </dgm:t>
    </dgm:pt>
    <dgm:pt modelId="{3812649E-65CC-45C9-A7C4-24852C9AAE60}" type="sibTrans" cxnId="{372541B0-6C48-41B3-A06E-9756C79FD2EF}">
      <dgm:prSet/>
      <dgm:spPr/>
      <dgm:t>
        <a:bodyPr/>
        <a:lstStyle/>
        <a:p>
          <a:endParaRPr lang="en-US"/>
        </a:p>
      </dgm:t>
    </dgm:pt>
    <dgm:pt modelId="{AC85EDE1-012A-4B8F-8BC3-985B8037BE24}">
      <dgm:prSet custT="1"/>
      <dgm:spPr>
        <a:xfrm rot="5400000">
          <a:off x="2341793" y="1131179"/>
          <a:ext cx="515773" cy="2446757"/>
        </a:xfrm>
        <a:prstGeom prst="round2SameRect">
          <a:avLst/>
        </a:prstGeom>
      </dgm:spPr>
      <dgm:t>
        <a:bodyPr/>
        <a:lstStyle/>
        <a:p>
          <a:pPr>
            <a:buChar char="•"/>
          </a:pPr>
          <a:r>
            <a:rPr lang="en-US" sz="1100">
              <a:latin typeface="Arial"/>
              <a:ea typeface="+mn-ea"/>
              <a:cs typeface="+mn-cs"/>
            </a:rPr>
            <a:t> </a:t>
          </a:r>
          <a:r>
            <a:rPr lang="en-US" sz="1400">
              <a:latin typeface="Arial"/>
              <a:ea typeface="+mn-ea"/>
              <a:cs typeface="+mn-cs"/>
            </a:rPr>
            <a:t>user feedback</a:t>
          </a:r>
          <a:endParaRPr lang="en-US" sz="1400" dirty="0">
            <a:latin typeface="Arial"/>
            <a:ea typeface="+mn-ea"/>
            <a:cs typeface="+mn-cs"/>
          </a:endParaRPr>
        </a:p>
      </dgm:t>
    </dgm:pt>
    <dgm:pt modelId="{E74BC253-8B75-4049-A56D-E23DF3D2583F}" type="parTrans" cxnId="{151B8A6B-29BC-4D92-8295-1D785D27CBC9}">
      <dgm:prSet/>
      <dgm:spPr/>
      <dgm:t>
        <a:bodyPr/>
        <a:lstStyle/>
        <a:p>
          <a:endParaRPr lang="en-US"/>
        </a:p>
      </dgm:t>
    </dgm:pt>
    <dgm:pt modelId="{29AA1648-4723-4392-9F1C-53D78DD7F7C3}" type="sibTrans" cxnId="{151B8A6B-29BC-4D92-8295-1D785D27CBC9}">
      <dgm:prSet/>
      <dgm:spPr/>
      <dgm:t>
        <a:bodyPr/>
        <a:lstStyle/>
        <a:p>
          <a:endParaRPr lang="en-US"/>
        </a:p>
      </dgm:t>
    </dgm:pt>
    <dgm:pt modelId="{A1E04062-3FA8-4A98-8EBB-890BEBE4FEF4}" type="pres">
      <dgm:prSet presAssocID="{2CBB393F-1AEF-4042-89DE-CA596191A6AA}" presName="Name0" presStyleCnt="0">
        <dgm:presLayoutVars>
          <dgm:dir/>
          <dgm:animLvl val="lvl"/>
          <dgm:resizeHandles val="exact"/>
        </dgm:presLayoutVars>
      </dgm:prSet>
      <dgm:spPr/>
    </dgm:pt>
    <dgm:pt modelId="{E6A682CC-1744-4966-A22D-3783890E1847}" type="pres">
      <dgm:prSet presAssocID="{89460AC1-F1DD-4E9F-B7F9-40075C54CC5A}" presName="linNode" presStyleCnt="0"/>
      <dgm:spPr/>
    </dgm:pt>
    <dgm:pt modelId="{14AF1058-005A-4B76-8DD8-0A415FBABB6F}" type="pres">
      <dgm:prSet presAssocID="{89460AC1-F1DD-4E9F-B7F9-40075C54CC5A}" presName="parentText" presStyleLbl="node1" presStyleIdx="0" presStyleCnt="4">
        <dgm:presLayoutVars>
          <dgm:chMax val="1"/>
          <dgm:bulletEnabled val="1"/>
        </dgm:presLayoutVars>
      </dgm:prSet>
      <dgm:spPr/>
    </dgm:pt>
    <dgm:pt modelId="{35880638-812B-40E7-89F0-BA88CC90A28C}" type="pres">
      <dgm:prSet presAssocID="{89460AC1-F1DD-4E9F-B7F9-40075C54CC5A}" presName="descendantText" presStyleLbl="alignAccFollowNode1" presStyleIdx="0" presStyleCnt="4">
        <dgm:presLayoutVars>
          <dgm:bulletEnabled val="1"/>
        </dgm:presLayoutVars>
      </dgm:prSet>
      <dgm:spPr/>
    </dgm:pt>
    <dgm:pt modelId="{3604E17C-E33F-4371-AD43-654839147F36}" type="pres">
      <dgm:prSet presAssocID="{DB63BE7F-9E49-4352-BC68-FE1FA96F67A3}" presName="sp" presStyleCnt="0"/>
      <dgm:spPr/>
    </dgm:pt>
    <dgm:pt modelId="{0F8DE004-9557-4740-A028-3269FDAF5FD3}" type="pres">
      <dgm:prSet presAssocID="{B6DB575B-CFAC-4FC4-90E6-302DB8615834}" presName="linNode" presStyleCnt="0"/>
      <dgm:spPr/>
    </dgm:pt>
    <dgm:pt modelId="{E2056835-095C-4EFD-9DCC-E2C545BBAEBC}" type="pres">
      <dgm:prSet presAssocID="{B6DB575B-CFAC-4FC4-90E6-302DB8615834}" presName="parentText" presStyleLbl="node1" presStyleIdx="1" presStyleCnt="4">
        <dgm:presLayoutVars>
          <dgm:chMax val="1"/>
          <dgm:bulletEnabled val="1"/>
        </dgm:presLayoutVars>
      </dgm:prSet>
      <dgm:spPr/>
    </dgm:pt>
    <dgm:pt modelId="{7F2018E4-0A6B-46FC-8545-849C90905457}" type="pres">
      <dgm:prSet presAssocID="{B6DB575B-CFAC-4FC4-90E6-302DB8615834}" presName="descendantText" presStyleLbl="alignAccFollowNode1" presStyleIdx="1" presStyleCnt="4">
        <dgm:presLayoutVars>
          <dgm:bulletEnabled val="1"/>
        </dgm:presLayoutVars>
      </dgm:prSet>
      <dgm:spPr/>
    </dgm:pt>
    <dgm:pt modelId="{D34C0563-26CB-4FA6-9036-C865D059FA78}" type="pres">
      <dgm:prSet presAssocID="{88E10677-A154-400C-9A69-35A0B0A95940}" presName="sp" presStyleCnt="0"/>
      <dgm:spPr/>
    </dgm:pt>
    <dgm:pt modelId="{24F9650F-88A5-4837-8FF3-FCCADCBA9C9A}" type="pres">
      <dgm:prSet presAssocID="{B4860A72-CAE7-4596-8E3E-58AFBC28454E}" presName="linNode" presStyleCnt="0"/>
      <dgm:spPr/>
    </dgm:pt>
    <dgm:pt modelId="{91F6F42E-BE42-4833-A0FC-495CF649360B}" type="pres">
      <dgm:prSet presAssocID="{B4860A72-CAE7-4596-8E3E-58AFBC28454E}" presName="parentText" presStyleLbl="node1" presStyleIdx="2" presStyleCnt="4">
        <dgm:presLayoutVars>
          <dgm:chMax val="1"/>
          <dgm:bulletEnabled val="1"/>
        </dgm:presLayoutVars>
      </dgm:prSet>
      <dgm:spPr/>
    </dgm:pt>
    <dgm:pt modelId="{69467D60-01DF-434C-8E1D-E5E8FC5C2411}" type="pres">
      <dgm:prSet presAssocID="{B4860A72-CAE7-4596-8E3E-58AFBC28454E}" presName="descendantText" presStyleLbl="alignAccFollowNode1" presStyleIdx="2" presStyleCnt="4">
        <dgm:presLayoutVars>
          <dgm:bulletEnabled val="1"/>
        </dgm:presLayoutVars>
      </dgm:prSet>
      <dgm:spPr/>
    </dgm:pt>
    <dgm:pt modelId="{84E972B4-7541-492B-B686-5D645DA74416}" type="pres">
      <dgm:prSet presAssocID="{2201FE4C-3E3A-449C-A785-D50874C7D811}" presName="sp" presStyleCnt="0"/>
      <dgm:spPr/>
    </dgm:pt>
    <dgm:pt modelId="{413FA350-11D9-4254-B5B7-938C83DA7CE6}" type="pres">
      <dgm:prSet presAssocID="{0045DF27-2D8B-456C-A8F5-3E43B0CFFDC9}" presName="linNode" presStyleCnt="0"/>
      <dgm:spPr/>
    </dgm:pt>
    <dgm:pt modelId="{66FF5DCD-D98B-4C11-B596-08D317704459}" type="pres">
      <dgm:prSet presAssocID="{0045DF27-2D8B-456C-A8F5-3E43B0CFFDC9}" presName="parentText" presStyleLbl="node1" presStyleIdx="3" presStyleCnt="4">
        <dgm:presLayoutVars>
          <dgm:chMax val="1"/>
          <dgm:bulletEnabled val="1"/>
        </dgm:presLayoutVars>
      </dgm:prSet>
      <dgm:spPr/>
    </dgm:pt>
    <dgm:pt modelId="{B13E96EF-BB45-4F11-8B76-AEFDC6C50703}" type="pres">
      <dgm:prSet presAssocID="{0045DF27-2D8B-456C-A8F5-3E43B0CFFDC9}" presName="descendantText" presStyleLbl="alignAccFollowNode1" presStyleIdx="3" presStyleCnt="4">
        <dgm:presLayoutVars>
          <dgm:bulletEnabled val="1"/>
        </dgm:presLayoutVars>
      </dgm:prSet>
      <dgm:spPr/>
    </dgm:pt>
  </dgm:ptLst>
  <dgm:cxnLst>
    <dgm:cxn modelId="{73EAE200-BF51-4E69-83D8-E43AEC9737DA}" srcId="{B4860A72-CAE7-4596-8E3E-58AFBC28454E}" destId="{132F8A9D-E56F-4F3D-9405-96870481150D}" srcOrd="0" destOrd="0" parTransId="{6C3C04A7-CE59-4E82-8483-8ACEDF56D697}" sibTransId="{230B3D57-E67A-49DC-98EF-04A4AA95BC3A}"/>
    <dgm:cxn modelId="{FE64FD28-9E1A-4EE7-B820-9DFBAF32B5E1}" type="presOf" srcId="{89460AC1-F1DD-4E9F-B7F9-40075C54CC5A}" destId="{14AF1058-005A-4B76-8DD8-0A415FBABB6F}" srcOrd="0" destOrd="0" presId="urn:microsoft.com/office/officeart/2005/8/layout/vList5"/>
    <dgm:cxn modelId="{F75AB62C-BBA5-444A-9AF2-FB39658CCF1A}" srcId="{2CBB393F-1AEF-4042-89DE-CA596191A6AA}" destId="{B4860A72-CAE7-4596-8E3E-58AFBC28454E}" srcOrd="2" destOrd="0" parTransId="{C6DE972A-0383-424F-A719-7BF1D113F2F2}" sibTransId="{2201FE4C-3E3A-449C-A785-D50874C7D811}"/>
    <dgm:cxn modelId="{A814863A-8AC9-4757-BE3B-CED05978A0BA}" srcId="{89460AC1-F1DD-4E9F-B7F9-40075C54CC5A}" destId="{F21DD84E-0D04-46B2-9DB7-3DA0AF3A2427}" srcOrd="0" destOrd="0" parTransId="{ACF83E6E-3A45-43AD-9EE5-827DA1E5CA5F}" sibTransId="{8EAA4A0F-18E9-47EC-946C-C5DF0D443E8E}"/>
    <dgm:cxn modelId="{91102B3F-DD2E-45D4-A3B6-26D0CDF7401B}" type="presOf" srcId="{11F2E79D-4EE8-4814-B5DD-C5DC5276877C}" destId="{7F2018E4-0A6B-46FC-8545-849C90905457}" srcOrd="0" destOrd="0" presId="urn:microsoft.com/office/officeart/2005/8/layout/vList5"/>
    <dgm:cxn modelId="{D526235F-6873-4548-9B10-805BD8E3B45D}" type="presOf" srcId="{F21DD84E-0D04-46B2-9DB7-3DA0AF3A2427}" destId="{35880638-812B-40E7-89F0-BA88CC90A28C}" srcOrd="0" destOrd="0" presId="urn:microsoft.com/office/officeart/2005/8/layout/vList5"/>
    <dgm:cxn modelId="{9D754B42-CC9A-40E5-BA90-72BF8F79A1ED}" type="presOf" srcId="{132F8A9D-E56F-4F3D-9405-96870481150D}" destId="{69467D60-01DF-434C-8E1D-E5E8FC5C2411}" srcOrd="0" destOrd="0" presId="urn:microsoft.com/office/officeart/2005/8/layout/vList5"/>
    <dgm:cxn modelId="{151B8A6B-29BC-4D92-8295-1D785D27CBC9}" srcId="{0045DF27-2D8B-456C-A8F5-3E43B0CFFDC9}" destId="{AC85EDE1-012A-4B8F-8BC3-985B8037BE24}" srcOrd="0" destOrd="0" parTransId="{E74BC253-8B75-4049-A56D-E23DF3D2583F}" sibTransId="{29AA1648-4723-4392-9F1C-53D78DD7F7C3}"/>
    <dgm:cxn modelId="{46CF0188-A827-4600-9199-24D0AF0EF02D}" type="presOf" srcId="{B6DB575B-CFAC-4FC4-90E6-302DB8615834}" destId="{E2056835-095C-4EFD-9DCC-E2C545BBAEBC}" srcOrd="0" destOrd="0" presId="urn:microsoft.com/office/officeart/2005/8/layout/vList5"/>
    <dgm:cxn modelId="{543FDF99-77C7-42E9-9F4E-2BF6DDF031B6}" type="presOf" srcId="{2CBB393F-1AEF-4042-89DE-CA596191A6AA}" destId="{A1E04062-3FA8-4A98-8EBB-890BEBE4FEF4}" srcOrd="0" destOrd="0" presId="urn:microsoft.com/office/officeart/2005/8/layout/vList5"/>
    <dgm:cxn modelId="{4FDD529C-7328-419E-8B69-4E6BA3FDA5CE}" type="presOf" srcId="{AC85EDE1-012A-4B8F-8BC3-985B8037BE24}" destId="{B13E96EF-BB45-4F11-8B76-AEFDC6C50703}" srcOrd="0" destOrd="0" presId="urn:microsoft.com/office/officeart/2005/8/layout/vList5"/>
    <dgm:cxn modelId="{41F491A7-C706-4932-BE76-8F1BD0775AC7}" srcId="{2CBB393F-1AEF-4042-89DE-CA596191A6AA}" destId="{B6DB575B-CFAC-4FC4-90E6-302DB8615834}" srcOrd="1" destOrd="0" parTransId="{5F8670B0-398C-4C54-B4C4-8BE10334B863}" sibTransId="{88E10677-A154-400C-9A69-35A0B0A95940}"/>
    <dgm:cxn modelId="{372541B0-6C48-41B3-A06E-9756C79FD2EF}" srcId="{2CBB393F-1AEF-4042-89DE-CA596191A6AA}" destId="{0045DF27-2D8B-456C-A8F5-3E43B0CFFDC9}" srcOrd="3" destOrd="0" parTransId="{DBE0612E-86BD-4328-9A22-4C2B20E52948}" sibTransId="{3812649E-65CC-45C9-A7C4-24852C9AAE60}"/>
    <dgm:cxn modelId="{8BEA04CF-52E3-424E-A3D9-5E6D1EC37C4F}" type="presOf" srcId="{B4860A72-CAE7-4596-8E3E-58AFBC28454E}" destId="{91F6F42E-BE42-4833-A0FC-495CF649360B}" srcOrd="0" destOrd="0" presId="urn:microsoft.com/office/officeart/2005/8/layout/vList5"/>
    <dgm:cxn modelId="{68BAF5D1-5CBF-4D87-B721-1C3F3B8216EC}" srcId="{B6DB575B-CFAC-4FC4-90E6-302DB8615834}" destId="{11F2E79D-4EE8-4814-B5DD-C5DC5276877C}" srcOrd="0" destOrd="0" parTransId="{029BF462-22DA-4A77-BC7D-743999BF92C7}" sibTransId="{2A14CE61-1FF4-4CA3-B664-10D08D1F04DB}"/>
    <dgm:cxn modelId="{FDE9FBD7-BACD-4B35-96E8-DB96CE7DE334}" type="presOf" srcId="{0045DF27-2D8B-456C-A8F5-3E43B0CFFDC9}" destId="{66FF5DCD-D98B-4C11-B596-08D317704459}" srcOrd="0" destOrd="0" presId="urn:microsoft.com/office/officeart/2005/8/layout/vList5"/>
    <dgm:cxn modelId="{329204DE-43A2-430B-88CF-D52F86FF031A}" srcId="{2CBB393F-1AEF-4042-89DE-CA596191A6AA}" destId="{89460AC1-F1DD-4E9F-B7F9-40075C54CC5A}" srcOrd="0" destOrd="0" parTransId="{292F170B-8CE7-405B-906C-B9CB4FE0646F}" sibTransId="{DB63BE7F-9E49-4352-BC68-FE1FA96F67A3}"/>
    <dgm:cxn modelId="{BD76CCA7-916C-416F-877F-8F97C5E77A53}" type="presParOf" srcId="{A1E04062-3FA8-4A98-8EBB-890BEBE4FEF4}" destId="{E6A682CC-1744-4966-A22D-3783890E1847}" srcOrd="0" destOrd="0" presId="urn:microsoft.com/office/officeart/2005/8/layout/vList5"/>
    <dgm:cxn modelId="{B1E3FB50-0472-4596-88DD-5C14CE63D8B3}" type="presParOf" srcId="{E6A682CC-1744-4966-A22D-3783890E1847}" destId="{14AF1058-005A-4B76-8DD8-0A415FBABB6F}" srcOrd="0" destOrd="0" presId="urn:microsoft.com/office/officeart/2005/8/layout/vList5"/>
    <dgm:cxn modelId="{526E2D9C-60EA-4D65-A899-B1B198417454}" type="presParOf" srcId="{E6A682CC-1744-4966-A22D-3783890E1847}" destId="{35880638-812B-40E7-89F0-BA88CC90A28C}" srcOrd="1" destOrd="0" presId="urn:microsoft.com/office/officeart/2005/8/layout/vList5"/>
    <dgm:cxn modelId="{DBBA81F3-727B-4DF8-883F-477057C01319}" type="presParOf" srcId="{A1E04062-3FA8-4A98-8EBB-890BEBE4FEF4}" destId="{3604E17C-E33F-4371-AD43-654839147F36}" srcOrd="1" destOrd="0" presId="urn:microsoft.com/office/officeart/2005/8/layout/vList5"/>
    <dgm:cxn modelId="{A30CAE58-0C9C-45A7-972F-419F7309B79C}" type="presParOf" srcId="{A1E04062-3FA8-4A98-8EBB-890BEBE4FEF4}" destId="{0F8DE004-9557-4740-A028-3269FDAF5FD3}" srcOrd="2" destOrd="0" presId="urn:microsoft.com/office/officeart/2005/8/layout/vList5"/>
    <dgm:cxn modelId="{02B48E09-2A2F-4707-8C53-311407E5C7D6}" type="presParOf" srcId="{0F8DE004-9557-4740-A028-3269FDAF5FD3}" destId="{E2056835-095C-4EFD-9DCC-E2C545BBAEBC}" srcOrd="0" destOrd="0" presId="urn:microsoft.com/office/officeart/2005/8/layout/vList5"/>
    <dgm:cxn modelId="{D1429EAA-C7F7-44B2-A62C-BF90B30CA857}" type="presParOf" srcId="{0F8DE004-9557-4740-A028-3269FDAF5FD3}" destId="{7F2018E4-0A6B-46FC-8545-849C90905457}" srcOrd="1" destOrd="0" presId="urn:microsoft.com/office/officeart/2005/8/layout/vList5"/>
    <dgm:cxn modelId="{3B6B249E-F852-411A-9C1D-D3C5A2F53F30}" type="presParOf" srcId="{A1E04062-3FA8-4A98-8EBB-890BEBE4FEF4}" destId="{D34C0563-26CB-4FA6-9036-C865D059FA78}" srcOrd="3" destOrd="0" presId="urn:microsoft.com/office/officeart/2005/8/layout/vList5"/>
    <dgm:cxn modelId="{18707ED5-672C-4F9C-92D5-428AC2A92647}" type="presParOf" srcId="{A1E04062-3FA8-4A98-8EBB-890BEBE4FEF4}" destId="{24F9650F-88A5-4837-8FF3-FCCADCBA9C9A}" srcOrd="4" destOrd="0" presId="urn:microsoft.com/office/officeart/2005/8/layout/vList5"/>
    <dgm:cxn modelId="{1E17CC37-83C9-48F8-B5AA-6870521D5541}" type="presParOf" srcId="{24F9650F-88A5-4837-8FF3-FCCADCBA9C9A}" destId="{91F6F42E-BE42-4833-A0FC-495CF649360B}" srcOrd="0" destOrd="0" presId="urn:microsoft.com/office/officeart/2005/8/layout/vList5"/>
    <dgm:cxn modelId="{0893E7A3-E65D-477E-B62C-5DFA04E6BF5D}" type="presParOf" srcId="{24F9650F-88A5-4837-8FF3-FCCADCBA9C9A}" destId="{69467D60-01DF-434C-8E1D-E5E8FC5C2411}" srcOrd="1" destOrd="0" presId="urn:microsoft.com/office/officeart/2005/8/layout/vList5"/>
    <dgm:cxn modelId="{92C75B02-5EAA-4EC0-B354-CAD9DD7B1361}" type="presParOf" srcId="{A1E04062-3FA8-4A98-8EBB-890BEBE4FEF4}" destId="{84E972B4-7541-492B-B686-5D645DA74416}" srcOrd="5" destOrd="0" presId="urn:microsoft.com/office/officeart/2005/8/layout/vList5"/>
    <dgm:cxn modelId="{0B27118A-6824-4C1A-BA08-FCC86717CE22}" type="presParOf" srcId="{A1E04062-3FA8-4A98-8EBB-890BEBE4FEF4}" destId="{413FA350-11D9-4254-B5B7-938C83DA7CE6}" srcOrd="6" destOrd="0" presId="urn:microsoft.com/office/officeart/2005/8/layout/vList5"/>
    <dgm:cxn modelId="{2D420D88-912A-4785-BCAB-4CEC594BAA64}" type="presParOf" srcId="{413FA350-11D9-4254-B5B7-938C83DA7CE6}" destId="{66FF5DCD-D98B-4C11-B596-08D317704459}" srcOrd="0" destOrd="0" presId="urn:microsoft.com/office/officeart/2005/8/layout/vList5"/>
    <dgm:cxn modelId="{5E21A758-A642-4AD7-992C-B7EFC390EB95}" type="presParOf" srcId="{413FA350-11D9-4254-B5B7-938C83DA7CE6}" destId="{B13E96EF-BB45-4F11-8B76-AEFDC6C50703}" srcOrd="1"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80638-812B-40E7-89F0-BA88CC90A28C}">
      <dsp:nvSpPr>
        <dsp:cNvPr id="0" name=""/>
        <dsp:cNvSpPr/>
      </dsp:nvSpPr>
      <dsp:spPr>
        <a:xfrm rot="5400000">
          <a:off x="2341793" y="-899679"/>
          <a:ext cx="515773" cy="2446757"/>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a:latin typeface="Arial"/>
              <a:ea typeface="+mn-ea"/>
              <a:cs typeface="+mn-cs"/>
            </a:rPr>
            <a:t>HT resources</a:t>
          </a:r>
          <a:endParaRPr lang="en-US" sz="1400" kern="1200" dirty="0">
            <a:latin typeface="Arial"/>
            <a:ea typeface="+mn-ea"/>
            <a:cs typeface="+mn-cs"/>
          </a:endParaRPr>
        </a:p>
      </dsp:txBody>
      <dsp:txXfrm rot="-5400000">
        <a:off x="1376301" y="90991"/>
        <a:ext cx="2421579" cy="465417"/>
      </dsp:txXfrm>
    </dsp:sp>
    <dsp:sp modelId="{14AF1058-005A-4B76-8DD8-0A415FBABB6F}">
      <dsp:nvSpPr>
        <dsp:cNvPr id="0" name=""/>
        <dsp:cNvSpPr/>
      </dsp:nvSpPr>
      <dsp:spPr>
        <a:xfrm>
          <a:off x="0" y="1340"/>
          <a:ext cx="1376301" cy="64471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latin typeface="Arial"/>
              <a:ea typeface="+mn-ea"/>
              <a:cs typeface="+mn-cs"/>
            </a:rPr>
            <a:t>Share</a:t>
          </a:r>
          <a:endParaRPr lang="en-US" sz="1700" kern="1200" dirty="0">
            <a:latin typeface="Arial"/>
            <a:ea typeface="+mn-ea"/>
            <a:cs typeface="+mn-cs"/>
          </a:endParaRPr>
        </a:p>
      </dsp:txBody>
      <dsp:txXfrm>
        <a:off x="31472" y="32812"/>
        <a:ext cx="1313357" cy="581773"/>
      </dsp:txXfrm>
    </dsp:sp>
    <dsp:sp modelId="{7F2018E4-0A6B-46FC-8545-849C90905457}">
      <dsp:nvSpPr>
        <dsp:cNvPr id="0" name=""/>
        <dsp:cNvSpPr/>
      </dsp:nvSpPr>
      <dsp:spPr>
        <a:xfrm rot="5400000">
          <a:off x="2341793" y="-222726"/>
          <a:ext cx="515773" cy="2446757"/>
        </a:xfrm>
        <a:prstGeom prst="round2SameRect">
          <a:avLst/>
        </a:prstGeom>
        <a:solidFill>
          <a:schemeClr val="accent4">
            <a:tint val="40000"/>
            <a:alpha val="90000"/>
            <a:hueOff val="3620642"/>
            <a:satOff val="-17082"/>
            <a:lumOff val="-617"/>
            <a:alphaOff val="0"/>
          </a:schemeClr>
        </a:solidFill>
        <a:ln w="12700" cap="flat" cmpd="sng" algn="ctr">
          <a:solidFill>
            <a:schemeClr val="accent4">
              <a:tint val="40000"/>
              <a:alpha val="90000"/>
              <a:hueOff val="3620642"/>
              <a:satOff val="-17082"/>
              <a:lumOff val="-6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a:latin typeface="Arial"/>
              <a:ea typeface="+mn-ea"/>
              <a:cs typeface="+mn-cs"/>
            </a:rPr>
            <a:t>families to use website and app.</a:t>
          </a:r>
          <a:endParaRPr lang="en-US" sz="1400" kern="1200" dirty="0">
            <a:latin typeface="Arial"/>
            <a:ea typeface="+mn-ea"/>
            <a:cs typeface="+mn-cs"/>
          </a:endParaRPr>
        </a:p>
      </dsp:txBody>
      <dsp:txXfrm rot="-5400000">
        <a:off x="1376301" y="767944"/>
        <a:ext cx="2421579" cy="465417"/>
      </dsp:txXfrm>
    </dsp:sp>
    <dsp:sp modelId="{E2056835-095C-4EFD-9DCC-E2C545BBAEBC}">
      <dsp:nvSpPr>
        <dsp:cNvPr id="0" name=""/>
        <dsp:cNvSpPr/>
      </dsp:nvSpPr>
      <dsp:spPr>
        <a:xfrm>
          <a:off x="0" y="678293"/>
          <a:ext cx="1376301" cy="644717"/>
        </a:xfrm>
        <a:prstGeom prst="round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latin typeface="Arial"/>
              <a:ea typeface="+mn-ea"/>
              <a:cs typeface="+mn-cs"/>
            </a:rPr>
            <a:t>Encourage</a:t>
          </a:r>
          <a:endParaRPr lang="en-US" sz="1700" kern="1200" dirty="0">
            <a:latin typeface="Arial"/>
            <a:ea typeface="+mn-ea"/>
            <a:cs typeface="+mn-cs"/>
          </a:endParaRPr>
        </a:p>
      </dsp:txBody>
      <dsp:txXfrm>
        <a:off x="31472" y="709765"/>
        <a:ext cx="1313357" cy="581773"/>
      </dsp:txXfrm>
    </dsp:sp>
    <dsp:sp modelId="{69467D60-01DF-434C-8E1D-E5E8FC5C2411}">
      <dsp:nvSpPr>
        <dsp:cNvPr id="0" name=""/>
        <dsp:cNvSpPr/>
      </dsp:nvSpPr>
      <dsp:spPr>
        <a:xfrm rot="5400000">
          <a:off x="2341793" y="454226"/>
          <a:ext cx="515773" cy="2446757"/>
        </a:xfrm>
        <a:prstGeom prst="round2SameRect">
          <a:avLst/>
        </a:prstGeom>
        <a:solidFill>
          <a:schemeClr val="accent4">
            <a:tint val="40000"/>
            <a:alpha val="90000"/>
            <a:hueOff val="7241284"/>
            <a:satOff val="-34163"/>
            <a:lumOff val="-1234"/>
            <a:alphaOff val="0"/>
          </a:schemeClr>
        </a:solidFill>
        <a:ln w="12700" cap="flat" cmpd="sng" algn="ctr">
          <a:solidFill>
            <a:schemeClr val="accent4">
              <a:tint val="40000"/>
              <a:alpha val="90000"/>
              <a:hueOff val="7241284"/>
              <a:satOff val="-34163"/>
              <a:lumOff val="-12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a:latin typeface="Arial"/>
              <a:ea typeface="+mn-ea"/>
              <a:cs typeface="+mn-cs"/>
            </a:rPr>
            <a:t>wider promotion </a:t>
          </a:r>
          <a:endParaRPr lang="en-US" sz="1400" kern="1200" dirty="0">
            <a:latin typeface="Arial"/>
            <a:ea typeface="+mn-ea"/>
            <a:cs typeface="+mn-cs"/>
          </a:endParaRPr>
        </a:p>
      </dsp:txBody>
      <dsp:txXfrm rot="-5400000">
        <a:off x="1376301" y="1444896"/>
        <a:ext cx="2421579" cy="465417"/>
      </dsp:txXfrm>
    </dsp:sp>
    <dsp:sp modelId="{91F6F42E-BE42-4833-A0FC-495CF649360B}">
      <dsp:nvSpPr>
        <dsp:cNvPr id="0" name=""/>
        <dsp:cNvSpPr/>
      </dsp:nvSpPr>
      <dsp:spPr>
        <a:xfrm>
          <a:off x="0" y="1355246"/>
          <a:ext cx="1376301" cy="644717"/>
        </a:xfrm>
        <a:prstGeom prst="round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latin typeface="Arial"/>
              <a:ea typeface="+mn-ea"/>
              <a:cs typeface="+mn-cs"/>
            </a:rPr>
            <a:t>Support</a:t>
          </a:r>
          <a:endParaRPr lang="en-US" sz="1700" kern="1200" dirty="0">
            <a:latin typeface="Arial"/>
            <a:ea typeface="+mn-ea"/>
            <a:cs typeface="+mn-cs"/>
          </a:endParaRPr>
        </a:p>
      </dsp:txBody>
      <dsp:txXfrm>
        <a:off x="31472" y="1386718"/>
        <a:ext cx="1313357" cy="581773"/>
      </dsp:txXfrm>
    </dsp:sp>
    <dsp:sp modelId="{B13E96EF-BB45-4F11-8B76-AEFDC6C50703}">
      <dsp:nvSpPr>
        <dsp:cNvPr id="0" name=""/>
        <dsp:cNvSpPr/>
      </dsp:nvSpPr>
      <dsp:spPr>
        <a:xfrm rot="5400000">
          <a:off x="2341793" y="1131179"/>
          <a:ext cx="515773" cy="2446757"/>
        </a:xfrm>
        <a:prstGeom prst="round2SameRect">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a:latin typeface="Arial"/>
              <a:ea typeface="+mn-ea"/>
              <a:cs typeface="+mn-cs"/>
            </a:rPr>
            <a:t> </a:t>
          </a:r>
          <a:r>
            <a:rPr lang="en-US" sz="1400" kern="1200">
              <a:latin typeface="Arial"/>
              <a:ea typeface="+mn-ea"/>
              <a:cs typeface="+mn-cs"/>
            </a:rPr>
            <a:t>user feedback</a:t>
          </a:r>
          <a:endParaRPr lang="en-US" sz="1400" kern="1200" dirty="0">
            <a:latin typeface="Arial"/>
            <a:ea typeface="+mn-ea"/>
            <a:cs typeface="+mn-cs"/>
          </a:endParaRPr>
        </a:p>
      </dsp:txBody>
      <dsp:txXfrm rot="-5400000">
        <a:off x="1376301" y="2121849"/>
        <a:ext cx="2421579" cy="465417"/>
      </dsp:txXfrm>
    </dsp:sp>
    <dsp:sp modelId="{66FF5DCD-D98B-4C11-B596-08D317704459}">
      <dsp:nvSpPr>
        <dsp:cNvPr id="0" name=""/>
        <dsp:cNvSpPr/>
      </dsp:nvSpPr>
      <dsp:spPr>
        <a:xfrm>
          <a:off x="0" y="2032199"/>
          <a:ext cx="1376301" cy="644717"/>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latin typeface="Arial"/>
              <a:ea typeface="+mn-ea"/>
              <a:cs typeface="+mn-cs"/>
            </a:rPr>
            <a:t>Provide</a:t>
          </a:r>
          <a:endParaRPr lang="en-US" sz="1700" kern="1200" dirty="0">
            <a:latin typeface="Arial"/>
            <a:ea typeface="+mn-ea"/>
            <a:cs typeface="+mn-cs"/>
          </a:endParaRPr>
        </a:p>
      </dsp:txBody>
      <dsp:txXfrm>
        <a:off x="31472" y="2063671"/>
        <a:ext cx="1313357" cy="58177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653D8E-7D97-4B41-946E-9B2E3BF8E79D}" type="datetimeFigureOut">
              <a:rPr lang="en-GB" smtClean="0"/>
              <a:t>03/07/2024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8B0C60-B41B-4FEB-BF95-D861BA7831B1}" type="slidenum">
              <a:rPr lang="en-GB" smtClean="0"/>
              <a:t>‹#›</a:t>
            </a:fld>
            <a:endParaRPr lang="en-GB"/>
          </a:p>
        </p:txBody>
      </p:sp>
    </p:spTree>
    <p:extLst>
      <p:ext uri="{BB962C8B-B14F-4D97-AF65-F5344CB8AC3E}">
        <p14:creationId xmlns:p14="http://schemas.microsoft.com/office/powerpoint/2010/main" val="21905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Give insights into the network's work and governance structures </a:t>
            </a:r>
          </a:p>
          <a:p>
            <a:r>
              <a:rPr lang="en-GB" sz="1200" dirty="0"/>
              <a:t>Consider the important refresh of some partnerships post Review 2.0 and the networks </a:t>
            </a:r>
            <a:r>
              <a:rPr lang="en-GB" sz="1200" dirty="0" err="1"/>
              <a:t>TuPE</a:t>
            </a:r>
            <a:r>
              <a:rPr lang="en-GB" sz="1200" dirty="0"/>
              <a:t> process and the approach to building CYP structures within the ICB </a:t>
            </a:r>
          </a:p>
          <a:p>
            <a:endParaRPr lang="en-GB" dirty="0"/>
          </a:p>
        </p:txBody>
      </p:sp>
      <p:sp>
        <p:nvSpPr>
          <p:cNvPr id="4" name="Slide Number Placeholder 3"/>
          <p:cNvSpPr>
            <a:spLocks noGrp="1"/>
          </p:cNvSpPr>
          <p:nvPr>
            <p:ph type="sldNum" sz="quarter" idx="5"/>
          </p:nvPr>
        </p:nvSpPr>
        <p:spPr/>
        <p:txBody>
          <a:bodyPr/>
          <a:lstStyle/>
          <a:p>
            <a:fld id="{DF8B0C60-B41B-4FEB-BF95-D861BA7831B1}" type="slidenum">
              <a:rPr lang="en-GB" smtClean="0"/>
              <a:t>1</a:t>
            </a:fld>
            <a:endParaRPr lang="en-GB"/>
          </a:p>
        </p:txBody>
      </p:sp>
    </p:spTree>
    <p:extLst>
      <p:ext uri="{BB962C8B-B14F-4D97-AF65-F5344CB8AC3E}">
        <p14:creationId xmlns:p14="http://schemas.microsoft.com/office/powerpoint/2010/main" val="3408528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Twice daily but if not night time</a:t>
            </a:r>
          </a:p>
          <a:p>
            <a:r>
              <a:rPr lang="en-GB" dirty="0"/>
              <a:t>Stand behind</a:t>
            </a:r>
          </a:p>
          <a:p>
            <a:r>
              <a:rPr lang="en-GB" dirty="0"/>
              <a:t>?Pressure to cheeks and jaw working forwards towards mouth</a:t>
            </a:r>
          </a:p>
          <a:p>
            <a:r>
              <a:rPr lang="en-GB" dirty="0"/>
              <a:t>Have them lean against sink – can spit out </a:t>
            </a:r>
          </a:p>
          <a:p>
            <a:r>
              <a:rPr lang="en-GB" dirty="0"/>
              <a:t>Warm water</a:t>
            </a:r>
          </a:p>
          <a:p>
            <a:r>
              <a:rPr lang="en-GB" dirty="0"/>
              <a:t>Brush from when first tooth erupts – build good habits/behaviours</a:t>
            </a:r>
          </a:p>
          <a:p>
            <a:r>
              <a:rPr lang="en-GB" dirty="0"/>
              <a:t>Apps – Brush DJ, </a:t>
            </a:r>
            <a:r>
              <a:rPr lang="en-GB" dirty="0" err="1"/>
              <a:t>Aquafresh</a:t>
            </a:r>
            <a:r>
              <a:rPr lang="en-GB" dirty="0"/>
              <a:t>. Hey </a:t>
            </a:r>
            <a:r>
              <a:rPr lang="en-GB" dirty="0" err="1"/>
              <a:t>Duggee</a:t>
            </a:r>
            <a:r>
              <a:rPr lang="en-GB" dirty="0"/>
              <a:t>. Timers</a:t>
            </a:r>
          </a:p>
          <a:p>
            <a:r>
              <a:rPr lang="en-GB" dirty="0"/>
              <a:t>Make a game although careful about describing them as tooth germs</a:t>
            </a:r>
          </a:p>
          <a:p>
            <a:r>
              <a:rPr lang="en-GB" dirty="0"/>
              <a:t>Suction toothbrushes for those with weak swallow/NBM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EDF81-139F-488C-872B-4720FBA6BF9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407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8B0C60-B41B-4FEB-BF95-D861BA7831B1}" type="slidenum">
              <a:rPr lang="en-GB" smtClean="0"/>
              <a:t>52</a:t>
            </a:fld>
            <a:endParaRPr lang="en-GB"/>
          </a:p>
        </p:txBody>
      </p:sp>
    </p:spTree>
    <p:extLst>
      <p:ext uri="{BB962C8B-B14F-4D97-AF65-F5344CB8AC3E}">
        <p14:creationId xmlns:p14="http://schemas.microsoft.com/office/powerpoint/2010/main" val="2092461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8B0C60-B41B-4FEB-BF95-D861BA7831B1}" type="slidenum">
              <a:rPr lang="en-GB" smtClean="0"/>
              <a:t>54</a:t>
            </a:fld>
            <a:endParaRPr lang="en-GB"/>
          </a:p>
        </p:txBody>
      </p:sp>
    </p:spTree>
    <p:extLst>
      <p:ext uri="{BB962C8B-B14F-4D97-AF65-F5344CB8AC3E}">
        <p14:creationId xmlns:p14="http://schemas.microsoft.com/office/powerpoint/2010/main" val="4232525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959D2-4672-F741-AD64-E68D99EF62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599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34" charset="0"/>
              <a:buChar char="ü"/>
            </a:pPr>
            <a:r>
              <a:rPr lang="en-GB" sz="1400" b="0" i="1" dirty="0">
                <a:latin typeface="+mn-lt"/>
                <a:ea typeface="+mn-lt"/>
                <a:cs typeface="+mn-lt"/>
              </a:rPr>
              <a:t>Deliver the CYP Transformation &amp; Integration programme </a:t>
            </a:r>
            <a:r>
              <a:rPr lang="en-GB" sz="1050" i="1" dirty="0">
                <a:latin typeface="+mn-lt"/>
                <a:cs typeface="Arial"/>
              </a:rPr>
              <a:t>(NHSE)</a:t>
            </a:r>
          </a:p>
          <a:p>
            <a:pPr lvl="1">
              <a:buFont typeface="Wingdings" pitchFamily="34" charset="0"/>
              <a:buChar char="ü"/>
            </a:pPr>
            <a:r>
              <a:rPr lang="en-GB" sz="1100" b="0" i="1" dirty="0">
                <a:solidFill>
                  <a:schemeClr val="tx1"/>
                </a:solidFill>
                <a:latin typeface="+mn-lt"/>
                <a:ea typeface="+mn-lt"/>
                <a:cs typeface="+mn-lt"/>
              </a:rPr>
              <a:t>Asthma, Epilepsy, Transition and Diabetes focus</a:t>
            </a:r>
          </a:p>
          <a:p>
            <a:pPr lvl="1">
              <a:buFont typeface="Wingdings" pitchFamily="34" charset="0"/>
              <a:buChar char="ü"/>
            </a:pPr>
            <a:r>
              <a:rPr lang="en-GB" sz="1100" i="1" dirty="0">
                <a:solidFill>
                  <a:schemeClr val="tx1"/>
                </a:solidFill>
                <a:latin typeface="+mn-lt"/>
                <a:ea typeface="+mn-lt"/>
                <a:cs typeface="+mn-lt"/>
              </a:rPr>
              <a:t>Mental Health Champions and Paediatric Early Warning (PEW)</a:t>
            </a:r>
          </a:p>
          <a:p>
            <a:pPr lvl="1">
              <a:buFont typeface="Wingdings" pitchFamily="34" charset="0"/>
              <a:buChar char="ü"/>
            </a:pPr>
            <a:r>
              <a:rPr lang="en-GB" sz="1100" b="0" i="1" dirty="0">
                <a:solidFill>
                  <a:schemeClr val="tx1"/>
                </a:solidFill>
                <a:latin typeface="+mn-lt"/>
                <a:ea typeface="+mn-lt"/>
                <a:cs typeface="+mn-lt"/>
              </a:rPr>
              <a:t>2 CEW Clinic pilots established</a:t>
            </a:r>
          </a:p>
          <a:p>
            <a:pPr lvl="1">
              <a:buFont typeface="Wingdings" pitchFamily="34" charset="0"/>
              <a:buChar char="ü"/>
            </a:pPr>
            <a:r>
              <a:rPr lang="en-GB" sz="1100" b="0" i="1" dirty="0">
                <a:solidFill>
                  <a:schemeClr val="tx1"/>
                </a:solidFill>
                <a:latin typeface="+mn-lt"/>
                <a:ea typeface="+mn-lt"/>
                <a:cs typeface="+mn-lt"/>
              </a:rPr>
              <a:t>13 schools accredited </a:t>
            </a:r>
            <a:r>
              <a:rPr lang="en-GB" sz="1100" b="0" i="1" dirty="0">
                <a:solidFill>
                  <a:schemeClr val="tx1"/>
                </a:solidFill>
                <a:latin typeface="+mn-lt"/>
                <a:cs typeface="Arial"/>
              </a:rPr>
              <a:t>as Beat Asthma Friendly</a:t>
            </a:r>
          </a:p>
          <a:p>
            <a:pPr lvl="1">
              <a:buFont typeface="Wingdings" pitchFamily="34" charset="0"/>
              <a:buChar char="ü"/>
            </a:pPr>
            <a:r>
              <a:rPr lang="en-GB" sz="1100" b="0" i="1" dirty="0">
                <a:solidFill>
                  <a:schemeClr val="tx1"/>
                </a:solidFill>
                <a:latin typeface="+mn-lt"/>
                <a:cs typeface="Arial"/>
              </a:rPr>
              <a:t>Healthier Together - over 7,000 children registered</a:t>
            </a:r>
          </a:p>
          <a:p>
            <a:pPr lvl="1">
              <a:buFont typeface="Wingdings" pitchFamily="34" charset="0"/>
              <a:buChar char="ü"/>
            </a:pPr>
            <a:r>
              <a:rPr lang="en-GB" sz="1100" b="0" i="1" dirty="0">
                <a:solidFill>
                  <a:schemeClr val="tx1"/>
                </a:solidFill>
                <a:latin typeface="+mn-lt"/>
                <a:cs typeface="Arial"/>
              </a:rPr>
              <a:t>VCSE partnership model to embed initiatives into our most underserved communities – over </a:t>
            </a:r>
            <a:r>
              <a:rPr lang="en-GB" sz="1100" i="1" dirty="0">
                <a:solidFill>
                  <a:schemeClr val="tx1"/>
                </a:solidFill>
                <a:latin typeface="+mn-lt"/>
                <a:cs typeface="Arial"/>
              </a:rPr>
              <a:t>43</a:t>
            </a:r>
            <a:r>
              <a:rPr lang="en-GB" sz="1100" b="0" i="1" dirty="0">
                <a:solidFill>
                  <a:schemeClr val="tx1"/>
                </a:solidFill>
                <a:latin typeface="+mn-lt"/>
                <a:cs typeface="Arial"/>
              </a:rPr>
              <a:t> organisations involved (and 58 Education settings)</a:t>
            </a:r>
          </a:p>
          <a:p>
            <a:pPr lvl="1">
              <a:buFont typeface="Wingdings" panose="05000000000000000000" pitchFamily="2" charset="2"/>
              <a:buChar char="ü"/>
            </a:pPr>
            <a:r>
              <a:rPr lang="en-GB" sz="1100" b="0" i="1" dirty="0">
                <a:solidFill>
                  <a:schemeClr val="tx1"/>
                </a:solidFill>
                <a:latin typeface="+mn-lt"/>
                <a:cs typeface="Arial"/>
              </a:rPr>
              <a:t>Asthma - Primary Care to Secondary Care and Secondary Care to Tertiary Care pathway downloaded 2918 times &amp; L1 and L2 </a:t>
            </a:r>
            <a:r>
              <a:rPr lang="en-GB" sz="1100" b="0" i="1" dirty="0" err="1">
                <a:solidFill>
                  <a:schemeClr val="tx1"/>
                </a:solidFill>
                <a:latin typeface="+mn-lt"/>
                <a:cs typeface="Arial"/>
              </a:rPr>
              <a:t>Elearning</a:t>
            </a:r>
            <a:r>
              <a:rPr lang="en-GB" sz="1100" b="0" i="1" dirty="0">
                <a:solidFill>
                  <a:schemeClr val="tx1"/>
                </a:solidFill>
                <a:latin typeface="+mn-lt"/>
                <a:cs typeface="Arial"/>
              </a:rPr>
              <a:t> for Health Asthma Training accessed by 1261 people </a:t>
            </a:r>
            <a:endParaRPr lang="en-GB" sz="1000" dirty="0">
              <a:solidFill>
                <a:schemeClr val="tx1"/>
              </a:solidFill>
              <a:latin typeface="+mn-lt"/>
            </a:endParaRPr>
          </a:p>
          <a:p>
            <a:pPr>
              <a:buFont typeface="Wingdings" pitchFamily="34" charset="0"/>
              <a:buChar char="ü"/>
            </a:pPr>
            <a:r>
              <a:rPr lang="en-GB" sz="1400" b="0" i="1" dirty="0">
                <a:latin typeface="+mn-lt"/>
                <a:cs typeface="Arial"/>
              </a:rPr>
              <a:t>NENC specific CYP Core20 Toolkit developed and launched </a:t>
            </a:r>
            <a:r>
              <a:rPr lang="en-GB" sz="900" b="0" i="1" dirty="0">
                <a:latin typeface="+mn-lt"/>
                <a:cs typeface="Arial"/>
              </a:rPr>
              <a:t>(NHSE H&amp;F)</a:t>
            </a:r>
          </a:p>
          <a:p>
            <a:pPr lvl="1">
              <a:buFont typeface="Wingdings" pitchFamily="34" charset="0"/>
              <a:buChar char="ü"/>
            </a:pPr>
            <a:r>
              <a:rPr lang="en-GB" sz="1100" i="1" dirty="0">
                <a:solidFill>
                  <a:schemeClr val="tx1"/>
                </a:solidFill>
                <a:latin typeface="+mn-lt"/>
                <a:cs typeface="Arial"/>
              </a:rPr>
              <a:t>Work with Healthier and Fairer delivering the national framework oversight</a:t>
            </a:r>
          </a:p>
          <a:p>
            <a:pPr lvl="1">
              <a:buFont typeface="Wingdings" pitchFamily="34" charset="0"/>
              <a:buChar char="ü"/>
            </a:pPr>
            <a:r>
              <a:rPr lang="en-GB" sz="1100" i="1" dirty="0">
                <a:solidFill>
                  <a:schemeClr val="tx1"/>
                </a:solidFill>
                <a:latin typeface="+mn-lt"/>
                <a:cs typeface="Arial"/>
              </a:rPr>
              <a:t>Asylum seeking health work focus</a:t>
            </a:r>
          </a:p>
          <a:p>
            <a:pPr>
              <a:buFont typeface="Wingdings" pitchFamily="34" charset="0"/>
              <a:buChar char="ü"/>
            </a:pPr>
            <a:r>
              <a:rPr lang="en-GB" sz="1400" b="0" i="1" dirty="0">
                <a:latin typeface="+mn-lt"/>
                <a:cs typeface="Arial"/>
              </a:rPr>
              <a:t>Delivered the Tackling Inequalities in Children Programme </a:t>
            </a:r>
            <a:r>
              <a:rPr lang="en-GB" sz="1050" b="0" i="1" dirty="0">
                <a:latin typeface="+mn-lt"/>
                <a:cs typeface="Arial"/>
              </a:rPr>
              <a:t>(NHS Charities Together)</a:t>
            </a:r>
            <a:endParaRPr lang="en-GB" sz="1400" b="0" i="1" dirty="0">
              <a:latin typeface="+mn-lt"/>
              <a:cs typeface="Arial"/>
            </a:endParaRPr>
          </a:p>
          <a:p>
            <a:pPr lvl="1">
              <a:buFont typeface="Wingdings" pitchFamily="34" charset="0"/>
              <a:buChar char="ü"/>
            </a:pPr>
            <a:r>
              <a:rPr lang="en-GB" sz="1100" b="0" i="1" dirty="0">
                <a:solidFill>
                  <a:schemeClr val="tx1"/>
                </a:solidFill>
                <a:latin typeface="+mn-lt"/>
                <a:cs typeface="Arial"/>
              </a:rPr>
              <a:t>Over 500 trained in Youth MH First Aid</a:t>
            </a:r>
          </a:p>
          <a:p>
            <a:pPr lvl="1">
              <a:buFont typeface="Wingdings" pitchFamily="34" charset="0"/>
              <a:buChar char="ü"/>
            </a:pPr>
            <a:r>
              <a:rPr lang="en-GB" sz="1100" b="0" i="1" dirty="0">
                <a:solidFill>
                  <a:schemeClr val="tx1"/>
                </a:solidFill>
                <a:latin typeface="+mn-lt"/>
                <a:cs typeface="Arial"/>
              </a:rPr>
              <a:t>Over 1000 children been part of STAR initiative</a:t>
            </a:r>
          </a:p>
          <a:p>
            <a:pPr lvl="1">
              <a:buFont typeface="Wingdings" pitchFamily="34" charset="0"/>
              <a:buChar char="ü"/>
            </a:pPr>
            <a:r>
              <a:rPr lang="en-GB" sz="1100" b="0" i="1" dirty="0">
                <a:solidFill>
                  <a:schemeClr val="tx1"/>
                </a:solidFill>
                <a:latin typeface="+mn-lt"/>
                <a:cs typeface="Arial"/>
              </a:rPr>
              <a:t>Supported Poverty Proofing in 8 settings including dental and oral health</a:t>
            </a:r>
          </a:p>
          <a:p>
            <a:pPr>
              <a:buFont typeface="Wingdings" pitchFamily="34" charset="0"/>
              <a:buChar char="ü"/>
            </a:pPr>
            <a:r>
              <a:rPr lang="en-GB" sz="1000" b="0" i="1" dirty="0">
                <a:latin typeface="+mn-lt"/>
                <a:cs typeface="Arial"/>
              </a:rPr>
              <a:t>Delivered a Sustainability Resource on Child Health</a:t>
            </a:r>
          </a:p>
          <a:p>
            <a:pPr>
              <a:buFont typeface="Wingdings" pitchFamily="34" charset="0"/>
              <a:buChar char="ü"/>
            </a:pPr>
            <a:r>
              <a:rPr lang="en-GB" sz="1000" b="0" i="1" dirty="0">
                <a:latin typeface="+mn-lt"/>
                <a:cs typeface="Arial"/>
              </a:rPr>
              <a:t>Delivered an Interactive film </a:t>
            </a:r>
            <a:r>
              <a:rPr lang="en-GB" sz="1000" i="1" dirty="0">
                <a:latin typeface="+mn-lt"/>
                <a:cs typeface="Arial"/>
              </a:rPr>
              <a:t>on MH and Young Parents</a:t>
            </a:r>
            <a:br>
              <a:rPr lang="en-GB" b="0" i="1" dirty="0">
                <a:solidFill>
                  <a:srgbClr val="779B2B"/>
                </a:solidFill>
                <a:latin typeface="+mn-lt"/>
                <a:cs typeface="Arial"/>
              </a:rPr>
            </a:br>
            <a:endParaRPr lang="en-GB" b="0" i="1" dirty="0">
              <a:solidFill>
                <a:srgbClr val="779B2B"/>
              </a:solidFill>
              <a:latin typeface="+mn-lt"/>
              <a:cs typeface="Arial"/>
            </a:endParaRPr>
          </a:p>
          <a:p>
            <a:endParaRPr lang="en-GB" dirty="0"/>
          </a:p>
        </p:txBody>
      </p:sp>
      <p:sp>
        <p:nvSpPr>
          <p:cNvPr id="4" name="Slide Number Placeholder 3"/>
          <p:cNvSpPr>
            <a:spLocks noGrp="1"/>
          </p:cNvSpPr>
          <p:nvPr>
            <p:ph type="sldNum" sz="quarter" idx="5"/>
          </p:nvPr>
        </p:nvSpPr>
        <p:spPr/>
        <p:txBody>
          <a:bodyPr/>
          <a:lstStyle/>
          <a:p>
            <a:fld id="{DF8B0C60-B41B-4FEB-BF95-D861BA7831B1}" type="slidenum">
              <a:rPr lang="en-GB" smtClean="0"/>
              <a:t>6</a:t>
            </a:fld>
            <a:endParaRPr lang="en-GB"/>
          </a:p>
        </p:txBody>
      </p:sp>
    </p:spTree>
    <p:extLst>
      <p:ext uri="{BB962C8B-B14F-4D97-AF65-F5344CB8AC3E}">
        <p14:creationId xmlns:p14="http://schemas.microsoft.com/office/powerpoint/2010/main" val="1911827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19/20 cost of hospital admissions for extractions = £54.6 million</a:t>
            </a:r>
          </a:p>
          <a:p>
            <a:r>
              <a:rPr lang="en-GB" dirty="0"/>
              <a:t>%20 of teenagers decay untreated – in under 5s this is 50% or more</a:t>
            </a:r>
          </a:p>
          <a:p>
            <a:r>
              <a:rPr lang="en-GB" dirty="0"/>
              <a:t>Most common reason for hospital admission in age 5-9 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EDF81-139F-488C-872B-4720FBA6BF9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452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60,000 school days missed per annum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EDF81-139F-488C-872B-4720FBA6BF9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195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 dental health survey 2013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EDF81-139F-488C-872B-4720FBA6BF9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616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Medically complex – immunocompromised, pre/post organ transplant, cardiac conditions, clotting disorders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EDF81-139F-488C-872B-4720FBA6BF9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934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Regional care </a:t>
            </a:r>
          </a:p>
          <a:p>
            <a:r>
              <a:rPr lang="en-GB" dirty="0"/>
              <a:t>Freeman</a:t>
            </a:r>
          </a:p>
          <a:p>
            <a:r>
              <a:rPr lang="en-GB" dirty="0"/>
              <a:t>Cleft</a:t>
            </a:r>
          </a:p>
          <a:p>
            <a:r>
              <a:rPr lang="en-GB" dirty="0"/>
              <a:t>Paediatric Services at GNCH</a:t>
            </a:r>
          </a:p>
          <a:p>
            <a:endParaRPr lang="en-GB" dirty="0"/>
          </a:p>
          <a:p>
            <a:r>
              <a:rPr lang="en-GB" dirty="0"/>
              <a:t>Pop under 16 approx. </a:t>
            </a:r>
            <a:r>
              <a:rPr lang="en-GB"/>
              <a:t>half a million?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EDF81-139F-488C-872B-4720FBA6BF9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861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Smells</a:t>
            </a:r>
          </a:p>
          <a:p>
            <a:r>
              <a:rPr lang="en-GB" dirty="0"/>
              <a:t>Lights</a:t>
            </a:r>
          </a:p>
          <a:p>
            <a:r>
              <a:rPr lang="en-GB" dirty="0"/>
              <a:t>Loud noise</a:t>
            </a:r>
          </a:p>
          <a:p>
            <a:r>
              <a:rPr lang="en-GB" dirty="0"/>
              <a:t>New environment</a:t>
            </a:r>
          </a:p>
          <a:p>
            <a:r>
              <a:rPr lang="en-GB" dirty="0"/>
              <a:t>Familiar environment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EDF81-139F-488C-872B-4720FBA6BF9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0571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7519" y="320040"/>
            <a:ext cx="8152130" cy="701720"/>
          </a:xfrm>
        </p:spPr>
        <p:txBody>
          <a:bodyPr>
            <a:noAutofit/>
          </a:bodyPr>
          <a:lstStyle>
            <a:lvl1pPr>
              <a:defRPr sz="2700" b="0" i="0">
                <a:latin typeface="Arial Black" panose="020B0604020202020204" pitchFamily="34" charset="0"/>
                <a:cs typeface="Arial Black" panose="020B0604020202020204" pitchFamily="34" charset="0"/>
              </a:defRPr>
            </a:lvl1pPr>
          </a:lstStyle>
          <a:p>
            <a:r>
              <a:rPr lang="en-GB"/>
              <a:t>Click to edit Master title style</a:t>
            </a:r>
            <a:endParaRPr lang="en-US" dirty="0"/>
          </a:p>
        </p:txBody>
      </p:sp>
      <p:sp>
        <p:nvSpPr>
          <p:cNvPr id="3" name="Content Placeholder 2"/>
          <p:cNvSpPr>
            <a:spLocks noGrp="1"/>
          </p:cNvSpPr>
          <p:nvPr>
            <p:ph idx="1"/>
          </p:nvPr>
        </p:nvSpPr>
        <p:spPr>
          <a:xfrm>
            <a:off x="477520" y="1249681"/>
            <a:ext cx="8152130" cy="312229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5" name="Picture 4" descr="A black background with text and green and yellow flowers&#10;&#10;Description automatically generated">
            <a:extLst>
              <a:ext uri="{FF2B5EF4-FFF2-40B4-BE49-F238E27FC236}">
                <a16:creationId xmlns:a16="http://schemas.microsoft.com/office/drawing/2014/main" id="{0C7DC0C5-EB05-EF72-EDE5-702CDFAE8B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6571" r="37209" b="-6523"/>
          <a:stretch/>
        </p:blipFill>
        <p:spPr bwMode="auto">
          <a:xfrm>
            <a:off x="7999386" y="4897664"/>
            <a:ext cx="730678" cy="217151"/>
          </a:xfrm>
          <a:prstGeom prst="rect">
            <a:avLst/>
          </a:prstGeom>
          <a:ln>
            <a:noFill/>
          </a:ln>
          <a:extLst>
            <a:ext uri="{53640926-AAD7-44D8-BBD7-CCE9431645EC}">
              <a14:shadowObscured xmlns:a14="http://schemas.microsoft.com/office/drawing/2010/main"/>
            </a:ext>
          </a:extLst>
        </p:spPr>
      </p:pic>
      <p:sp>
        <p:nvSpPr>
          <p:cNvPr id="6" name="Subtitle 2">
            <a:extLst>
              <a:ext uri="{FF2B5EF4-FFF2-40B4-BE49-F238E27FC236}">
                <a16:creationId xmlns:a16="http://schemas.microsoft.com/office/drawing/2014/main" id="{8C366BED-A421-586F-446C-3A228D1D2961}"/>
              </a:ext>
            </a:extLst>
          </p:cNvPr>
          <p:cNvSpPr txBox="1">
            <a:spLocks/>
          </p:cNvSpPr>
          <p:nvPr userDrawn="1"/>
        </p:nvSpPr>
        <p:spPr>
          <a:xfrm>
            <a:off x="385656" y="4902817"/>
            <a:ext cx="2112447" cy="217151"/>
          </a:xfrm>
          <a:prstGeom prst="rect">
            <a:avLst/>
          </a:prstGeom>
        </p:spPr>
        <p:txBody>
          <a:bodyPr anchor="t"/>
          <a:lstStyle>
            <a:lvl1pPr marL="0" indent="0" algn="l" defTabSz="685800" rtl="0" eaLnBrk="1" latinLnBrk="0" hangingPunct="1">
              <a:lnSpc>
                <a:spcPct val="90000"/>
              </a:lnSpc>
              <a:spcBef>
                <a:spcPts val="75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GB" sz="600" b="1" dirty="0">
                <a:solidFill>
                  <a:srgbClr val="FFD444"/>
                </a:solidFill>
              </a:rPr>
              <a:t>Child Health and Wellbeing Network</a:t>
            </a:r>
            <a:endParaRPr lang="en-US" sz="600" b="1" dirty="0">
              <a:solidFill>
                <a:srgbClr val="FFD444"/>
              </a:solidFill>
            </a:endParaRPr>
          </a:p>
        </p:txBody>
      </p:sp>
    </p:spTree>
    <p:extLst>
      <p:ext uri="{BB962C8B-B14F-4D97-AF65-F5344CB8AC3E}">
        <p14:creationId xmlns:p14="http://schemas.microsoft.com/office/powerpoint/2010/main" val="258436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236333"/>
            <a:ext cx="2266157" cy="107658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en-GB" sz="1350" noProof="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rtlCol="0">
            <a:normAutofit/>
          </a:bodyPr>
          <a:lstStyle>
            <a:lvl1pPr>
              <a:defRPr sz="30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28650" y="1508760"/>
            <a:ext cx="7886700" cy="3120390"/>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163146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477229" y="136197"/>
            <a:ext cx="6189542" cy="451669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en-GB" sz="1350" noProof="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496312" y="1501902"/>
            <a:ext cx="4155948" cy="1611630"/>
          </a:xfrm>
        </p:spPr>
        <p:txBody>
          <a:bodyPr rtlCol="0" anchor="b">
            <a:normAutofit/>
          </a:bodyPr>
          <a:lstStyle>
            <a:lvl1pPr algn="ctr">
              <a:defRPr sz="2700">
                <a:solidFill>
                  <a:schemeClr val="bg1"/>
                </a:solidFill>
                <a:latin typeface="+mn-lt"/>
              </a:defRPr>
            </a:lvl1pPr>
          </a:lstStyle>
          <a:p>
            <a:pPr rtl="0"/>
            <a:r>
              <a:rPr lang="en-GB" noProof="0"/>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a:xfrm>
            <a:off x="628650" y="4767263"/>
            <a:ext cx="2057400" cy="273844"/>
          </a:xfrm>
          <a:prstGeom prst="rect">
            <a:avLst/>
          </a:prstGeom>
        </p:spPr>
        <p:txBody>
          <a:bodyPr rtlCol="0"/>
          <a:lstStyle/>
          <a:p>
            <a:pPr rtl="0"/>
            <a:r>
              <a:rPr lang="en-GB" noProof="0"/>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a:xfrm>
            <a:off x="3028950" y="4767263"/>
            <a:ext cx="3086100" cy="273844"/>
          </a:xfrm>
          <a:prstGeom prst="rect">
            <a:avLst/>
          </a:prstGeom>
        </p:spPr>
        <p:txBody>
          <a:bodyPr rtlCol="0"/>
          <a:lstStyle/>
          <a:p>
            <a:pPr rtl="0"/>
            <a:r>
              <a:rPr lang="en-GB" noProof="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a:xfrm>
            <a:off x="6457950" y="4767263"/>
            <a:ext cx="2057400" cy="273844"/>
          </a:xfrm>
          <a:prstGeom prst="rect">
            <a:avLst/>
          </a:prstGeom>
        </p:spPr>
        <p:txBody>
          <a:bodyPr rtlCol="0"/>
          <a:lstStyle/>
          <a:p>
            <a:pPr rtl="0"/>
            <a:fld id="{B9713C8C-8E70-45D5-AE59-23E60168254E}" type="slidenum">
              <a:rPr lang="en-GB" noProof="0" smtClean="0"/>
              <a:t>‹#›</a:t>
            </a:fld>
            <a:endParaRPr lang="en-GB" noProof="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2907792" y="3223260"/>
            <a:ext cx="3326130" cy="891540"/>
          </a:xfrm>
        </p:spPr>
        <p:txBody>
          <a:bodyPr rtlCol="0"/>
          <a:lstStyle>
            <a:lvl1pPr marL="0" indent="0" algn="ctr">
              <a:buNone/>
              <a:defRPr sz="1800">
                <a:solidFill>
                  <a:schemeClr val="bg1"/>
                </a:solidFill>
                <a:latin typeface="+mj-lt"/>
              </a:defRPr>
            </a:lvl1pPr>
          </a:lstStyle>
          <a:p>
            <a:pPr lvl="0" rtl="0"/>
            <a:r>
              <a:rPr lang="en-GB" noProof="0"/>
              <a:t>Click to edit Master text styles</a:t>
            </a:r>
          </a:p>
        </p:txBody>
      </p:sp>
    </p:spTree>
    <p:extLst>
      <p:ext uri="{BB962C8B-B14F-4D97-AF65-F5344CB8AC3E}">
        <p14:creationId xmlns:p14="http://schemas.microsoft.com/office/powerpoint/2010/main" val="3686856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246299" y="1653592"/>
            <a:ext cx="1539924" cy="1246646"/>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en-GB" noProof="0"/>
              <a:t>Click icon to add picture</a:t>
            </a:r>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024171" y="1658877"/>
            <a:ext cx="1539923" cy="1246646"/>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en-GB" noProof="0"/>
              <a:t>Click icon to add picture</a:t>
            </a:r>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3802041" y="1604916"/>
            <a:ext cx="1539923" cy="1246646"/>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en-GB" noProof="0"/>
              <a:t>Click icon to add picture</a:t>
            </a:r>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5579910" y="1632401"/>
            <a:ext cx="1539923" cy="1246646"/>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en-GB" noProof="0"/>
              <a:t>Click icon to add picture</a:t>
            </a:r>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7357777" y="1604916"/>
            <a:ext cx="1539924" cy="1246646"/>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en-GB" noProof="0"/>
              <a:t>Click icon to add picture</a:t>
            </a:r>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a:xfrm>
            <a:off x="628650" y="4767263"/>
            <a:ext cx="2057400" cy="273844"/>
          </a:xfrm>
          <a:prstGeom prst="rect">
            <a:avLst/>
          </a:prstGeom>
        </p:spPr>
        <p:txBody>
          <a:bodyPr rtlCol="0"/>
          <a:lstStyle/>
          <a:p>
            <a:pPr rtl="0"/>
            <a:r>
              <a:rPr lang="en-GB" noProof="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a:xfrm>
            <a:off x="3028950" y="4767263"/>
            <a:ext cx="3086100" cy="273844"/>
          </a:xfrm>
          <a:prstGeom prst="rect">
            <a:avLst/>
          </a:prstGeom>
        </p:spPr>
        <p:txBody>
          <a:bodyPr rtlCol="0"/>
          <a:lstStyle/>
          <a:p>
            <a:pPr rtl="0"/>
            <a:r>
              <a:rPr lang="en-GB" noProof="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a:xfrm>
            <a:off x="6457950" y="4767263"/>
            <a:ext cx="2057400" cy="273844"/>
          </a:xfrm>
          <a:prstGeom prst="rect">
            <a:avLst/>
          </a:prstGeom>
        </p:spPr>
        <p:txBody>
          <a:bodyPr rtlCol="0"/>
          <a:lstStyle/>
          <a:p>
            <a:pPr rtl="0"/>
            <a:fld id="{B9713C8C-8E70-45D5-AE59-23E60168254E}" type="slidenum">
              <a:rPr lang="en-GB" noProof="0" smtClean="0"/>
              <a:t>‹#›</a:t>
            </a:fld>
            <a:endParaRPr lang="en-GB" noProof="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rtlCol="0"/>
          <a:lstStyle>
            <a:lvl1pPr algn="ctr">
              <a:defRPr/>
            </a:lvl1pPr>
          </a:lstStyle>
          <a:p>
            <a:pPr rtl="0"/>
            <a:r>
              <a:rPr lang="en-GB" noProof="0"/>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246888" y="3182111"/>
            <a:ext cx="1543050" cy="548640"/>
          </a:xfrm>
        </p:spPr>
        <p:txBody>
          <a:bodyPr rtlCol="0" anchor="ctr"/>
          <a:lstStyle>
            <a:lvl1pPr marL="0" indent="0" algn="ctr">
              <a:spcBef>
                <a:spcPts val="750"/>
              </a:spcBef>
              <a:buNone/>
              <a:defRPr sz="1500" b="0">
                <a:latin typeface="+mj-lt"/>
              </a:defRPr>
            </a:lvl1pPr>
          </a:lstStyle>
          <a:p>
            <a:pPr lvl="0" rtl="0"/>
            <a:r>
              <a:rPr lang="en-GB" noProof="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246888" y="3586734"/>
            <a:ext cx="1543050" cy="483394"/>
          </a:xfrm>
        </p:spPr>
        <p:txBody>
          <a:bodyPr rtlCol="0" anchor="ctr"/>
          <a:lstStyle>
            <a:lvl1pPr marL="0" indent="0" algn="ctr">
              <a:spcBef>
                <a:spcPts val="750"/>
              </a:spcBef>
              <a:buNone/>
              <a:defRPr sz="1500" b="0">
                <a:latin typeface="+mn-lt"/>
              </a:defRPr>
            </a:lvl1pPr>
          </a:lstStyle>
          <a:p>
            <a:pPr lvl="0" rtl="0"/>
            <a:r>
              <a:rPr lang="en-GB" noProof="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7357777" y="3182111"/>
            <a:ext cx="1543050" cy="548640"/>
          </a:xfrm>
        </p:spPr>
        <p:txBody>
          <a:bodyPr rtlCol="0" anchor="ctr"/>
          <a:lstStyle>
            <a:lvl1pPr marL="0" indent="0" algn="ctr">
              <a:spcBef>
                <a:spcPts val="750"/>
              </a:spcBef>
              <a:buNone/>
              <a:defRPr sz="1500" b="0">
                <a:latin typeface="+mj-lt"/>
              </a:defRPr>
            </a:lvl1pPr>
          </a:lstStyle>
          <a:p>
            <a:pPr lvl="0" rtl="0"/>
            <a:r>
              <a:rPr lang="en-GB" noProof="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7357777" y="3586734"/>
            <a:ext cx="1543050" cy="483394"/>
          </a:xfrm>
        </p:spPr>
        <p:txBody>
          <a:bodyPr rtlCol="0" anchor="ctr"/>
          <a:lstStyle>
            <a:lvl1pPr marL="0" indent="0" algn="ctr">
              <a:spcBef>
                <a:spcPts val="750"/>
              </a:spcBef>
              <a:buNone/>
              <a:defRPr sz="1500" b="0">
                <a:latin typeface="+mn-lt"/>
              </a:defRPr>
            </a:lvl1pPr>
          </a:lstStyle>
          <a:p>
            <a:pPr lvl="0" rtl="0"/>
            <a:r>
              <a:rPr lang="en-GB" noProof="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5579910" y="3182111"/>
            <a:ext cx="1543050" cy="548640"/>
          </a:xfrm>
        </p:spPr>
        <p:txBody>
          <a:bodyPr rtlCol="0" anchor="ctr"/>
          <a:lstStyle>
            <a:lvl1pPr marL="0" indent="0" algn="ctr">
              <a:spcBef>
                <a:spcPts val="750"/>
              </a:spcBef>
              <a:buNone/>
              <a:defRPr sz="1500" b="0">
                <a:latin typeface="+mj-lt"/>
              </a:defRPr>
            </a:lvl1pPr>
          </a:lstStyle>
          <a:p>
            <a:pPr lvl="0" rtl="0"/>
            <a:r>
              <a:rPr lang="en-GB" noProof="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5579910" y="3586734"/>
            <a:ext cx="1543050" cy="483394"/>
          </a:xfrm>
        </p:spPr>
        <p:txBody>
          <a:bodyPr rtlCol="0" anchor="ctr"/>
          <a:lstStyle>
            <a:lvl1pPr marL="0" indent="0" algn="ctr">
              <a:spcBef>
                <a:spcPts val="750"/>
              </a:spcBef>
              <a:buNone/>
              <a:defRPr sz="1500" b="0">
                <a:latin typeface="+mn-lt"/>
              </a:defRPr>
            </a:lvl1pPr>
          </a:lstStyle>
          <a:p>
            <a:pPr lvl="0" rtl="0"/>
            <a:r>
              <a:rPr lang="en-GB" noProof="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3798914" y="3182111"/>
            <a:ext cx="1543050" cy="548640"/>
          </a:xfrm>
        </p:spPr>
        <p:txBody>
          <a:bodyPr rtlCol="0" anchor="ctr"/>
          <a:lstStyle>
            <a:lvl1pPr marL="0" indent="0" algn="ctr">
              <a:spcBef>
                <a:spcPts val="750"/>
              </a:spcBef>
              <a:buNone/>
              <a:defRPr sz="1500" b="0">
                <a:latin typeface="+mj-lt"/>
              </a:defRPr>
            </a:lvl1pPr>
          </a:lstStyle>
          <a:p>
            <a:pPr lvl="0" rtl="0"/>
            <a:r>
              <a:rPr lang="en-GB" noProof="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3798914" y="3586734"/>
            <a:ext cx="1543050" cy="483394"/>
          </a:xfrm>
        </p:spPr>
        <p:txBody>
          <a:bodyPr rtlCol="0" anchor="ctr"/>
          <a:lstStyle>
            <a:lvl1pPr marL="0" indent="0" algn="ctr">
              <a:spcBef>
                <a:spcPts val="750"/>
              </a:spcBef>
              <a:buNone/>
              <a:defRPr sz="1500" b="0">
                <a:latin typeface="+mn-lt"/>
              </a:defRPr>
            </a:lvl1pPr>
          </a:lstStyle>
          <a:p>
            <a:pPr lvl="0" rtl="0"/>
            <a:r>
              <a:rPr lang="en-GB" noProof="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027885" y="3182111"/>
            <a:ext cx="1543050" cy="548640"/>
          </a:xfrm>
        </p:spPr>
        <p:txBody>
          <a:bodyPr rtlCol="0" anchor="ctr"/>
          <a:lstStyle>
            <a:lvl1pPr marL="0" indent="0" algn="ctr">
              <a:spcBef>
                <a:spcPts val="750"/>
              </a:spcBef>
              <a:buNone/>
              <a:defRPr sz="1500" b="0">
                <a:latin typeface="+mj-lt"/>
              </a:defRPr>
            </a:lvl1pPr>
          </a:lstStyle>
          <a:p>
            <a:pPr lvl="0" rtl="0"/>
            <a:r>
              <a:rPr lang="en-GB" noProof="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027885" y="3586734"/>
            <a:ext cx="1543050" cy="483394"/>
          </a:xfrm>
        </p:spPr>
        <p:txBody>
          <a:bodyPr rtlCol="0" anchor="ctr"/>
          <a:lstStyle>
            <a:lvl1pPr marL="0" indent="0" algn="ctr">
              <a:spcBef>
                <a:spcPts val="750"/>
              </a:spcBef>
              <a:buNone/>
              <a:defRPr sz="1500" b="0">
                <a:latin typeface="+mn-lt"/>
              </a:defRPr>
            </a:lvl1pPr>
          </a:lstStyle>
          <a:p>
            <a:pPr lvl="0" rtl="0"/>
            <a:r>
              <a:rPr lang="en-GB" noProof="0"/>
              <a:t>Title</a:t>
            </a:r>
          </a:p>
        </p:txBody>
      </p:sp>
    </p:spTree>
    <p:extLst>
      <p:ext uri="{BB962C8B-B14F-4D97-AF65-F5344CB8AC3E}">
        <p14:creationId xmlns:p14="http://schemas.microsoft.com/office/powerpoint/2010/main" val="1523140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236333"/>
            <a:ext cx="2266157" cy="107658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en-GB" sz="1350" noProof="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rtlCol="0">
            <a:normAutofit/>
          </a:bodyPr>
          <a:lstStyle>
            <a:lvl1pPr>
              <a:defRPr sz="30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628650" y="1508760"/>
            <a:ext cx="3703320" cy="3120390"/>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4814316" y="1508760"/>
            <a:ext cx="3703320" cy="3120390"/>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a:xfrm>
            <a:off x="628650" y="4767263"/>
            <a:ext cx="2057400" cy="273844"/>
          </a:xfrm>
          <a:prstGeom prst="rect">
            <a:avLst/>
          </a:prstGeom>
        </p:spPr>
        <p:txBody>
          <a:bodyPr rtlCol="0"/>
          <a:lstStyle/>
          <a:p>
            <a:pPr rtl="0"/>
            <a:r>
              <a:rPr lang="en-GB" noProof="0"/>
              <a:t>9/3/20XX</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a:xfrm>
            <a:off x="3028950" y="4767263"/>
            <a:ext cx="3086100" cy="273844"/>
          </a:xfrm>
          <a:prstGeom prst="rect">
            <a:avLst/>
          </a:prstGeom>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a:xfrm>
            <a:off x="6457950" y="4767263"/>
            <a:ext cx="2057400" cy="273844"/>
          </a:xfrm>
          <a:prstGeom prst="rect">
            <a:avLst/>
          </a:prstGeom>
        </p:spPr>
        <p:txBody>
          <a:bodyPr rtlCol="0"/>
          <a:lstStyle/>
          <a:p>
            <a:pPr rtl="0"/>
            <a:fld id="{B9713C8C-8E70-45D5-AE59-23E60168254E}" type="slidenum">
              <a:rPr lang="en-GB" noProof="0" smtClean="0"/>
              <a:t>‹#›</a:t>
            </a:fld>
            <a:endParaRPr lang="en-GB" noProof="0"/>
          </a:p>
        </p:txBody>
      </p:sp>
    </p:spTree>
    <p:extLst>
      <p:ext uri="{BB962C8B-B14F-4D97-AF65-F5344CB8AC3E}">
        <p14:creationId xmlns:p14="http://schemas.microsoft.com/office/powerpoint/2010/main" val="4166824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236333"/>
            <a:ext cx="2266157" cy="107658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en-GB" sz="1350" noProof="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629841" y="273844"/>
            <a:ext cx="7886700" cy="994172"/>
          </a:xfrm>
        </p:spPr>
        <p:txBody>
          <a:bodyPr rtlCol="0">
            <a:normAutofit/>
          </a:bodyPr>
          <a:lstStyle>
            <a:lvl1pPr>
              <a:defRPr sz="3000"/>
            </a:lvl1pPr>
          </a:lstStyle>
          <a:p>
            <a:pPr rtl="0"/>
            <a:r>
              <a:rPr lang="en-GB" noProof="0"/>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629841" y="1508760"/>
            <a:ext cx="3703320" cy="713232"/>
          </a:xfrm>
        </p:spPr>
        <p:txBody>
          <a:bodyPr rtlCol="0"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629841" y="2345436"/>
            <a:ext cx="3703320" cy="2297430"/>
          </a:xfrm>
        </p:spPr>
        <p:txBody>
          <a:bodyPr rtlCol="0">
            <a:normAutofit/>
          </a:bodyPr>
          <a:lstStyle>
            <a:lvl1pPr>
              <a:defRPr sz="1350"/>
            </a:lvl1pPr>
            <a:lvl2pPr>
              <a:defRPr sz="1350"/>
            </a:lvl2pPr>
            <a:lvl3pPr>
              <a:defRPr sz="1350"/>
            </a:lvl3pPr>
            <a:lvl4pPr>
              <a:defRPr sz="1350"/>
            </a:lvl4pPr>
            <a:lvl5pPr>
              <a:defRPr sz="135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814316" y="1508760"/>
            <a:ext cx="3703320" cy="713232"/>
          </a:xfrm>
        </p:spPr>
        <p:txBody>
          <a:bodyPr rtlCol="0"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814316" y="2345436"/>
            <a:ext cx="3703320" cy="2297430"/>
          </a:xfrm>
        </p:spPr>
        <p:txBody>
          <a:bodyPr rtlCol="0">
            <a:normAutofit/>
          </a:bodyPr>
          <a:lstStyle>
            <a:lvl1pPr>
              <a:defRPr sz="1350"/>
            </a:lvl1pPr>
            <a:lvl2pPr>
              <a:defRPr sz="1350"/>
            </a:lvl2pPr>
            <a:lvl3pPr>
              <a:defRPr sz="1350"/>
            </a:lvl3pPr>
            <a:lvl4pPr>
              <a:defRPr sz="1350"/>
            </a:lvl4pPr>
            <a:lvl5pPr>
              <a:defRPr sz="135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a:xfrm>
            <a:off x="628650" y="4767263"/>
            <a:ext cx="2057400" cy="273844"/>
          </a:xfrm>
          <a:prstGeom prst="rect">
            <a:avLst/>
          </a:prstGeom>
        </p:spPr>
        <p:txBody>
          <a:bodyPr rtlCol="0"/>
          <a:lstStyle/>
          <a:p>
            <a:pPr rtl="0"/>
            <a:r>
              <a:rPr lang="en-GB" noProof="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a:xfrm>
            <a:off x="3028950" y="4767263"/>
            <a:ext cx="3086100" cy="273844"/>
          </a:xfrm>
          <a:prstGeom prst="rect">
            <a:avLst/>
          </a:prstGeom>
        </p:spPr>
        <p:txBody>
          <a:bodyPr rtlCol="0"/>
          <a:lstStyle/>
          <a:p>
            <a:pPr rtl="0"/>
            <a:r>
              <a:rPr lang="en-GB" noProof="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a:xfrm>
            <a:off x="6457950" y="4767263"/>
            <a:ext cx="2057400" cy="273844"/>
          </a:xfrm>
          <a:prstGeom prst="rect">
            <a:avLst/>
          </a:prstGeom>
        </p:spPr>
        <p:txBody>
          <a:bodyPr rtlCol="0"/>
          <a:lstStyle/>
          <a:p>
            <a:pPr rtl="0"/>
            <a:fld id="{B9713C8C-8E70-45D5-AE59-23E60168254E}" type="slidenum">
              <a:rPr lang="en-GB" noProof="0" smtClean="0"/>
              <a:t>‹#›</a:t>
            </a:fld>
            <a:endParaRPr lang="en-GB" noProof="0"/>
          </a:p>
        </p:txBody>
      </p:sp>
    </p:spTree>
    <p:extLst>
      <p:ext uri="{BB962C8B-B14F-4D97-AF65-F5344CB8AC3E}">
        <p14:creationId xmlns:p14="http://schemas.microsoft.com/office/powerpoint/2010/main" val="398116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236333"/>
            <a:ext cx="2266157" cy="107658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en-GB" sz="1350" noProof="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629841" y="273844"/>
            <a:ext cx="7886700" cy="994172"/>
          </a:xfrm>
        </p:spPr>
        <p:txBody>
          <a:bodyPr rtlCol="0">
            <a:normAutofit/>
          </a:bodyPr>
          <a:lstStyle>
            <a:lvl1pPr>
              <a:defRPr sz="3000"/>
            </a:lvl1pPr>
          </a:lstStyle>
          <a:p>
            <a:pPr rtl="0"/>
            <a:r>
              <a:rPr lang="en-GB" noProof="0"/>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629841" y="1508760"/>
            <a:ext cx="2331720" cy="713232"/>
          </a:xfrm>
        </p:spPr>
        <p:txBody>
          <a:bodyPr rtlCol="0"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629841" y="2345436"/>
            <a:ext cx="2331720" cy="2297430"/>
          </a:xfrm>
        </p:spPr>
        <p:txBody>
          <a:bodyPr rtlCol="0">
            <a:normAutofit/>
          </a:bodyPr>
          <a:lstStyle>
            <a:lvl1pPr>
              <a:defRPr sz="1350"/>
            </a:lvl1pPr>
            <a:lvl2pPr>
              <a:defRPr sz="1350"/>
            </a:lvl2pPr>
            <a:lvl3pPr>
              <a:defRPr sz="1350"/>
            </a:lvl3pPr>
            <a:lvl4pPr>
              <a:defRPr sz="1350"/>
            </a:lvl4pPr>
            <a:lvl5pPr>
              <a:defRPr sz="135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3406140" y="1508760"/>
            <a:ext cx="2331720" cy="713232"/>
          </a:xfrm>
        </p:spPr>
        <p:txBody>
          <a:bodyPr rtlCol="0"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3406140" y="2345436"/>
            <a:ext cx="2331720" cy="2297430"/>
          </a:xfrm>
        </p:spPr>
        <p:txBody>
          <a:bodyPr rtlCol="0">
            <a:normAutofit/>
          </a:bodyPr>
          <a:lstStyle>
            <a:lvl1pPr>
              <a:defRPr sz="1350"/>
            </a:lvl1pPr>
            <a:lvl2pPr>
              <a:defRPr sz="1350"/>
            </a:lvl2pPr>
            <a:lvl3pPr>
              <a:defRPr sz="1350"/>
            </a:lvl3pPr>
            <a:lvl4pPr>
              <a:defRPr sz="1350"/>
            </a:lvl4pPr>
            <a:lvl5pPr>
              <a:defRPr sz="135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a:xfrm>
            <a:off x="628650" y="4767263"/>
            <a:ext cx="2057400" cy="273844"/>
          </a:xfrm>
          <a:prstGeom prst="rect">
            <a:avLst/>
          </a:prstGeom>
        </p:spPr>
        <p:txBody>
          <a:bodyPr rtlCol="0"/>
          <a:lstStyle/>
          <a:p>
            <a:pPr rtl="0"/>
            <a:r>
              <a:rPr lang="en-GB" noProof="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a:xfrm>
            <a:off x="3028950" y="4767263"/>
            <a:ext cx="3086100" cy="273844"/>
          </a:xfrm>
          <a:prstGeom prst="rect">
            <a:avLst/>
          </a:prstGeom>
        </p:spPr>
        <p:txBody>
          <a:bodyPr rtlCol="0"/>
          <a:lstStyle/>
          <a:p>
            <a:pPr rtl="0"/>
            <a:r>
              <a:rPr lang="en-GB" noProof="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a:xfrm>
            <a:off x="6457950" y="4767263"/>
            <a:ext cx="2057400" cy="273844"/>
          </a:xfrm>
          <a:prstGeom prst="rect">
            <a:avLst/>
          </a:prstGeom>
        </p:spPr>
        <p:txBody>
          <a:bodyPr rtlCol="0"/>
          <a:lstStyle/>
          <a:p>
            <a:pPr rtl="0"/>
            <a:fld id="{B9713C8C-8E70-45D5-AE59-23E60168254E}" type="slidenum">
              <a:rPr lang="en-GB" noProof="0" smtClean="0"/>
              <a:t>‹#›</a:t>
            </a:fld>
            <a:endParaRPr lang="en-GB" noProof="0"/>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6182439" y="1508760"/>
            <a:ext cx="2331720" cy="713232"/>
          </a:xfrm>
        </p:spPr>
        <p:txBody>
          <a:bodyPr rtlCol="0" anchor="b">
            <a:norm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n-GB" noProof="0"/>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6182439" y="2345436"/>
            <a:ext cx="2331720" cy="2297430"/>
          </a:xfrm>
        </p:spPr>
        <p:txBody>
          <a:bodyPr rtlCol="0">
            <a:normAutofit/>
          </a:bodyPr>
          <a:lstStyle>
            <a:lvl1pPr>
              <a:defRPr sz="1350"/>
            </a:lvl1pPr>
            <a:lvl2pPr>
              <a:defRPr sz="1350"/>
            </a:lvl2pPr>
            <a:lvl3pPr>
              <a:defRPr sz="1350"/>
            </a:lvl3pPr>
            <a:lvl4pPr>
              <a:defRPr sz="1350"/>
            </a:lvl4pPr>
            <a:lvl5pPr>
              <a:defRPr sz="135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114080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4578852" cy="314325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en-GB" noProof="0"/>
              <a:t>Click icon to add picture</a:t>
            </a:r>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346815" y="3228313"/>
            <a:ext cx="4060587" cy="1915187"/>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en-GB" noProof="0"/>
              <a:t>Click icon to add picture</a:t>
            </a: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5054346" y="274320"/>
            <a:ext cx="3463290" cy="1933956"/>
          </a:xfrm>
        </p:spPr>
        <p:txBody>
          <a:bodyPr rtlCol="0" anchor="b">
            <a:normAutofit/>
          </a:bodyPr>
          <a:lstStyle>
            <a:lvl1pPr>
              <a:defRPr sz="30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5054346" y="2345436"/>
            <a:ext cx="3463290" cy="2290572"/>
          </a:xfrm>
        </p:spPr>
        <p:txBody>
          <a:bodyPr rtlCol="0"/>
          <a:lstStyle>
            <a:lvl1pPr marL="0" indent="0">
              <a:buNone/>
              <a:defRPr sz="1350"/>
            </a:lvl1pPr>
            <a:lvl2pPr marL="171450">
              <a:defRPr sz="1350"/>
            </a:lvl2pPr>
            <a:lvl3pPr marL="342900">
              <a:defRPr sz="1350"/>
            </a:lvl3pPr>
            <a:lvl4pPr marL="514350">
              <a:defRPr sz="1350"/>
            </a:lvl4pPr>
            <a:lvl5pPr>
              <a:defRPr sz="135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5054346" y="4767263"/>
            <a:ext cx="3086100" cy="273844"/>
          </a:xfrm>
          <a:prstGeom prst="rect">
            <a:avLst/>
          </a:prstGeom>
        </p:spPr>
        <p:txBody>
          <a:bodyPr rtlCol="0"/>
          <a:lstStyle>
            <a:lvl1pPr algn="l">
              <a:defRPr/>
            </a:lvl1pPr>
          </a:lstStyle>
          <a:p>
            <a:pPr algn="l" rtl="0"/>
            <a:r>
              <a:rPr lang="en-GB" noProof="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a:xfrm>
            <a:off x="6457950" y="4767263"/>
            <a:ext cx="2057400" cy="273844"/>
          </a:xfrm>
          <a:prstGeom prst="rect">
            <a:avLst/>
          </a:prstGeom>
        </p:spPr>
        <p:txBody>
          <a:bodyPr rtlCol="0"/>
          <a:lstStyle/>
          <a:p>
            <a:pPr rtl="0"/>
            <a:fld id="{B9713C8C-8E70-45D5-AE59-23E60168254E}" type="slidenum">
              <a:rPr lang="en-GB" noProof="0" smtClean="0"/>
              <a:t>‹#›</a:t>
            </a:fld>
            <a:endParaRPr lang="en-GB" noProof="0"/>
          </a:p>
        </p:txBody>
      </p:sp>
    </p:spTree>
    <p:extLst>
      <p:ext uri="{BB962C8B-B14F-4D97-AF65-F5344CB8AC3E}">
        <p14:creationId xmlns:p14="http://schemas.microsoft.com/office/powerpoint/2010/main" val="3554803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4283131" y="0"/>
            <a:ext cx="4860869" cy="3162140"/>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en-GB" noProof="0"/>
              <a:t>Click icon to add picture</a:t>
            </a:r>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3808600" y="3242925"/>
            <a:ext cx="5335400" cy="1900576"/>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en-GB" noProof="0"/>
              <a:t>Click icon to add picture</a:t>
            </a:r>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628650" y="273843"/>
            <a:ext cx="3332988" cy="1604772"/>
          </a:xfrm>
        </p:spPr>
        <p:txBody>
          <a:bodyPr rtlCol="0" anchor="b"/>
          <a:lstStyle>
            <a:lvl1pPr>
              <a:defRPr sz="3000"/>
            </a:lvl1pPr>
          </a:lstStyle>
          <a:p>
            <a:pPr rtl="0"/>
            <a:r>
              <a:rPr lang="en-GB" noProof="0"/>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628649" y="2173986"/>
            <a:ext cx="3332988" cy="445770"/>
          </a:xfrm>
        </p:spPr>
        <p:txBody>
          <a:bodyPr rtlCol="0"/>
          <a:lstStyle>
            <a:lvl1pPr marL="0" indent="0">
              <a:buNone/>
              <a:defRPr sz="1500"/>
            </a:lvl1pPr>
          </a:lstStyle>
          <a:p>
            <a:pPr lvl="0" rtl="0"/>
            <a:r>
              <a:rPr lang="en-GB" noProof="0"/>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628649" y="2729484"/>
            <a:ext cx="3332988" cy="445770"/>
          </a:xfrm>
        </p:spPr>
        <p:txBody>
          <a:bodyPr rtlCol="0"/>
          <a:lstStyle>
            <a:lvl1pPr marL="0" indent="0">
              <a:buNone/>
              <a:defRPr sz="1500"/>
            </a:lvl1pPr>
          </a:lstStyle>
          <a:p>
            <a:pPr lvl="0" rtl="0"/>
            <a:r>
              <a:rPr lang="en-GB" noProof="0"/>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628649" y="3291840"/>
            <a:ext cx="3332988" cy="445770"/>
          </a:xfrm>
        </p:spPr>
        <p:txBody>
          <a:bodyPr rtlCol="0"/>
          <a:lstStyle>
            <a:lvl1pPr marL="0" indent="0">
              <a:buNone/>
              <a:defRPr sz="1500"/>
            </a:lvl1pPr>
          </a:lstStyle>
          <a:p>
            <a:pPr lvl="0" rtl="0"/>
            <a:r>
              <a:rPr lang="en-GB" noProof="0"/>
              <a:t>Click to edit Master text styles</a:t>
            </a:r>
          </a:p>
        </p:txBody>
      </p:sp>
    </p:spTree>
    <p:extLst>
      <p:ext uri="{BB962C8B-B14F-4D97-AF65-F5344CB8AC3E}">
        <p14:creationId xmlns:p14="http://schemas.microsoft.com/office/powerpoint/2010/main" val="3042654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5407362" y="0"/>
            <a:ext cx="3107988" cy="4310745"/>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rtl="0"/>
            <a:endParaRPr lang="en-GB" sz="1350" noProof="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623888" y="809243"/>
            <a:ext cx="3950208" cy="2352294"/>
          </a:xfrm>
        </p:spPr>
        <p:txBody>
          <a:bodyPr rtlCol="0" anchor="b">
            <a:normAutofit/>
          </a:bodyPr>
          <a:lstStyle>
            <a:lvl1pPr>
              <a:defRPr sz="3600"/>
            </a:lvl1pPr>
          </a:lstStyle>
          <a:p>
            <a:pPr rtl="0"/>
            <a:r>
              <a:rPr lang="en-GB" noProof="0"/>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623888" y="3209545"/>
            <a:ext cx="3950208" cy="1125140"/>
          </a:xfrm>
        </p:spPr>
        <p:txBody>
          <a:bodyPr rtlCol="0"/>
          <a:lstStyle>
            <a:lvl1pPr marL="0" indent="0">
              <a:buNone/>
              <a:defRPr sz="1800" cap="all"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en-GB" noProof="0"/>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a:xfrm>
            <a:off x="628650" y="4767263"/>
            <a:ext cx="2057400" cy="273844"/>
          </a:xfrm>
          <a:prstGeom prst="rect">
            <a:avLst/>
          </a:prstGeom>
        </p:spPr>
        <p:txBody>
          <a:bodyPr rtlCol="0"/>
          <a:lstStyle/>
          <a:p>
            <a:pPr rtl="0"/>
            <a:r>
              <a:rPr lang="en-GB" noProof="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a:xfrm>
            <a:off x="3028950" y="4767263"/>
            <a:ext cx="3086100" cy="273844"/>
          </a:xfrm>
          <a:prstGeom prst="rect">
            <a:avLst/>
          </a:prstGeom>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a:xfrm>
            <a:off x="6457950" y="4767263"/>
            <a:ext cx="2057400" cy="273844"/>
          </a:xfrm>
          <a:prstGeom prst="rect">
            <a:avLst/>
          </a:prstGeom>
        </p:spPr>
        <p:txBody>
          <a:bodyPr rtlCol="0"/>
          <a:lstStyle/>
          <a:p>
            <a:pPr rtl="0"/>
            <a:fld id="{B9713C8C-8E70-45D5-AE59-23E60168254E}" type="slidenum">
              <a:rPr lang="en-GB" noProof="0" smtClean="0"/>
              <a:t>‹#›</a:t>
            </a:fld>
            <a:endParaRPr lang="en-GB" noProof="0"/>
          </a:p>
        </p:txBody>
      </p:sp>
    </p:spTree>
    <p:extLst>
      <p:ext uri="{BB962C8B-B14F-4D97-AF65-F5344CB8AC3E}">
        <p14:creationId xmlns:p14="http://schemas.microsoft.com/office/powerpoint/2010/main" val="3647013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445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359" y="282459"/>
            <a:ext cx="8133715" cy="1521871"/>
          </a:xfrm>
        </p:spPr>
        <p:txBody>
          <a:bodyPr anchor="t">
            <a:normAutofit/>
          </a:bodyPr>
          <a:lstStyle>
            <a:lvl1pPr algn="l">
              <a:defRPr sz="3000" b="1" i="0">
                <a:latin typeface="Arial Black" panose="020B0604020202020204" pitchFamily="34" charset="0"/>
                <a:cs typeface="Arial Black" panose="020B0604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467359" y="1852072"/>
            <a:ext cx="8133715" cy="719678"/>
          </a:xfrm>
        </p:spPr>
        <p:txBody>
          <a:bodyPr anchor="t"/>
          <a:lstStyle>
            <a:lvl1pPr marL="0" indent="0" algn="l">
              <a:buNone/>
              <a:defRPr sz="1800" b="0" i="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pic>
        <p:nvPicPr>
          <p:cNvPr id="6" name="Picture 5" descr="A black background with text and green and yellow flowers&#10;&#10;Description automatically generated">
            <a:extLst>
              <a:ext uri="{FF2B5EF4-FFF2-40B4-BE49-F238E27FC236}">
                <a16:creationId xmlns:a16="http://schemas.microsoft.com/office/drawing/2014/main" id="{AE107B86-FA7E-95F1-70C8-9648538282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6571" r="37209" b="-6523"/>
          <a:stretch/>
        </p:blipFill>
        <p:spPr bwMode="auto">
          <a:xfrm>
            <a:off x="7999386" y="4897664"/>
            <a:ext cx="730678" cy="217151"/>
          </a:xfrm>
          <a:prstGeom prst="rect">
            <a:avLst/>
          </a:prstGeom>
          <a:ln>
            <a:noFill/>
          </a:ln>
          <a:extLst>
            <a:ext uri="{53640926-AAD7-44D8-BBD7-CCE9431645EC}">
              <a14:shadowObscured xmlns:a14="http://schemas.microsoft.com/office/drawing/2010/main"/>
            </a:ext>
          </a:extLst>
        </p:spPr>
      </p:pic>
      <p:sp>
        <p:nvSpPr>
          <p:cNvPr id="7" name="Subtitle 2">
            <a:extLst>
              <a:ext uri="{FF2B5EF4-FFF2-40B4-BE49-F238E27FC236}">
                <a16:creationId xmlns:a16="http://schemas.microsoft.com/office/drawing/2014/main" id="{53CE836A-ECF8-A0DE-D5AB-BC04E818B527}"/>
              </a:ext>
            </a:extLst>
          </p:cNvPr>
          <p:cNvSpPr txBox="1">
            <a:spLocks/>
          </p:cNvSpPr>
          <p:nvPr userDrawn="1"/>
        </p:nvSpPr>
        <p:spPr>
          <a:xfrm>
            <a:off x="385656" y="4902817"/>
            <a:ext cx="2112447" cy="217151"/>
          </a:xfrm>
          <a:prstGeom prst="rect">
            <a:avLst/>
          </a:prstGeom>
        </p:spPr>
        <p:txBody>
          <a:bodyPr anchor="t"/>
          <a:lstStyle>
            <a:lvl1pPr marL="0" indent="0" algn="l" defTabSz="685800" rtl="0" eaLnBrk="1" latinLnBrk="0" hangingPunct="1">
              <a:lnSpc>
                <a:spcPct val="90000"/>
              </a:lnSpc>
              <a:spcBef>
                <a:spcPts val="75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GB" sz="600" b="1" dirty="0">
                <a:solidFill>
                  <a:srgbClr val="FFD444"/>
                </a:solidFill>
              </a:rPr>
              <a:t>Child Health and Wellbeing Network</a:t>
            </a:r>
            <a:endParaRPr lang="en-US" sz="600" b="1" dirty="0">
              <a:solidFill>
                <a:srgbClr val="FFD444"/>
              </a:solidFill>
            </a:endParaRPr>
          </a:p>
        </p:txBody>
      </p:sp>
    </p:spTree>
    <p:extLst>
      <p:ext uri="{BB962C8B-B14F-4D97-AF65-F5344CB8AC3E}">
        <p14:creationId xmlns:p14="http://schemas.microsoft.com/office/powerpoint/2010/main" val="1434963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3545046" y="0"/>
            <a:ext cx="5604286" cy="51435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rtl="0"/>
            <a:endParaRPr lang="en-GB" sz="1350" noProof="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629841" y="480060"/>
            <a:ext cx="2914650" cy="2215134"/>
          </a:xfrm>
        </p:spPr>
        <p:txBody>
          <a:bodyPr rtlCol="0" anchor="b"/>
          <a:lstStyle>
            <a:lvl1pPr>
              <a:defRPr sz="24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5294376" y="480060"/>
            <a:ext cx="3367278" cy="4197096"/>
          </a:xfrm>
        </p:spPr>
        <p:txBody>
          <a:bodyPr rtlCol="0" anchor="ctr"/>
          <a:lstStyle>
            <a:lvl1pPr>
              <a:defRPr sz="2400">
                <a:solidFill>
                  <a:schemeClr val="tx1"/>
                </a:solidFill>
              </a:defRPr>
            </a:lvl1pPr>
            <a:lvl2pPr>
              <a:defRPr sz="2100">
                <a:solidFill>
                  <a:schemeClr val="tx1"/>
                </a:solidFill>
              </a:defRPr>
            </a:lvl2pPr>
            <a:lvl3pPr>
              <a:defRPr sz="1800">
                <a:solidFill>
                  <a:schemeClr val="tx1"/>
                </a:solidFill>
              </a:defRPr>
            </a:lvl3pPr>
            <a:lvl4pPr>
              <a:defRPr sz="1500">
                <a:solidFill>
                  <a:schemeClr val="tx1"/>
                </a:solidFill>
              </a:defRPr>
            </a:lvl4pPr>
            <a:lvl5pPr>
              <a:defRPr sz="1500">
                <a:solidFill>
                  <a:schemeClr val="tx1"/>
                </a:solidFill>
              </a:defRPr>
            </a:lvl5pPr>
            <a:lvl6pPr>
              <a:defRPr sz="1500"/>
            </a:lvl6pPr>
            <a:lvl7pPr>
              <a:defRPr sz="1500"/>
            </a:lvl7pPr>
            <a:lvl8pPr>
              <a:defRPr sz="1500"/>
            </a:lvl8pPr>
            <a:lvl9pPr>
              <a:defRPr sz="15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629841" y="2832354"/>
            <a:ext cx="2914650" cy="1851660"/>
          </a:xfrm>
        </p:spPr>
        <p:txBody>
          <a:bodyPr rtlCol="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n-GB" noProof="0"/>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a:xfrm>
            <a:off x="628650" y="4767263"/>
            <a:ext cx="2057400" cy="273844"/>
          </a:xfrm>
          <a:prstGeom prst="rect">
            <a:avLst/>
          </a:prstGeom>
        </p:spPr>
        <p:txBody>
          <a:bodyPr rtlCol="0"/>
          <a:lstStyle/>
          <a:p>
            <a:pPr rtl="0"/>
            <a:r>
              <a:rPr lang="en-GB" noProof="0"/>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a:xfrm>
            <a:off x="3028950" y="4767263"/>
            <a:ext cx="3086100" cy="273844"/>
          </a:xfrm>
          <a:prstGeom prst="rect">
            <a:avLst/>
          </a:prstGeom>
        </p:spPr>
        <p:txBody>
          <a:bodyPr rtlCol="0"/>
          <a:lstStyle>
            <a:lvl1pPr algn="l">
              <a:defRPr/>
            </a:lvl1pPr>
          </a:lstStyle>
          <a:p>
            <a:pPr rtl="0"/>
            <a:r>
              <a:rPr lang="en-GB" noProof="0"/>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a:xfrm>
            <a:off x="6457950" y="4767263"/>
            <a:ext cx="2057400" cy="273844"/>
          </a:xfrm>
          <a:prstGeom prst="rect">
            <a:avLst/>
          </a:prstGeom>
        </p:spPr>
        <p:txBody>
          <a:bodyPr rtlCol="0"/>
          <a:lstStyle/>
          <a:p>
            <a:pPr rtl="0"/>
            <a:fld id="{B9713C8C-8E70-45D5-AE59-23E60168254E}" type="slidenum">
              <a:rPr lang="en-GB" noProof="0" smtClean="0"/>
              <a:t>‹#›</a:t>
            </a:fld>
            <a:endParaRPr lang="en-GB" noProof="0"/>
          </a:p>
        </p:txBody>
      </p:sp>
    </p:spTree>
    <p:extLst>
      <p:ext uri="{BB962C8B-B14F-4D97-AF65-F5344CB8AC3E}">
        <p14:creationId xmlns:p14="http://schemas.microsoft.com/office/powerpoint/2010/main" val="2593526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513724" y="999178"/>
            <a:ext cx="3947799" cy="2880827"/>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en-GB" sz="1350" noProof="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049274" y="1892808"/>
            <a:ext cx="2873502" cy="1090422"/>
          </a:xfrm>
        </p:spPr>
        <p:txBody>
          <a:bodyPr rtlCol="0" anchor="b"/>
          <a:lstStyle>
            <a:lvl1pPr algn="ctr">
              <a:defRPr sz="2400">
                <a:solidFill>
                  <a:schemeClr val="bg1"/>
                </a:solidFill>
              </a:defRPr>
            </a:lvl1pPr>
          </a:lstStyle>
          <a:p>
            <a:pPr rtl="0"/>
            <a:r>
              <a:rPr lang="en-GB" noProof="0"/>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5033772" y="480059"/>
            <a:ext cx="3627882" cy="4176522"/>
          </a:xfrm>
        </p:spPr>
        <p:txBody>
          <a:bodyPr rtlCol="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en-GB" noProof="0"/>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241298" y="3065526"/>
            <a:ext cx="2489454" cy="486918"/>
          </a:xfrm>
        </p:spPr>
        <p:txBody>
          <a:bodyPr rtlCol="0">
            <a:noAutofit/>
          </a:bodyPr>
          <a:lstStyle>
            <a:lvl1pPr marL="0" indent="0" algn="ctr">
              <a:buNone/>
              <a:defRPr sz="1500" cap="all"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n-GB" noProof="0"/>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a:xfrm>
            <a:off x="628650" y="4767263"/>
            <a:ext cx="2057400" cy="273844"/>
          </a:xfrm>
          <a:prstGeom prst="rect">
            <a:avLst/>
          </a:prstGeom>
        </p:spPr>
        <p:txBody>
          <a:bodyPr rtlCol="0"/>
          <a:lstStyle/>
          <a:p>
            <a:pPr rtl="0"/>
            <a:r>
              <a:rPr lang="en-GB" noProof="0"/>
              <a:t>9/3/20XX</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a:xfrm>
            <a:off x="3028950" y="4767263"/>
            <a:ext cx="3086100" cy="273844"/>
          </a:xfrm>
          <a:prstGeom prst="rect">
            <a:avLst/>
          </a:prstGeom>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a:xfrm>
            <a:off x="6457950" y="4767263"/>
            <a:ext cx="2057400" cy="273844"/>
          </a:xfrm>
          <a:prstGeom prst="rect">
            <a:avLst/>
          </a:prstGeom>
        </p:spPr>
        <p:txBody>
          <a:bodyPr rtlCol="0"/>
          <a:lstStyle/>
          <a:p>
            <a:pPr rtl="0"/>
            <a:fld id="{B9713C8C-8E70-45D5-AE59-23E60168254E}" type="slidenum">
              <a:rPr lang="en-GB" noProof="0" smtClean="0"/>
              <a:t>‹#›</a:t>
            </a:fld>
            <a:endParaRPr lang="en-GB" noProof="0"/>
          </a:p>
        </p:txBody>
      </p:sp>
    </p:spTree>
    <p:extLst>
      <p:ext uri="{BB962C8B-B14F-4D97-AF65-F5344CB8AC3E}">
        <p14:creationId xmlns:p14="http://schemas.microsoft.com/office/powerpoint/2010/main" val="2941649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571500"/>
            <a:ext cx="6856214"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571500"/>
            <a:ext cx="2193989" cy="40005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973836"/>
            <a:ext cx="5486400" cy="2441448"/>
          </a:xfrm>
        </p:spPr>
        <p:txBody>
          <a:bodyPr anchor="b">
            <a:normAutofit/>
          </a:bodyPr>
          <a:lstStyle>
            <a:lvl1pPr algn="l">
              <a:defRPr sz="4425" spc="-75" baseline="0">
                <a:solidFill>
                  <a:srgbClr val="FFFFFF"/>
                </a:solidFill>
              </a:defRPr>
            </a:lvl1pPr>
          </a:lstStyle>
          <a:p>
            <a:r>
              <a:rPr lang="en-GB"/>
              <a:t>Click to edit Master title style</a:t>
            </a:r>
            <a:endParaRPr lang="en-US" dirty="0"/>
          </a:p>
        </p:txBody>
      </p:sp>
      <p:sp>
        <p:nvSpPr>
          <p:cNvPr id="3" name="Subtitle 2"/>
          <p:cNvSpPr>
            <a:spLocks noGrp="1"/>
          </p:cNvSpPr>
          <p:nvPr>
            <p:ph type="subTitle" idx="1"/>
          </p:nvPr>
        </p:nvSpPr>
        <p:spPr>
          <a:xfrm>
            <a:off x="825011" y="3502685"/>
            <a:ext cx="5486400" cy="6858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GB"/>
              <a:t>Click to edit Master subtitle style</a:t>
            </a:r>
            <a:endParaRPr lang="en-US" dirty="0"/>
          </a:p>
        </p:txBody>
      </p:sp>
      <p:sp>
        <p:nvSpPr>
          <p:cNvPr id="4" name="Date Placeholder 3"/>
          <p:cNvSpPr>
            <a:spLocks noGrp="1"/>
          </p:cNvSpPr>
          <p:nvPr>
            <p:ph type="dt" sz="half" idx="10"/>
          </p:nvPr>
        </p:nvSpPr>
        <p:spPr>
          <a:xfrm>
            <a:off x="196849" y="4767263"/>
            <a:ext cx="2057400" cy="273844"/>
          </a:xfrm>
          <a:prstGeom prst="rect">
            <a:avLst/>
          </a:prstGeom>
        </p:spPr>
        <p:txBody>
          <a:bodyPr/>
          <a:lstStyle/>
          <a:p>
            <a:fld id="{5586B75A-687E-405C-8A0B-8D00578BA2C3}" type="datetimeFigureOut">
              <a:rPr lang="en-US" dirty="0"/>
              <a:pPr/>
              <a:t>7/3/2024</a:t>
            </a:fld>
            <a:endParaRPr lang="en-US" dirty="0"/>
          </a:p>
        </p:txBody>
      </p:sp>
      <p:sp>
        <p:nvSpPr>
          <p:cNvPr id="9" name="Freeform: Shape 8" descr="Tag=AccentColor&#10;Flavor=Light&#10;Target=Fill">
            <a:extLst>
              <a:ext uri="{FF2B5EF4-FFF2-40B4-BE49-F238E27FC236}">
                <a16:creationId xmlns:a16="http://schemas.microsoft.com/office/drawing/2014/main" id="{9FD5B1F9-2FA9-4CFA-9268-225FD2F37A12}"/>
              </a:ext>
            </a:extLst>
          </p:cNvPr>
          <p:cNvSpPr/>
          <p:nvPr userDrawn="1"/>
        </p:nvSpPr>
        <p:spPr>
          <a:xfrm>
            <a:off x="-1" y="0"/>
            <a:ext cx="5868063" cy="51435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350" noProof="0"/>
          </a:p>
        </p:txBody>
      </p:sp>
    </p:spTree>
    <p:extLst>
      <p:ext uri="{BB962C8B-B14F-4D97-AF65-F5344CB8AC3E}">
        <p14:creationId xmlns:p14="http://schemas.microsoft.com/office/powerpoint/2010/main" val="50465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777195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973836"/>
            <a:ext cx="5486400" cy="2441448"/>
          </a:xfrm>
        </p:spPr>
        <p:txBody>
          <a:bodyPr anchor="b">
            <a:normAutofit/>
          </a:bodyPr>
          <a:lstStyle>
            <a:lvl1pPr>
              <a:defRPr sz="4425" b="0" spc="-75" baseline="0">
                <a:solidFill>
                  <a:schemeClr val="tx1">
                    <a:lumMod val="65000"/>
                    <a:lumOff val="35000"/>
                  </a:schemeClr>
                </a:solidFill>
              </a:defRPr>
            </a:lvl1pPr>
          </a:lstStyle>
          <a:p>
            <a:r>
              <a:rPr lang="en-GB"/>
              <a:t>Click to edit Master title style</a:t>
            </a:r>
            <a:endParaRPr lang="en-US" dirty="0"/>
          </a:p>
        </p:txBody>
      </p:sp>
      <p:sp>
        <p:nvSpPr>
          <p:cNvPr id="3" name="Text Placeholder 2"/>
          <p:cNvSpPr>
            <a:spLocks noGrp="1"/>
          </p:cNvSpPr>
          <p:nvPr>
            <p:ph type="body" idx="1"/>
          </p:nvPr>
        </p:nvSpPr>
        <p:spPr>
          <a:xfrm>
            <a:off x="2914650" y="3504438"/>
            <a:ext cx="5486400" cy="685800"/>
          </a:xfrm>
        </p:spPr>
        <p:txBody>
          <a:bodyPr anchor="t">
            <a:normAutofit/>
          </a:bodyPr>
          <a:lstStyle>
            <a:lvl1pPr marL="0" indent="0">
              <a:buNone/>
              <a:defRPr sz="165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369698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sz="half" idx="1"/>
          </p:nvPr>
        </p:nvSpPr>
        <p:spPr>
          <a:xfrm>
            <a:off x="2900934" y="651510"/>
            <a:ext cx="260604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863590" y="651510"/>
            <a:ext cx="260604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184585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2900934" y="767690"/>
            <a:ext cx="2606040" cy="605790"/>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2900934" y="1448202"/>
            <a:ext cx="2606040" cy="301752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863847" y="767690"/>
            <a:ext cx="2606040" cy="609878"/>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5863847" y="1448202"/>
            <a:ext cx="2606040" cy="301752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66735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017100890"/>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43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baseline="0"/>
            </a:lvl1pPr>
          </a:lstStyle>
          <a:p>
            <a:r>
              <a:rPr lang="en-GB"/>
              <a:t>Click to edit Master title style</a:t>
            </a:r>
            <a:endParaRPr lang="en-US" dirty="0"/>
          </a:p>
        </p:txBody>
      </p:sp>
      <p:sp>
        <p:nvSpPr>
          <p:cNvPr id="3" name="Content Placeholder 2"/>
          <p:cNvSpPr>
            <a:spLocks noGrp="1"/>
          </p:cNvSpPr>
          <p:nvPr>
            <p:ph idx="1"/>
          </p:nvPr>
        </p:nvSpPr>
        <p:spPr>
          <a:xfrm>
            <a:off x="2900934" y="651510"/>
            <a:ext cx="548640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92024" y="2620632"/>
            <a:ext cx="2125980" cy="1741493"/>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8" name="Date Placeholder 7"/>
          <p:cNvSpPr>
            <a:spLocks noGrp="1"/>
          </p:cNvSpPr>
          <p:nvPr>
            <p:ph type="dt" sz="half" idx="10"/>
          </p:nvPr>
        </p:nvSpPr>
        <p:spPr>
          <a:xfrm>
            <a:off x="196849" y="4767263"/>
            <a:ext cx="2057400" cy="273844"/>
          </a:xfrm>
          <a:prstGeom prst="rect">
            <a:avLst/>
          </a:prstGeom>
        </p:spPr>
        <p:txBody>
          <a:bodyPr/>
          <a:lstStyle/>
          <a:p>
            <a:pPr rtl="0"/>
            <a:r>
              <a:rPr lang="en-GB" noProof="0"/>
              <a:t>9/3/20XX</a:t>
            </a:r>
          </a:p>
        </p:txBody>
      </p:sp>
      <p:sp>
        <p:nvSpPr>
          <p:cNvPr id="9" name="Footer Placeholder 8"/>
          <p:cNvSpPr>
            <a:spLocks noGrp="1"/>
          </p:cNvSpPr>
          <p:nvPr>
            <p:ph type="ftr" sz="quarter" idx="11"/>
          </p:nvPr>
        </p:nvSpPr>
        <p:spPr>
          <a:xfrm>
            <a:off x="2901951" y="4767263"/>
            <a:ext cx="4433638" cy="273844"/>
          </a:xfrm>
          <a:prstGeom prst="rect">
            <a:avLst/>
          </a:prstGeom>
        </p:spPr>
        <p:txBody>
          <a:bodyPr/>
          <a:lstStyle/>
          <a:p>
            <a:pPr rtl="0"/>
            <a:r>
              <a:rPr lang="en-GB" noProof="0"/>
              <a:t>Presentation Title</a:t>
            </a:r>
          </a:p>
        </p:txBody>
      </p:sp>
      <p:sp>
        <p:nvSpPr>
          <p:cNvPr id="10" name="Slide Number Placeholder 9"/>
          <p:cNvSpPr>
            <a:spLocks noGrp="1"/>
          </p:cNvSpPr>
          <p:nvPr>
            <p:ph type="sldNum" sz="quarter" idx="12"/>
          </p:nvPr>
        </p:nvSpPr>
        <p:spPr>
          <a:xfrm>
            <a:off x="7975602" y="4767263"/>
            <a:ext cx="1148195" cy="273844"/>
          </a:xfrm>
          <a:prstGeom prst="rect">
            <a:avLst/>
          </a:prstGeom>
        </p:spPr>
        <p:txBody>
          <a:bodyPr/>
          <a:lstStyle/>
          <a:p>
            <a:pPr rtl="0"/>
            <a:fld id="{B9713C8C-8E70-45D5-AE59-23E60168254E}" type="slidenum">
              <a:rPr lang="en-GB" noProof="0" smtClean="0"/>
              <a:t>‹#›</a:t>
            </a:fld>
            <a:endParaRPr lang="en-GB" noProof="0"/>
          </a:p>
        </p:txBody>
      </p:sp>
    </p:spTree>
    <p:extLst>
      <p:ext uri="{BB962C8B-B14F-4D97-AF65-F5344CB8AC3E}">
        <p14:creationId xmlns:p14="http://schemas.microsoft.com/office/powerpoint/2010/main" val="3360791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7840" y="286789"/>
            <a:ext cx="8131810" cy="996143"/>
          </a:xfrm>
        </p:spPr>
        <p:txBody>
          <a:bodyPr anchor="t">
            <a:normAutofit/>
          </a:bodyPr>
          <a:lstStyle>
            <a:lvl1pPr>
              <a:defRPr sz="2700" b="1" i="0">
                <a:latin typeface="Arial Black" panose="020B0604020202020204" pitchFamily="34" charset="0"/>
                <a:cs typeface="Arial Black" panose="020B0604020202020204" pitchFamily="34" charset="0"/>
              </a:defRPr>
            </a:lvl1pPr>
          </a:lstStyle>
          <a:p>
            <a:r>
              <a:rPr lang="en-GB"/>
              <a:t>Click to edit Master title style</a:t>
            </a:r>
            <a:endParaRPr lang="en-US" dirty="0"/>
          </a:p>
        </p:txBody>
      </p:sp>
      <p:sp>
        <p:nvSpPr>
          <p:cNvPr id="3" name="Text Placeholder 2"/>
          <p:cNvSpPr>
            <a:spLocks noGrp="1"/>
          </p:cNvSpPr>
          <p:nvPr>
            <p:ph type="body" idx="1"/>
          </p:nvPr>
        </p:nvSpPr>
        <p:spPr>
          <a:xfrm>
            <a:off x="497840" y="1417321"/>
            <a:ext cx="8131810" cy="2918459"/>
          </a:xfrm>
        </p:spPr>
        <p:txBody>
          <a:bodyPr anchor="t"/>
          <a:lstStyle>
            <a:lvl1pPr marL="0" indent="0">
              <a:buNone/>
              <a:defRPr sz="1800">
                <a:solidFill>
                  <a:schemeClr val="tx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4" name="Picture 3" descr="A black background with text and green and yellow flowers&#10;&#10;Description automatically generated">
            <a:extLst>
              <a:ext uri="{FF2B5EF4-FFF2-40B4-BE49-F238E27FC236}">
                <a16:creationId xmlns:a16="http://schemas.microsoft.com/office/drawing/2014/main" id="{6BAC08A7-BD70-A705-F4CD-D8F779864E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6571" r="37209" b="-6523"/>
          <a:stretch/>
        </p:blipFill>
        <p:spPr bwMode="auto">
          <a:xfrm>
            <a:off x="7999386" y="4897664"/>
            <a:ext cx="730678" cy="217151"/>
          </a:xfrm>
          <a:prstGeom prst="rect">
            <a:avLst/>
          </a:prstGeom>
          <a:ln>
            <a:noFill/>
          </a:ln>
          <a:extLst>
            <a:ext uri="{53640926-AAD7-44D8-BBD7-CCE9431645EC}">
              <a14:shadowObscured xmlns:a14="http://schemas.microsoft.com/office/drawing/2010/main"/>
            </a:ext>
          </a:extLst>
        </p:spPr>
      </p:pic>
      <p:sp>
        <p:nvSpPr>
          <p:cNvPr id="5" name="Subtitle 2">
            <a:extLst>
              <a:ext uri="{FF2B5EF4-FFF2-40B4-BE49-F238E27FC236}">
                <a16:creationId xmlns:a16="http://schemas.microsoft.com/office/drawing/2014/main" id="{6D7993C9-C0A7-63E8-A12C-1364504D3F8D}"/>
              </a:ext>
            </a:extLst>
          </p:cNvPr>
          <p:cNvSpPr txBox="1">
            <a:spLocks/>
          </p:cNvSpPr>
          <p:nvPr userDrawn="1"/>
        </p:nvSpPr>
        <p:spPr>
          <a:xfrm>
            <a:off x="385656" y="4902817"/>
            <a:ext cx="2112447" cy="217151"/>
          </a:xfrm>
          <a:prstGeom prst="rect">
            <a:avLst/>
          </a:prstGeom>
        </p:spPr>
        <p:txBody>
          <a:bodyPr anchor="t"/>
          <a:lstStyle>
            <a:lvl1pPr marL="0" indent="0" algn="l" defTabSz="685800" rtl="0" eaLnBrk="1" latinLnBrk="0" hangingPunct="1">
              <a:lnSpc>
                <a:spcPct val="90000"/>
              </a:lnSpc>
              <a:spcBef>
                <a:spcPts val="75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GB" sz="600" b="1" dirty="0">
                <a:solidFill>
                  <a:srgbClr val="FFD444"/>
                </a:solidFill>
              </a:rPr>
              <a:t>Child Health and Wellbeing Network</a:t>
            </a:r>
            <a:endParaRPr lang="en-US" sz="600" b="1" dirty="0">
              <a:solidFill>
                <a:srgbClr val="FFD444"/>
              </a:solidFill>
            </a:endParaRPr>
          </a:p>
        </p:txBody>
      </p:sp>
    </p:spTree>
    <p:extLst>
      <p:ext uri="{BB962C8B-B14F-4D97-AF65-F5344CB8AC3E}">
        <p14:creationId xmlns:p14="http://schemas.microsoft.com/office/powerpoint/2010/main" val="260733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2677983" y="575564"/>
            <a:ext cx="6086423" cy="3998214"/>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192024" y="2619756"/>
            <a:ext cx="2125980" cy="1741932"/>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8" name="Date Placeholder 7"/>
          <p:cNvSpPr>
            <a:spLocks noGrp="1"/>
          </p:cNvSpPr>
          <p:nvPr>
            <p:ph type="dt" sz="half" idx="10"/>
          </p:nvPr>
        </p:nvSpPr>
        <p:spPr>
          <a:xfrm>
            <a:off x="196849" y="4767263"/>
            <a:ext cx="2057400" cy="273844"/>
          </a:xfrm>
          <a:prstGeom prst="rect">
            <a:avLst/>
          </a:prstGeom>
        </p:spPr>
        <p:txBody>
          <a:bodyPr/>
          <a:lstStyle/>
          <a:p>
            <a:pPr rtl="0"/>
            <a:r>
              <a:rPr lang="en-GB" noProof="0"/>
              <a:t>9/3/20XX</a:t>
            </a:r>
          </a:p>
        </p:txBody>
      </p:sp>
      <p:sp>
        <p:nvSpPr>
          <p:cNvPr id="9" name="Footer Placeholder 8"/>
          <p:cNvSpPr>
            <a:spLocks noGrp="1"/>
          </p:cNvSpPr>
          <p:nvPr>
            <p:ph type="ftr" sz="quarter" idx="11"/>
          </p:nvPr>
        </p:nvSpPr>
        <p:spPr>
          <a:xfrm>
            <a:off x="2624326" y="4767263"/>
            <a:ext cx="4433638" cy="273844"/>
          </a:xfrm>
          <a:prstGeom prst="rect">
            <a:avLst/>
          </a:prstGeom>
        </p:spPr>
        <p:txBody>
          <a:bodyPr/>
          <a:lstStyle/>
          <a:p>
            <a:pPr rtl="0"/>
            <a:r>
              <a:rPr lang="en-GB" noProof="0"/>
              <a:t>Presentation Title</a:t>
            </a:r>
          </a:p>
        </p:txBody>
      </p:sp>
      <p:sp>
        <p:nvSpPr>
          <p:cNvPr id="10" name="Slide Number Placeholder 9"/>
          <p:cNvSpPr>
            <a:spLocks noGrp="1"/>
          </p:cNvSpPr>
          <p:nvPr>
            <p:ph type="sldNum" sz="quarter" idx="12"/>
          </p:nvPr>
        </p:nvSpPr>
        <p:spPr>
          <a:xfrm>
            <a:off x="7975602" y="4767263"/>
            <a:ext cx="1148195" cy="273844"/>
          </a:xfrm>
          <a:prstGeom prst="rect">
            <a:avLst/>
          </a:prstGeom>
        </p:spPr>
        <p:txBody>
          <a:bodyPr/>
          <a:lstStyle/>
          <a:p>
            <a:pPr rtl="0"/>
            <a:fld id="{B9713C8C-8E70-45D5-AE59-23E60168254E}" type="slidenum">
              <a:rPr lang="en-GB" noProof="0" smtClean="0"/>
              <a:t>‹#›</a:t>
            </a:fld>
            <a:endParaRPr lang="en-GB" noProof="0"/>
          </a:p>
        </p:txBody>
      </p:sp>
    </p:spTree>
    <p:extLst>
      <p:ext uri="{BB962C8B-B14F-4D97-AF65-F5344CB8AC3E}">
        <p14:creationId xmlns:p14="http://schemas.microsoft.com/office/powerpoint/2010/main" val="759211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196849" y="4767263"/>
            <a:ext cx="2057400" cy="273844"/>
          </a:xfrm>
          <a:prstGeom prst="rect">
            <a:avLst/>
          </a:prstGeom>
        </p:spPr>
        <p:txBody>
          <a:bodyPr/>
          <a:lstStyle/>
          <a:p>
            <a:pPr rtl="0"/>
            <a:r>
              <a:rPr lang="en-GB" noProof="0"/>
              <a:t>9/3/20XX</a:t>
            </a:r>
          </a:p>
        </p:txBody>
      </p:sp>
      <p:sp>
        <p:nvSpPr>
          <p:cNvPr id="8" name="Footer Placeholder 7"/>
          <p:cNvSpPr>
            <a:spLocks noGrp="1"/>
          </p:cNvSpPr>
          <p:nvPr>
            <p:ph type="ftr" sz="quarter" idx="11"/>
          </p:nvPr>
        </p:nvSpPr>
        <p:spPr>
          <a:xfrm>
            <a:off x="2901951" y="4767263"/>
            <a:ext cx="4433638" cy="273844"/>
          </a:xfrm>
          <a:prstGeom prst="rect">
            <a:avLst/>
          </a:prstGeom>
        </p:spPr>
        <p:txBody>
          <a:bodyPr/>
          <a:lstStyle/>
          <a:p>
            <a:pPr rtl="0"/>
            <a:r>
              <a:rPr lang="en-GB" noProof="0"/>
              <a:t>Presentation Title</a:t>
            </a:r>
          </a:p>
        </p:txBody>
      </p:sp>
      <p:sp>
        <p:nvSpPr>
          <p:cNvPr id="9" name="Slide Number Placeholder 8"/>
          <p:cNvSpPr>
            <a:spLocks noGrp="1"/>
          </p:cNvSpPr>
          <p:nvPr>
            <p:ph type="sldNum" sz="quarter" idx="12"/>
          </p:nvPr>
        </p:nvSpPr>
        <p:spPr>
          <a:xfrm>
            <a:off x="7975602" y="4767263"/>
            <a:ext cx="1148195" cy="273844"/>
          </a:xfrm>
          <a:prstGeom prst="rect">
            <a:avLst/>
          </a:prstGeom>
        </p:spPr>
        <p:txBody>
          <a:bodyPr/>
          <a:lstStyle/>
          <a:p>
            <a:pPr rtl="0"/>
            <a:fld id="{B9713C8C-8E70-45D5-AE59-23E60168254E}" type="slidenum">
              <a:rPr lang="en-GB" noProof="0" smtClean="0"/>
              <a:t>‹#›</a:t>
            </a:fld>
            <a:endParaRPr lang="en-GB" noProof="0"/>
          </a:p>
        </p:txBody>
      </p:sp>
    </p:spTree>
    <p:extLst>
      <p:ext uri="{BB962C8B-B14F-4D97-AF65-F5344CB8AC3E}">
        <p14:creationId xmlns:p14="http://schemas.microsoft.com/office/powerpoint/2010/main" val="2539020276"/>
      </p:ext>
    </p:extLst>
  </p:cSld>
  <p:clrMapOvr>
    <a:masterClrMapping/>
  </p:clrMapOvr>
  <p:hf hdr="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742950"/>
            <a:ext cx="2114550" cy="371475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900934" y="651510"/>
            <a:ext cx="5486400" cy="384048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196849" y="4767263"/>
            <a:ext cx="2057400" cy="273844"/>
          </a:xfrm>
          <a:prstGeom prst="rect">
            <a:avLst/>
          </a:prstGeom>
        </p:spPr>
        <p:txBody>
          <a:bodyPr/>
          <a:lstStyle/>
          <a:p>
            <a:pPr rtl="0"/>
            <a:r>
              <a:rPr lang="en-GB" noProof="0"/>
              <a:t>9/3/20XX</a:t>
            </a:r>
          </a:p>
        </p:txBody>
      </p:sp>
      <p:sp>
        <p:nvSpPr>
          <p:cNvPr id="8" name="Footer Placeholder 7"/>
          <p:cNvSpPr>
            <a:spLocks noGrp="1"/>
          </p:cNvSpPr>
          <p:nvPr>
            <p:ph type="ftr" sz="quarter" idx="11"/>
          </p:nvPr>
        </p:nvSpPr>
        <p:spPr>
          <a:xfrm>
            <a:off x="2901951" y="4767263"/>
            <a:ext cx="4433638" cy="273844"/>
          </a:xfrm>
          <a:prstGeom prst="rect">
            <a:avLst/>
          </a:prstGeom>
        </p:spPr>
        <p:txBody>
          <a:bodyPr/>
          <a:lstStyle/>
          <a:p>
            <a:pPr rtl="0"/>
            <a:r>
              <a:rPr lang="en-GB" noProof="0"/>
              <a:t>Presentation Title</a:t>
            </a:r>
          </a:p>
        </p:txBody>
      </p:sp>
      <p:sp>
        <p:nvSpPr>
          <p:cNvPr id="9" name="Slide Number Placeholder 8"/>
          <p:cNvSpPr>
            <a:spLocks noGrp="1"/>
          </p:cNvSpPr>
          <p:nvPr>
            <p:ph type="sldNum" sz="quarter" idx="12"/>
          </p:nvPr>
        </p:nvSpPr>
        <p:spPr>
          <a:xfrm>
            <a:off x="7975602" y="4767263"/>
            <a:ext cx="1148195" cy="273844"/>
          </a:xfrm>
          <a:prstGeom prst="rect">
            <a:avLst/>
          </a:prstGeom>
        </p:spPr>
        <p:txBody>
          <a:bodyPr/>
          <a:lstStyle/>
          <a:p>
            <a:pPr rtl="0"/>
            <a:fld id="{B9713C8C-8E70-45D5-AE59-23E60168254E}" type="slidenum">
              <a:rPr lang="en-GB" noProof="0" smtClean="0"/>
              <a:t>‹#›</a:t>
            </a:fld>
            <a:endParaRPr lang="en-GB" noProof="0"/>
          </a:p>
        </p:txBody>
      </p:sp>
    </p:spTree>
    <p:extLst>
      <p:ext uri="{BB962C8B-B14F-4D97-AF65-F5344CB8AC3E}">
        <p14:creationId xmlns:p14="http://schemas.microsoft.com/office/powerpoint/2010/main" val="3953717259"/>
      </p:ext>
    </p:extLst>
  </p:cSld>
  <p:clrMapOvr>
    <a:masterClrMapping/>
  </p:clrMapOvr>
  <p:hf hdr="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285743" y="995288"/>
            <a:ext cx="4559757" cy="3085675"/>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350" noProof="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326696" y="1681843"/>
            <a:ext cx="2798887" cy="1779815"/>
          </a:xfrm>
        </p:spPr>
        <p:txBody>
          <a:bodyPr rtlCol="0" anchor="ctr">
            <a:normAutofit/>
          </a:bodyPr>
          <a:lstStyle>
            <a:lvl1pPr>
              <a:defRPr sz="3000">
                <a:solidFill>
                  <a:schemeClr val="bg1"/>
                </a:solidFill>
              </a:defRPr>
            </a:lvl1pPr>
          </a:lstStyle>
          <a:p>
            <a:pPr rtl="0"/>
            <a:r>
              <a:rPr lang="en-GB" noProof="0"/>
              <a:t>Title</a:t>
            </a:r>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5051823" y="534591"/>
            <a:ext cx="3463528" cy="4074319"/>
          </a:xfrm>
        </p:spPr>
        <p:txBody>
          <a:bodyPr rtlCol="0" anchor="ctr"/>
          <a:lstStyle>
            <a:lvl1pPr marL="0" indent="0">
              <a:buNone/>
              <a:defRPr sz="1350"/>
            </a:lvl1pPr>
          </a:lstStyle>
          <a:p>
            <a:pPr lvl="0" rtl="0"/>
            <a:r>
              <a:rPr lang="en-GB" noProof="0"/>
              <a:t>Click to edit Master text styles</a:t>
            </a:r>
          </a:p>
        </p:txBody>
      </p:sp>
    </p:spTree>
    <p:extLst>
      <p:ext uri="{BB962C8B-B14F-4D97-AF65-F5344CB8AC3E}">
        <p14:creationId xmlns:p14="http://schemas.microsoft.com/office/powerpoint/2010/main" val="15185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4052" y="286143"/>
            <a:ext cx="8182427" cy="735617"/>
          </a:xfrm>
        </p:spPr>
        <p:txBody>
          <a:bodyPr anchor="t">
            <a:noAutofit/>
          </a:bodyPr>
          <a:lstStyle>
            <a:lvl1pPr>
              <a:defRPr sz="2700" b="1" i="0">
                <a:latin typeface="Arial Black" panose="020B0604020202020204" pitchFamily="34" charset="0"/>
                <a:cs typeface="Arial Black" panose="020B0604020202020204" pitchFamily="34" charset="0"/>
              </a:defRPr>
            </a:lvl1pPr>
          </a:lstStyle>
          <a:p>
            <a:r>
              <a:rPr lang="en-GB"/>
              <a:t>Click to edit Master title style</a:t>
            </a:r>
            <a:endParaRPr lang="en-US" dirty="0"/>
          </a:p>
        </p:txBody>
      </p:sp>
      <p:sp>
        <p:nvSpPr>
          <p:cNvPr id="3" name="Content Placeholder 2"/>
          <p:cNvSpPr>
            <a:spLocks noGrp="1"/>
          </p:cNvSpPr>
          <p:nvPr>
            <p:ph sz="half" idx="1"/>
          </p:nvPr>
        </p:nvSpPr>
        <p:spPr>
          <a:xfrm>
            <a:off x="477520" y="1270159"/>
            <a:ext cx="3943350" cy="301055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572000" y="1270159"/>
            <a:ext cx="4094480" cy="301055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5" name="Picture 4" descr="A black background with text and green and yellow flowers&#10;&#10;Description automatically generated">
            <a:extLst>
              <a:ext uri="{FF2B5EF4-FFF2-40B4-BE49-F238E27FC236}">
                <a16:creationId xmlns:a16="http://schemas.microsoft.com/office/drawing/2014/main" id="{48A1E217-1A69-E929-A090-FFB6D93076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6571" r="37209" b="-6523"/>
          <a:stretch/>
        </p:blipFill>
        <p:spPr bwMode="auto">
          <a:xfrm>
            <a:off x="7999386" y="4897664"/>
            <a:ext cx="730678" cy="217151"/>
          </a:xfrm>
          <a:prstGeom prst="rect">
            <a:avLst/>
          </a:prstGeom>
          <a:ln>
            <a:noFill/>
          </a:ln>
          <a:extLst>
            <a:ext uri="{53640926-AAD7-44D8-BBD7-CCE9431645EC}">
              <a14:shadowObscured xmlns:a14="http://schemas.microsoft.com/office/drawing/2010/main"/>
            </a:ext>
          </a:extLst>
        </p:spPr>
      </p:pic>
      <p:sp>
        <p:nvSpPr>
          <p:cNvPr id="6" name="Subtitle 2">
            <a:extLst>
              <a:ext uri="{FF2B5EF4-FFF2-40B4-BE49-F238E27FC236}">
                <a16:creationId xmlns:a16="http://schemas.microsoft.com/office/drawing/2014/main" id="{A4EF147C-A9EF-030D-F731-4E0C14742399}"/>
              </a:ext>
            </a:extLst>
          </p:cNvPr>
          <p:cNvSpPr txBox="1">
            <a:spLocks/>
          </p:cNvSpPr>
          <p:nvPr userDrawn="1"/>
        </p:nvSpPr>
        <p:spPr>
          <a:xfrm>
            <a:off x="385656" y="4902817"/>
            <a:ext cx="2112447" cy="217151"/>
          </a:xfrm>
          <a:prstGeom prst="rect">
            <a:avLst/>
          </a:prstGeom>
        </p:spPr>
        <p:txBody>
          <a:bodyPr anchor="t"/>
          <a:lstStyle>
            <a:lvl1pPr marL="0" indent="0" algn="l" defTabSz="685800" rtl="0" eaLnBrk="1" latinLnBrk="0" hangingPunct="1">
              <a:lnSpc>
                <a:spcPct val="90000"/>
              </a:lnSpc>
              <a:spcBef>
                <a:spcPts val="75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GB" sz="600" b="1" dirty="0">
                <a:solidFill>
                  <a:srgbClr val="FFD444"/>
                </a:solidFill>
              </a:rPr>
              <a:t>Child Health and Wellbeing Network</a:t>
            </a:r>
            <a:endParaRPr lang="en-US" sz="600" b="1" dirty="0">
              <a:solidFill>
                <a:srgbClr val="FFD444"/>
              </a:solidFill>
            </a:endParaRPr>
          </a:p>
        </p:txBody>
      </p:sp>
    </p:spTree>
    <p:extLst>
      <p:ext uri="{BB962C8B-B14F-4D97-AF65-F5344CB8AC3E}">
        <p14:creationId xmlns:p14="http://schemas.microsoft.com/office/powerpoint/2010/main" val="4118220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lide">
    <p:spTree>
      <p:nvGrpSpPr>
        <p:cNvPr id="1" name=""/>
        <p:cNvGrpSpPr/>
        <p:nvPr/>
      </p:nvGrpSpPr>
      <p:grpSpPr>
        <a:xfrm>
          <a:off x="0" y="0"/>
          <a:ext cx="0" cy="0"/>
          <a:chOff x="0" y="0"/>
          <a:chExt cx="0" cy="0"/>
        </a:xfrm>
      </p:grpSpPr>
      <p:sp>
        <p:nvSpPr>
          <p:cNvPr id="2" name="Title 1"/>
          <p:cNvSpPr>
            <a:spLocks noGrp="1"/>
          </p:cNvSpPr>
          <p:nvPr>
            <p:ph type="title"/>
          </p:nvPr>
        </p:nvSpPr>
        <p:spPr>
          <a:xfrm>
            <a:off x="1042990" y="700703"/>
            <a:ext cx="7058025" cy="430887"/>
          </a:xfrm>
        </p:spPr>
        <p:txBody>
          <a:bodyPr/>
          <a:lstStyle>
            <a:lvl1pPr>
              <a:defRPr>
                <a:solidFill>
                  <a:schemeClr val="tx2"/>
                </a:solidFill>
              </a:defRPr>
            </a:lvl1pPr>
          </a:lstStyle>
          <a:p>
            <a:r>
              <a:rPr lang="en-US"/>
              <a:t>Click to edit Master title style</a:t>
            </a:r>
            <a:endParaRPr lang="en-GB"/>
          </a:p>
        </p:txBody>
      </p:sp>
      <p:sp>
        <p:nvSpPr>
          <p:cNvPr id="4" name="Content Placeholder 3"/>
          <p:cNvSpPr>
            <a:spLocks noGrp="1"/>
          </p:cNvSpPr>
          <p:nvPr>
            <p:ph sz="quarter" idx="10"/>
          </p:nvPr>
        </p:nvSpPr>
        <p:spPr>
          <a:xfrm>
            <a:off x="1042989" y="1203325"/>
            <a:ext cx="7058025" cy="3600673"/>
          </a:xfrm>
        </p:spPr>
        <p:txBody>
          <a:bodyPr/>
          <a:lstStyle>
            <a:lvl2pPr>
              <a:defRPr>
                <a:solidFill>
                  <a:schemeClr val="tx2"/>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97724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5868063" cy="51435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350" noProof="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699516" y="1255014"/>
            <a:ext cx="4197096" cy="2633472"/>
          </a:xfrm>
        </p:spPr>
        <p:txBody>
          <a:bodyPr rtlCol="0" anchor="ctr">
            <a:normAutofit/>
          </a:bodyPr>
          <a:lstStyle>
            <a:lvl1pPr algn="l">
              <a:lnSpc>
                <a:spcPct val="100000"/>
              </a:lnSpc>
              <a:defRPr sz="3600">
                <a:solidFill>
                  <a:schemeClr val="bg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6083046" y="1255910"/>
            <a:ext cx="2551176" cy="2631681"/>
          </a:xfrm>
        </p:spPr>
        <p:txBody>
          <a:bodyPr rtlCol="0" anchor="ctr"/>
          <a:lstStyle>
            <a:lvl1pPr marL="0" indent="0" algn="l">
              <a:buNone/>
              <a:defRPr sz="2100" cap="all"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en-GB" noProof="0"/>
              <a:t>Click to edit Master subtitle style</a:t>
            </a:r>
          </a:p>
        </p:txBody>
      </p:sp>
    </p:spTree>
    <p:extLst>
      <p:ext uri="{BB962C8B-B14F-4D97-AF65-F5344CB8AC3E}">
        <p14:creationId xmlns:p14="http://schemas.microsoft.com/office/powerpoint/2010/main" val="604398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3545046" y="2852219"/>
            <a:ext cx="3171212" cy="2291282"/>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en-GB" noProof="0"/>
              <a:t>Click icon to add picture</a:t>
            </a:r>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3544782" y="0"/>
            <a:ext cx="3171476" cy="2770779"/>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en-GB" noProof="0"/>
              <a:t>Click icon to add picture</a:t>
            </a: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28650" y="273844"/>
            <a:ext cx="2400300" cy="1577577"/>
          </a:xfrm>
        </p:spPr>
        <p:txBody>
          <a:bodyPr rtlCol="0">
            <a:normAutofit/>
          </a:bodyPr>
          <a:lstStyle>
            <a:lvl1pPr>
              <a:defRPr sz="30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28650" y="1982389"/>
            <a:ext cx="2862072" cy="2646761"/>
          </a:xfrm>
        </p:spPr>
        <p:txBody>
          <a:bodyPr rtlCol="0"/>
          <a:lstStyle>
            <a:lvl1pPr marL="0" indent="0">
              <a:buNone/>
              <a:defRPr sz="1500"/>
            </a:lvl1pPr>
            <a:lvl2pPr marL="171450">
              <a:defRPr/>
            </a:lvl2pPr>
            <a:lvl3pPr marL="342900">
              <a:defRPr/>
            </a:lvl3pPr>
            <a:lvl4pPr marL="514350">
              <a:defRPr/>
            </a:lvl4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28650" y="4767263"/>
            <a:ext cx="3086100" cy="273844"/>
          </a:xfrm>
          <a:prstGeom prst="rect">
            <a:avLst/>
          </a:prstGeom>
        </p:spPr>
        <p:txBody>
          <a:bodyPr rtlCol="0"/>
          <a:lstStyle>
            <a:lvl1pPr algn="l">
              <a:defRPr/>
            </a:lvl1pPr>
          </a:lstStyle>
          <a:p>
            <a:pPr algn="l" rtl="0"/>
            <a:r>
              <a:rPr lang="en-GB" noProof="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6811566" y="0"/>
            <a:ext cx="2332061" cy="2770779"/>
          </a:xfrm>
        </p:spPr>
        <p:txBody>
          <a:bodyPr rtlCol="0" anchor="ctr"/>
          <a:lstStyle>
            <a:lvl1pPr algn="ctr">
              <a:buNone/>
              <a:defRPr/>
            </a:lvl1pPr>
          </a:lstStyle>
          <a:p>
            <a:pPr rtl="0"/>
            <a:r>
              <a:rPr lang="en-GB" noProof="0"/>
              <a:t>Click icon to add picture</a:t>
            </a:r>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6811192" y="2852218"/>
            <a:ext cx="2332061" cy="2291283"/>
          </a:xfrm>
        </p:spPr>
        <p:txBody>
          <a:bodyPr rtlCol="0" anchor="ctr"/>
          <a:lstStyle>
            <a:lvl1pPr algn="ctr">
              <a:buNone/>
              <a:defRPr/>
            </a:lvl1pPr>
          </a:lstStyle>
          <a:p>
            <a:pPr rtl="0"/>
            <a:r>
              <a:rPr lang="en-GB" noProof="0"/>
              <a:t>Click icon to add picture</a:t>
            </a:r>
          </a:p>
        </p:txBody>
      </p:sp>
    </p:spTree>
    <p:extLst>
      <p:ext uri="{BB962C8B-B14F-4D97-AF65-F5344CB8AC3E}">
        <p14:creationId xmlns:p14="http://schemas.microsoft.com/office/powerpoint/2010/main" val="820754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285743" y="995288"/>
            <a:ext cx="4559757" cy="3085675"/>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1350" noProof="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326696" y="1681843"/>
            <a:ext cx="2798887" cy="1779815"/>
          </a:xfrm>
        </p:spPr>
        <p:txBody>
          <a:bodyPr rtlCol="0" anchor="ctr">
            <a:normAutofit/>
          </a:bodyPr>
          <a:lstStyle>
            <a:lvl1pPr>
              <a:defRPr sz="3000">
                <a:solidFill>
                  <a:schemeClr val="bg1"/>
                </a:solidFill>
              </a:defRPr>
            </a:lvl1pPr>
          </a:lstStyle>
          <a:p>
            <a:pPr rtl="0"/>
            <a:r>
              <a:rPr lang="en-GB" noProof="0"/>
              <a:t>Title</a:t>
            </a:r>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5051823" y="534591"/>
            <a:ext cx="3463528" cy="4074319"/>
          </a:xfrm>
        </p:spPr>
        <p:txBody>
          <a:bodyPr rtlCol="0" anchor="ctr"/>
          <a:lstStyle>
            <a:lvl1pPr marL="0" indent="0">
              <a:buNone/>
              <a:defRPr sz="1350"/>
            </a:lvl1pPr>
          </a:lstStyle>
          <a:p>
            <a:pPr lvl="0" rtl="0"/>
            <a:r>
              <a:rPr lang="en-GB" noProof="0"/>
              <a:t>Click to edit Master text styles</a:t>
            </a:r>
          </a:p>
        </p:txBody>
      </p:sp>
    </p:spTree>
    <p:extLst>
      <p:ext uri="{BB962C8B-B14F-4D97-AF65-F5344CB8AC3E}">
        <p14:creationId xmlns:p14="http://schemas.microsoft.com/office/powerpoint/2010/main" val="4076422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6865" y="1"/>
            <a:ext cx="4578852" cy="4680590"/>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en-GB" noProof="0"/>
              <a:t>Click icon to add picture</a:t>
            </a:r>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4766627" y="158599"/>
            <a:ext cx="3706113" cy="2908022"/>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en-GB" noProof="0"/>
              <a:t>Click icon to add picture</a:t>
            </a:r>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3936492" y="3168396"/>
            <a:ext cx="4581144" cy="1097280"/>
          </a:xfrm>
        </p:spPr>
        <p:txBody>
          <a:bodyPr rtlCol="0" anchor="b">
            <a:normAutofit/>
          </a:bodyPr>
          <a:lstStyle>
            <a:lvl1pPr algn="r">
              <a:defRPr sz="3600"/>
            </a:lvl1pPr>
          </a:lstStyle>
          <a:p>
            <a:pPr rtl="0"/>
            <a:r>
              <a:rPr lang="en-GB" noProof="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3799332" y="4293108"/>
            <a:ext cx="4718304" cy="486918"/>
          </a:xfrm>
        </p:spPr>
        <p:txBody>
          <a:bodyPr rtlCol="0"/>
          <a:lstStyle>
            <a:lvl1pPr marL="0" indent="0" algn="r">
              <a:buNone/>
              <a:defRPr sz="1800" cap="all"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en-GB" noProof="0"/>
              <a:t>Subtitle</a:t>
            </a:r>
          </a:p>
        </p:txBody>
      </p:sp>
    </p:spTree>
    <p:extLst>
      <p:ext uri="{BB962C8B-B14F-4D97-AF65-F5344CB8AC3E}">
        <p14:creationId xmlns:p14="http://schemas.microsoft.com/office/powerpoint/2010/main" val="10456996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4053" y="286143"/>
            <a:ext cx="8088446" cy="735617"/>
          </a:xfrm>
          <a:prstGeom prst="rect">
            <a:avLst/>
          </a:prstGeom>
        </p:spPr>
        <p:txBody>
          <a:bodyPr vert="horz" lIns="91440" tIns="45720" rIns="91440" bIns="45720" rtlCol="0" anchor="t">
            <a:normAutofit/>
          </a:bodyPr>
          <a:lstStyle/>
          <a:p>
            <a:r>
              <a:rPr lang="en-GB" dirty="0"/>
              <a:t>Click to edit Master title style</a:t>
            </a:r>
            <a:endParaRPr lang="en-US" dirty="0"/>
          </a:p>
        </p:txBody>
      </p:sp>
      <p:sp>
        <p:nvSpPr>
          <p:cNvPr id="3" name="Text Placeholder 2"/>
          <p:cNvSpPr>
            <a:spLocks noGrp="1"/>
          </p:cNvSpPr>
          <p:nvPr>
            <p:ph type="body" idx="1"/>
          </p:nvPr>
        </p:nvSpPr>
        <p:spPr>
          <a:xfrm>
            <a:off x="484052" y="1257300"/>
            <a:ext cx="8088447" cy="303507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Rectangle 3">
            <a:extLst>
              <a:ext uri="{FF2B5EF4-FFF2-40B4-BE49-F238E27FC236}">
                <a16:creationId xmlns:a16="http://schemas.microsoft.com/office/drawing/2014/main" id="{6FE3CFF2-AB8B-4731-688D-2C0994226CA0}"/>
              </a:ext>
            </a:extLst>
          </p:cNvPr>
          <p:cNvSpPr/>
          <p:nvPr userDrawn="1"/>
        </p:nvSpPr>
        <p:spPr>
          <a:xfrm>
            <a:off x="0" y="4857357"/>
            <a:ext cx="9144000" cy="29776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866991656"/>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63" r:id="rId3"/>
    <p:sldLayoutId id="2147483664" r:id="rId4"/>
    <p:sldLayoutId id="2147483665" r:id="rId5"/>
  </p:sldLayoutIdLst>
  <p:txStyles>
    <p:titleStyle>
      <a:lvl1pPr algn="l" defTabSz="685800" rtl="0" eaLnBrk="1" latinLnBrk="0" hangingPunct="1">
        <a:lnSpc>
          <a:spcPct val="90000"/>
        </a:lnSpc>
        <a:spcBef>
          <a:spcPct val="0"/>
        </a:spcBef>
        <a:buNone/>
        <a:defRPr sz="2700" b="1" i="0" kern="1200">
          <a:solidFill>
            <a:srgbClr val="20AB45"/>
          </a:solidFill>
          <a:latin typeface="Arial Black" panose="020B0604020202020204" pitchFamily="34" charset="0"/>
          <a:ea typeface="+mj-ea"/>
          <a:cs typeface="Arial Black"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pPr rtl="0"/>
            <a:r>
              <a:rPr lang="en-GB" noProof="0"/>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Tree>
    <p:extLst>
      <p:ext uri="{BB962C8B-B14F-4D97-AF65-F5344CB8AC3E}">
        <p14:creationId xmlns:p14="http://schemas.microsoft.com/office/powerpoint/2010/main" val="306110556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p:hf hdr="0"/>
  <p:txStyles>
    <p:titleStyle>
      <a:lvl1pPr algn="l" defTabSz="685800" rtl="0" eaLnBrk="1" latinLnBrk="0" hangingPunct="1">
        <a:lnSpc>
          <a:spcPct val="90000"/>
        </a:lnSpc>
        <a:spcBef>
          <a:spcPct val="0"/>
        </a:spcBef>
        <a:buNone/>
        <a:defRPr sz="3300" i="1"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569214"/>
            <a:ext cx="2582693" cy="3998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842878"/>
            <a:ext cx="2210612" cy="3450887"/>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8" name="Rectangle 37"/>
          <p:cNvSpPr/>
          <p:nvPr/>
        </p:nvSpPr>
        <p:spPr>
          <a:xfrm>
            <a:off x="8861898" y="56921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648081"/>
            <a:ext cx="5486400" cy="3840480"/>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38410194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hdr="0"/>
  <p:txStyles>
    <p:titleStyle>
      <a:lvl1pPr algn="l" defTabSz="685800"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9.xml"/><Relationship Id="rId5" Type="http://schemas.openxmlformats.org/officeDocument/2006/relationships/image" Target="../media/image20.jpe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9.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9.xml"/><Relationship Id="rId5" Type="http://schemas.openxmlformats.org/officeDocument/2006/relationships/image" Target="../media/image43.jpe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1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58.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8.xml"/><Relationship Id="rId5" Type="http://schemas.openxmlformats.org/officeDocument/2006/relationships/hyperlink" Target="https://www.nenc-healthiertogether.nhs.uk/parentscarers/oral-health" TargetMode="Externa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0.png"/><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8" Type="http://schemas.openxmlformats.org/officeDocument/2006/relationships/hyperlink" Target="https://gbr01.safelinks.protection.outlook.com/?url=https%3A%2F%2Fwww.nenc-healthiertogether.nhs.uk%2Fparentscarers%2Fworried-your-child-unwell%2Fhenoch-schonlein-purpura-hsp&amp;data=05%7C02%7Claura.cassidy8%40nhs.net%7C86ce10d333604572d02808dc9b4dcd77%7C37c354b285b047f5b22207b48d774ee3%7C0%7C0%7C638556005665464931%7CUnknown%7CTWFpbGZsb3d8eyJWIjoiMC4wLjAwMDAiLCJQIjoiV2luMzIiLCJBTiI6Ik1haWwiLCJXVCI6Mn0%3D%7C0%7C%7C%7C&amp;sdata=UOthV5pirxcfOTZpX6yyrJr6xEHQnXxiBX2V5aEh4h8%3D&amp;reserved=0" TargetMode="External"/><Relationship Id="rId13" Type="http://schemas.openxmlformats.org/officeDocument/2006/relationships/hyperlink" Target="https://gbr01.safelinks.protection.outlook.com/?url=https%3A%2F%2Fwww.nenc-healthiertogether.nhs.uk%2Fprofessionals%2Fasthma%2Fbeat-asthma-friendly-sports-clubs&amp;data=05%7C02%7Claura.cassidy8%40nhs.net%7C86ce10d333604572d02808dc9b4dcd77%7C37c354b285b047f5b22207b48d774ee3%7C0%7C0%7C638556005665496835%7CUnknown%7CTWFpbGZsb3d8eyJWIjoiMC4wLjAwMDAiLCJQIjoiV2luMzIiLCJBTiI6Ik1haWwiLCJXVCI6Mn0%3D%7C0%7C%7C%7C&amp;sdata=JHVtj3FCoAM4mTDRR%2BZpHoY%2FyLS83urdHNfoYytQ5yQ%3D&amp;reserved=0" TargetMode="External"/><Relationship Id="rId3" Type="http://schemas.openxmlformats.org/officeDocument/2006/relationships/hyperlink" Target="https://www.youtube.com/watch?v=qSU2ZV6uTIk" TargetMode="External"/><Relationship Id="rId7" Type="http://schemas.openxmlformats.org/officeDocument/2006/relationships/hyperlink" Target="https://gbr01.safelinks.protection.outlook.com/?url=https%3A%2F%2Fwww.nenc-healthiertogether.nhs.uk%2Fparentscarers%2Fworried-your-child-unwell%2Ffollowing-a-head-injury&amp;data=05%7C02%7Claura.cassidy8%40nhs.net%7C86ce10d333604572d02808dc9b4dcd77%7C37c354b285b047f5b22207b48d774ee3%7C0%7C0%7C638556005665455113%7CUnknown%7CTWFpbGZsb3d8eyJWIjoiMC4wLjAwMDAiLCJQIjoiV2luMzIiLCJBTiI6Ik1haWwiLCJXVCI6Mn0%3D%7C0%7C%7C%7C&amp;sdata=aGtPWegCSplrcbZ64d83O%2FcoJslIB5fJIqbUzvGo5qk%3D&amp;reserved=0" TargetMode="External"/><Relationship Id="rId12" Type="http://schemas.openxmlformats.org/officeDocument/2006/relationships/hyperlink" Target="https://gbr01.safelinks.protection.outlook.com/?url=https%3A%2F%2Fwww.nenc-healthiertogether.nhs.uk%2Findex.php%3FcID%3D5243&amp;data=05%7C02%7Claura.cassidy8%40nhs.net%7C86ce10d333604572d02808dc9b4dcd77%7C37c354b285b047f5b22207b48d774ee3%7C0%7C0%7C638556005665491351%7CUnknown%7CTWFpbGZsb3d8eyJWIjoiMC4wLjAwMDAiLCJQIjoiV2luMzIiLCJBTiI6Ik1haWwiLCJXVCI6Mn0%3D%7C0%7C%7C%7C&amp;sdata=l9PmNynBf0Q8xgd%2FEJWS8B7rzanUemB%2BKz%2BAzj3GUqM%3D&amp;reserved=0" TargetMode="External"/><Relationship Id="rId2" Type="http://schemas.openxmlformats.org/officeDocument/2006/relationships/hyperlink" Target="https://www.nenc-healthiertogether.nhs.uk/resources/promotional-material" TargetMode="External"/><Relationship Id="rId1" Type="http://schemas.openxmlformats.org/officeDocument/2006/relationships/slideLayout" Target="../slideLayouts/slideLayout1.xml"/><Relationship Id="rId6" Type="http://schemas.openxmlformats.org/officeDocument/2006/relationships/hyperlink" Target="https://gbr01.safelinks.protection.outlook.com/?url=https%3A%2F%2Fwww.nenc-healthiertogether.nhs.uk%2Fparentscarers%2Fworried-your-child-unwell%2Fchest-pain&amp;data=05%7C02%7Claura.cassidy8%40nhs.net%7C86ce10d333604572d02808dc9b4dcd77%7C37c354b285b047f5b22207b48d774ee3%7C0%7C0%7C638556005665441958%7CUnknown%7CTWFpbGZsb3d8eyJWIjoiMC4wLjAwMDAiLCJQIjoiV2luMzIiLCJBTiI6Ik1haWwiLCJXVCI6Mn0%3D%7C0%7C%7C%7C&amp;sdata=1uDQg9hb1w2g8T5%2FWcPtXfySTT4BiuCXRF89w9SE90M%3D&amp;reserved=0" TargetMode="External"/><Relationship Id="rId11" Type="http://schemas.openxmlformats.org/officeDocument/2006/relationships/hyperlink" Target="https://www.nenc-healthiertogether.nhs.uk/professionals/padiatric-pathways/lyme-disease" TargetMode="External"/><Relationship Id="rId5" Type="http://schemas.openxmlformats.org/officeDocument/2006/relationships/hyperlink" Target="https://gbr01.safelinks.protection.outlook.com/?url=https%3A%2F%2Fwww.nenc-healthiertogether.nhs.uk%2Fparentscarers%2Fhealth-conditions%2Ftoeing-or-pigeon-toe-feet-turn-when-walking&amp;data=05%7C02%7Claura.cassidy8%40nhs.net%7C86ce10d333604572d02808dc9b4dcd77%7C37c354b285b047f5b22207b48d774ee3%7C0%7C0%7C638556005665427183%7CUnknown%7CTWFpbGZsb3d8eyJWIjoiMC4wLjAwMDAiLCJQIjoiV2luMzIiLCJBTiI6Ik1haWwiLCJXVCI6Mn0%3D%7C0%7C%7C%7C&amp;sdata=nlbkCxjL%2B5WGGgUkpSEuogK8ZzZLYnlOVyF51AjARps%3D&amp;reserved=0" TargetMode="External"/><Relationship Id="rId10" Type="http://schemas.openxmlformats.org/officeDocument/2006/relationships/hyperlink" Target="https://gbr01.safelinks.protection.outlook.com/?url=https%3A%2F%2Fwww.nenc-healthiertogether.nhs.uk%2Fapplication%2Ffiles%2F2217%2F1820%2F5126%2FNHS_Abnormal_head_shapes.pdf&amp;data=05%7C02%7Claura.cassidy8%40nhs.net%7C86ce10d333604572d02808dc9b4dcd77%7C37c354b285b047f5b22207b48d774ee3%7C0%7C0%7C638556005665479011%7CUnknown%7CTWFpbGZsb3d8eyJWIjoiMC4wLjAwMDAiLCJQIjoiV2luMzIiLCJBTiI6Ik1haWwiLCJXVCI6Mn0%3D%7C0%7C%7C%7C&amp;sdata=PSCI4ULZ6MSQQNZKOIYrXyyjT9d6P52LUYHSK6dcRDI%3D&amp;reserved=0" TargetMode="External"/><Relationship Id="rId4" Type="http://schemas.openxmlformats.org/officeDocument/2006/relationships/hyperlink" Target="https://gbr01.safelinks.protection.outlook.com/?url=https%3A%2F%2Fwww.nenc-healthiertogether.nhs.uk%2Fparentscarers%2Fhealth-conditions%2Ftracheostomy&amp;data=05%7C02%7Claura.cassidy8%40nhs.net%7C86ce10d333604572d02808dc9b4dcd77%7C37c354b285b047f5b22207b48d774ee3%7C0%7C0%7C638556005665410077%7CUnknown%7CTWFpbGZsb3d8eyJWIjoiMC4wLjAwMDAiLCJQIjoiV2luMzIiLCJBTiI6Ik1haWwiLCJXVCI6Mn0%3D%7C0%7C%7C%7C&amp;sdata=lmouy4Mz3IjR%2FGFDUbIBnJ%2FmpOGSNxJSyUi9F2rJ%2F4w%3D&amp;reserved=0" TargetMode="External"/><Relationship Id="rId9" Type="http://schemas.openxmlformats.org/officeDocument/2006/relationships/hyperlink" Target="https://gbr01.safelinks.protection.outlook.com/?url=https%3A%2F%2Fwww.nenc-healthiertogether.nhs.uk%2Fprofessionals%2Fpadiatric-pathways%2Fearly-pubic-hair-and-adrenarche&amp;data=05%7C02%7Claura.cassidy8%40nhs.net%7C86ce10d333604572d02808dc9b4dcd77%7C37c354b285b047f5b22207b48d774ee3%7C0%7C0%7C638556005665472589%7CUnknown%7CTWFpbGZsb3d8eyJWIjoiMC4wLjAwMDAiLCJQIjoiV2luMzIiLCJBTiI6Ik1haWwiLCJXVCI6Mn0%3D%7C0%7C%7C%7C&amp;sdata=4dJgPM1NbQt5qWQq8ij0hGswCU2vxKCWCrjrK4GvniI%3D&amp;reserved=0"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forms.gle/gG11zhr2Z8VLU2db9" TargetMode="External"/><Relationship Id="rId7" Type="http://schemas.openxmlformats.org/officeDocument/2006/relationships/hyperlink" Target="mailto:nencicb.northernchildnetwork@nhs.net" TargetMode="External"/><Relationship Id="rId2" Type="http://schemas.openxmlformats.org/officeDocument/2006/relationships/hyperlink" Target="https://northeastnorthcumbria.nhs.uk/our-work/workstreams/optimising-services/child-health-and-wellbeing-network/" TargetMode="Externa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hyperlink" Target="https://forms.gle/sNtE7sH41DxD9Tao8" TargetMode="External"/><Relationship Id="rId4" Type="http://schemas.openxmlformats.org/officeDocument/2006/relationships/hyperlink" Target="https://docs.google.com/forms/d/e/1FAIpQLSfZWR8D_1P3cX_2qw1UiXyGkeV-FqSPhsjiT_yePMFihps-6g/viewfor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BC073-2FFE-D76A-672A-854806B59EC0}"/>
              </a:ext>
            </a:extLst>
          </p:cNvPr>
          <p:cNvSpPr>
            <a:spLocks noGrp="1"/>
          </p:cNvSpPr>
          <p:nvPr>
            <p:ph type="ctrTitle"/>
          </p:nvPr>
        </p:nvSpPr>
        <p:spPr>
          <a:xfrm>
            <a:off x="1657350" y="1455117"/>
            <a:ext cx="5829300" cy="1589717"/>
          </a:xfrm>
        </p:spPr>
        <p:txBody>
          <a:bodyPr>
            <a:normAutofit fontScale="90000"/>
          </a:bodyPr>
          <a:lstStyle/>
          <a:p>
            <a:pPr algn="ctr"/>
            <a:r>
              <a:rPr lang="en-GB" sz="3600" b="0" dirty="0"/>
              <a:t>Healthier </a:t>
            </a:r>
            <a:r>
              <a:rPr lang="en-GB" sz="3600" b="0"/>
              <a:t>Together Champions</a:t>
            </a:r>
            <a:br>
              <a:rPr lang="en-GB" sz="3600" b="0"/>
            </a:br>
            <a:r>
              <a:rPr lang="en-GB" sz="3600" b="0"/>
              <a:t> </a:t>
            </a:r>
            <a:r>
              <a:rPr lang="en-GB" sz="3600" b="0" dirty="0"/>
              <a:t>Lunch and Learn </a:t>
            </a:r>
            <a:br>
              <a:rPr lang="en-GB" sz="3600" b="0" dirty="0"/>
            </a:br>
            <a:r>
              <a:rPr lang="en-GB" sz="3600" b="0" dirty="0"/>
              <a:t>Focus on Oral Health </a:t>
            </a:r>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C2BCF8E4-B028-09B5-4277-8ACD2907B019}"/>
              </a:ext>
            </a:extLst>
          </p:cNvPr>
          <p:cNvPicPr>
            <a:picLocks noChangeAspect="1"/>
          </p:cNvPicPr>
          <p:nvPr/>
        </p:nvPicPr>
        <p:blipFill>
          <a:blip r:embed="rId3"/>
          <a:stretch>
            <a:fillRect/>
          </a:stretch>
        </p:blipFill>
        <p:spPr>
          <a:xfrm>
            <a:off x="494176" y="4174099"/>
            <a:ext cx="1562100" cy="504825"/>
          </a:xfrm>
          <a:prstGeom prst="rect">
            <a:avLst/>
          </a:prstGeom>
        </p:spPr>
      </p:pic>
      <p:pic>
        <p:nvPicPr>
          <p:cNvPr id="6" name="Picture 5" descr="A black background with text and green and yellow flowers&#10;&#10;Description automatically generated">
            <a:extLst>
              <a:ext uri="{FF2B5EF4-FFF2-40B4-BE49-F238E27FC236}">
                <a16:creationId xmlns:a16="http://schemas.microsoft.com/office/drawing/2014/main" id="{1738130E-319A-2EA4-FFF0-7DCC2B1C6A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176" y="304012"/>
            <a:ext cx="1488033" cy="928299"/>
          </a:xfrm>
          <a:prstGeom prst="rect">
            <a:avLst/>
          </a:prstGeom>
        </p:spPr>
      </p:pic>
      <p:pic>
        <p:nvPicPr>
          <p:cNvPr id="7" name="Picture 6" descr="A close-up of a logo&#10;&#10;Description automatically generated">
            <a:extLst>
              <a:ext uri="{FF2B5EF4-FFF2-40B4-BE49-F238E27FC236}">
                <a16:creationId xmlns:a16="http://schemas.microsoft.com/office/drawing/2014/main" id="{ABAB83C2-EBEE-A0DC-E5DE-ACF22776C6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3963" y="304012"/>
            <a:ext cx="1288867" cy="704656"/>
          </a:xfrm>
          <a:prstGeom prst="rect">
            <a:avLst/>
          </a:prstGeom>
        </p:spPr>
      </p:pic>
      <p:sp>
        <p:nvSpPr>
          <p:cNvPr id="8" name="Rectangle 7">
            <a:extLst>
              <a:ext uri="{FF2B5EF4-FFF2-40B4-BE49-F238E27FC236}">
                <a16:creationId xmlns:a16="http://schemas.microsoft.com/office/drawing/2014/main" id="{31D10655-382C-480F-51C5-0E3F93C543AC}"/>
              </a:ext>
            </a:extLst>
          </p:cNvPr>
          <p:cNvSpPr/>
          <p:nvPr/>
        </p:nvSpPr>
        <p:spPr>
          <a:xfrm>
            <a:off x="405353" y="4857357"/>
            <a:ext cx="1562100" cy="29776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304997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DA7208-FDE3-4553-A7A3-789B7706742F}"/>
              </a:ext>
            </a:extLst>
          </p:cNvPr>
          <p:cNvSpPr>
            <a:spLocks noGrp="1"/>
          </p:cNvSpPr>
          <p:nvPr>
            <p:ph type="ftr" sz="quarter" idx="4294967295"/>
          </p:nvPr>
        </p:nvSpPr>
        <p:spPr>
          <a:xfrm>
            <a:off x="2901951" y="4767263"/>
            <a:ext cx="4433638" cy="273844"/>
          </a:xfrm>
          <a:prstGeom prst="rect">
            <a:avLst/>
          </a:prstGeom>
        </p:spPr>
        <p:txBody>
          <a:bodyPr/>
          <a:lstStyle/>
          <a:p>
            <a:pPr defTabSz="685800"/>
            <a:r>
              <a:rPr lang="en-GB" sz="1350">
                <a:solidFill>
                  <a:srgbClr val="000000"/>
                </a:solidFill>
                <a:latin typeface="Corbel" panose="020B0503020204020204"/>
              </a:rPr>
              <a:t>Presentation Title</a:t>
            </a:r>
          </a:p>
        </p:txBody>
      </p:sp>
      <p:sp>
        <p:nvSpPr>
          <p:cNvPr id="4" name="Slide Number Placeholder 3">
            <a:extLst>
              <a:ext uri="{FF2B5EF4-FFF2-40B4-BE49-F238E27FC236}">
                <a16:creationId xmlns:a16="http://schemas.microsoft.com/office/drawing/2014/main" id="{0A556B56-7D00-4310-B5BB-2D41A37737CE}"/>
              </a:ext>
            </a:extLst>
          </p:cNvPr>
          <p:cNvSpPr>
            <a:spLocks noGrp="1"/>
          </p:cNvSpPr>
          <p:nvPr>
            <p:ph type="sldNum" sz="quarter" idx="4294967295"/>
          </p:nvPr>
        </p:nvSpPr>
        <p:spPr>
          <a:xfrm>
            <a:off x="7975602" y="4767263"/>
            <a:ext cx="1148195" cy="273844"/>
          </a:xfrm>
          <a:prstGeom prst="rect">
            <a:avLst/>
          </a:prstGeom>
        </p:spPr>
        <p:txBody>
          <a:bodyPr/>
          <a:lstStyle/>
          <a:p>
            <a:pPr defTabSz="685800"/>
            <a:fld id="{B9713C8C-8E70-45D5-AE59-23E60168254E}" type="slidenum">
              <a:rPr lang="en-GB" sz="1350">
                <a:solidFill>
                  <a:srgbClr val="000000"/>
                </a:solidFill>
                <a:latin typeface="Corbel" panose="020B0503020204020204"/>
              </a:rPr>
              <a:pPr defTabSz="685800"/>
              <a:t>10</a:t>
            </a:fld>
            <a:endParaRPr lang="en-GB" sz="1350">
              <a:solidFill>
                <a:srgbClr val="000000"/>
              </a:solidFill>
              <a:latin typeface="Corbel" panose="020B0503020204020204"/>
            </a:endParaRPr>
          </a:p>
        </p:txBody>
      </p:sp>
      <p:pic>
        <p:nvPicPr>
          <p:cNvPr id="6" name="Picture 5" descr="Graphical user interface&#10;&#10;Description automatically generated">
            <a:extLst>
              <a:ext uri="{FF2B5EF4-FFF2-40B4-BE49-F238E27FC236}">
                <a16:creationId xmlns:a16="http://schemas.microsoft.com/office/drawing/2014/main" id="{60997E80-6893-4E01-94E3-B37A81071281}"/>
              </a:ext>
            </a:extLst>
          </p:cNvPr>
          <p:cNvPicPr>
            <a:picLocks noChangeAspect="1"/>
          </p:cNvPicPr>
          <p:nvPr/>
        </p:nvPicPr>
        <p:blipFill>
          <a:blip r:embed="rId3"/>
          <a:stretch>
            <a:fillRect/>
          </a:stretch>
        </p:blipFill>
        <p:spPr>
          <a:xfrm>
            <a:off x="879158" y="102394"/>
            <a:ext cx="7385685" cy="4923790"/>
          </a:xfrm>
          <a:prstGeom prst="rect">
            <a:avLst/>
          </a:prstGeom>
        </p:spPr>
      </p:pic>
    </p:spTree>
    <p:extLst>
      <p:ext uri="{BB962C8B-B14F-4D97-AF65-F5344CB8AC3E}">
        <p14:creationId xmlns:p14="http://schemas.microsoft.com/office/powerpoint/2010/main" val="3797668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room, vector graphics, businesscard&#10;&#10;Description automatically generated">
            <a:extLst>
              <a:ext uri="{FF2B5EF4-FFF2-40B4-BE49-F238E27FC236}">
                <a16:creationId xmlns:a16="http://schemas.microsoft.com/office/drawing/2014/main" id="{2391147E-2847-49FA-8C33-F94C2B5E3175}"/>
              </a:ext>
            </a:extLst>
          </p:cNvPr>
          <p:cNvPicPr>
            <a:picLocks noChangeAspect="1"/>
          </p:cNvPicPr>
          <p:nvPr/>
        </p:nvPicPr>
        <p:blipFill>
          <a:blip r:embed="rId3"/>
          <a:stretch>
            <a:fillRect/>
          </a:stretch>
        </p:blipFill>
        <p:spPr>
          <a:xfrm>
            <a:off x="1003697" y="675085"/>
            <a:ext cx="7136606" cy="3793331"/>
          </a:xfrm>
          <a:prstGeom prst="rect">
            <a:avLst/>
          </a:prstGeom>
        </p:spPr>
      </p:pic>
    </p:spTree>
    <p:extLst>
      <p:ext uri="{BB962C8B-B14F-4D97-AF65-F5344CB8AC3E}">
        <p14:creationId xmlns:p14="http://schemas.microsoft.com/office/powerpoint/2010/main" val="2413264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6491" t="43567" r="17653" b="21813"/>
          <a:stretch/>
        </p:blipFill>
        <p:spPr>
          <a:xfrm>
            <a:off x="1678406" y="721893"/>
            <a:ext cx="5789424" cy="3555333"/>
          </a:xfrm>
          <a:prstGeom prst="rect">
            <a:avLst/>
          </a:prstGeom>
        </p:spPr>
      </p:pic>
    </p:spTree>
    <p:extLst>
      <p:ext uri="{BB962C8B-B14F-4D97-AF65-F5344CB8AC3E}">
        <p14:creationId xmlns:p14="http://schemas.microsoft.com/office/powerpoint/2010/main" val="2726261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5964" t="44971" r="17062" b="14327"/>
          <a:stretch/>
        </p:blipFill>
        <p:spPr>
          <a:xfrm>
            <a:off x="2201779" y="920416"/>
            <a:ext cx="4656221" cy="3140243"/>
          </a:xfrm>
          <a:prstGeom prst="rect">
            <a:avLst/>
          </a:prstGeom>
        </p:spPr>
      </p:pic>
    </p:spTree>
    <p:extLst>
      <p:ext uri="{BB962C8B-B14F-4D97-AF65-F5344CB8AC3E}">
        <p14:creationId xmlns:p14="http://schemas.microsoft.com/office/powerpoint/2010/main" val="3151722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EC243-2222-4723-9BC7-1D6565F9DA81}"/>
              </a:ext>
            </a:extLst>
          </p:cNvPr>
          <p:cNvSpPr>
            <a:spLocks noGrp="1"/>
          </p:cNvSpPr>
          <p:nvPr>
            <p:ph type="title"/>
          </p:nvPr>
        </p:nvSpPr>
        <p:spPr/>
        <p:txBody>
          <a:bodyPr/>
          <a:lstStyle/>
          <a:p>
            <a:r>
              <a:rPr lang="en-GB" dirty="0"/>
              <a:t>Dental Services in NENC</a:t>
            </a:r>
          </a:p>
        </p:txBody>
      </p:sp>
      <p:sp>
        <p:nvSpPr>
          <p:cNvPr id="3" name="Text Placeholder 2">
            <a:extLst>
              <a:ext uri="{FF2B5EF4-FFF2-40B4-BE49-F238E27FC236}">
                <a16:creationId xmlns:a16="http://schemas.microsoft.com/office/drawing/2014/main" id="{E8EF7594-597C-411C-B250-481711572534}"/>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455741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D1B1C-ABB4-D1C2-F01A-5D6CEFAAA643}"/>
              </a:ext>
            </a:extLst>
          </p:cNvPr>
          <p:cNvSpPr>
            <a:spLocks noGrp="1"/>
          </p:cNvSpPr>
          <p:nvPr>
            <p:ph type="title"/>
          </p:nvPr>
        </p:nvSpPr>
        <p:spPr/>
        <p:txBody>
          <a:bodyPr/>
          <a:lstStyle/>
          <a:p>
            <a:r>
              <a:rPr lang="en-GB" dirty="0"/>
              <a:t>General Dental Practice</a:t>
            </a:r>
          </a:p>
        </p:txBody>
      </p:sp>
      <p:sp>
        <p:nvSpPr>
          <p:cNvPr id="3" name="Content Placeholder 2">
            <a:extLst>
              <a:ext uri="{FF2B5EF4-FFF2-40B4-BE49-F238E27FC236}">
                <a16:creationId xmlns:a16="http://schemas.microsoft.com/office/drawing/2014/main" id="{1A6D458C-FA12-FA8C-8810-1ACDF956371B}"/>
              </a:ext>
            </a:extLst>
          </p:cNvPr>
          <p:cNvSpPr>
            <a:spLocks noGrp="1"/>
          </p:cNvSpPr>
          <p:nvPr>
            <p:ph idx="1"/>
          </p:nvPr>
        </p:nvSpPr>
        <p:spPr/>
        <p:txBody>
          <a:bodyPr/>
          <a:lstStyle/>
          <a:p>
            <a:r>
              <a:rPr lang="en-GB" dirty="0"/>
              <a:t>Majority of dentistry is carried out in primary care settings, by a general dentist – “high street”</a:t>
            </a:r>
          </a:p>
          <a:p>
            <a:r>
              <a:rPr lang="en-GB" dirty="0"/>
              <a:t>Access is currently a challenge</a:t>
            </a:r>
          </a:p>
          <a:p>
            <a:endParaRPr lang="en-GB" dirty="0"/>
          </a:p>
        </p:txBody>
      </p:sp>
    </p:spTree>
    <p:extLst>
      <p:ext uri="{BB962C8B-B14F-4D97-AF65-F5344CB8AC3E}">
        <p14:creationId xmlns:p14="http://schemas.microsoft.com/office/powerpoint/2010/main" val="4070578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F8A3CE-87E7-9DC8-ECAF-1622B36069F0}"/>
              </a:ext>
            </a:extLst>
          </p:cNvPr>
          <p:cNvPicPr>
            <a:picLocks noChangeAspect="1"/>
          </p:cNvPicPr>
          <p:nvPr/>
        </p:nvPicPr>
        <p:blipFill rotWithShape="1">
          <a:blip r:embed="rId2"/>
          <a:srcRect t="4446" r="4566" b="8019"/>
          <a:stretch/>
        </p:blipFill>
        <p:spPr>
          <a:xfrm>
            <a:off x="522807" y="482600"/>
            <a:ext cx="8098387" cy="4178300"/>
          </a:xfrm>
          <a:prstGeom prst="rect">
            <a:avLst/>
          </a:prstGeom>
        </p:spPr>
      </p:pic>
    </p:spTree>
    <p:extLst>
      <p:ext uri="{BB962C8B-B14F-4D97-AF65-F5344CB8AC3E}">
        <p14:creationId xmlns:p14="http://schemas.microsoft.com/office/powerpoint/2010/main" val="356318850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D1B1C-ABB4-D1C2-F01A-5D6CEFAAA643}"/>
              </a:ext>
            </a:extLst>
          </p:cNvPr>
          <p:cNvSpPr>
            <a:spLocks noGrp="1"/>
          </p:cNvSpPr>
          <p:nvPr>
            <p:ph type="title"/>
          </p:nvPr>
        </p:nvSpPr>
        <p:spPr/>
        <p:txBody>
          <a:bodyPr/>
          <a:lstStyle/>
          <a:p>
            <a:r>
              <a:rPr lang="en-GB" dirty="0"/>
              <a:t>General Dental Practice</a:t>
            </a:r>
          </a:p>
        </p:txBody>
      </p:sp>
      <p:sp>
        <p:nvSpPr>
          <p:cNvPr id="3" name="Content Placeholder 2">
            <a:extLst>
              <a:ext uri="{FF2B5EF4-FFF2-40B4-BE49-F238E27FC236}">
                <a16:creationId xmlns:a16="http://schemas.microsoft.com/office/drawing/2014/main" id="{1A6D458C-FA12-FA8C-8810-1ACDF956371B}"/>
              </a:ext>
            </a:extLst>
          </p:cNvPr>
          <p:cNvSpPr>
            <a:spLocks noGrp="1"/>
          </p:cNvSpPr>
          <p:nvPr>
            <p:ph idx="1"/>
          </p:nvPr>
        </p:nvSpPr>
        <p:spPr/>
        <p:txBody>
          <a:bodyPr/>
          <a:lstStyle/>
          <a:p>
            <a:r>
              <a:rPr lang="en-GB" dirty="0"/>
              <a:t>May not be accepting new patients</a:t>
            </a:r>
          </a:p>
          <a:p>
            <a:r>
              <a:rPr lang="en-GB" dirty="0"/>
              <a:t>May have to ring and go on a waiting list</a:t>
            </a:r>
          </a:p>
          <a:p>
            <a:endParaRPr lang="en-GB" dirty="0"/>
          </a:p>
          <a:p>
            <a:r>
              <a:rPr lang="en-GB" dirty="0"/>
              <a:t>Private care</a:t>
            </a:r>
          </a:p>
          <a:p>
            <a:endParaRPr lang="en-GB" dirty="0"/>
          </a:p>
        </p:txBody>
      </p:sp>
    </p:spTree>
    <p:extLst>
      <p:ext uri="{BB962C8B-B14F-4D97-AF65-F5344CB8AC3E}">
        <p14:creationId xmlns:p14="http://schemas.microsoft.com/office/powerpoint/2010/main" val="664241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450D-9D3B-4879-B8B3-430BC09E5236}"/>
              </a:ext>
            </a:extLst>
          </p:cNvPr>
          <p:cNvSpPr>
            <a:spLocks noGrp="1"/>
          </p:cNvSpPr>
          <p:nvPr>
            <p:ph type="title"/>
          </p:nvPr>
        </p:nvSpPr>
        <p:spPr/>
        <p:txBody>
          <a:bodyPr/>
          <a:lstStyle/>
          <a:p>
            <a:r>
              <a:rPr lang="en-GB" dirty="0"/>
              <a:t>Secondary/ Tertiary care</a:t>
            </a:r>
          </a:p>
        </p:txBody>
      </p:sp>
      <p:sp>
        <p:nvSpPr>
          <p:cNvPr id="3" name="Content Placeholder 2">
            <a:extLst>
              <a:ext uri="{FF2B5EF4-FFF2-40B4-BE49-F238E27FC236}">
                <a16:creationId xmlns:a16="http://schemas.microsoft.com/office/drawing/2014/main" id="{3BF5C0C3-561B-46CB-B418-1AE7D2E0BB2F}"/>
              </a:ext>
            </a:extLst>
          </p:cNvPr>
          <p:cNvSpPr>
            <a:spLocks noGrp="1"/>
          </p:cNvSpPr>
          <p:nvPr>
            <p:ph sz="half" idx="1"/>
          </p:nvPr>
        </p:nvSpPr>
        <p:spPr>
          <a:xfrm>
            <a:off x="2659792" y="651510"/>
            <a:ext cx="2847182" cy="3840480"/>
          </a:xfrm>
        </p:spPr>
        <p:txBody>
          <a:bodyPr/>
          <a:lstStyle/>
          <a:p>
            <a:r>
              <a:rPr lang="en-GB" dirty="0"/>
              <a:t>Anxious / Phobic</a:t>
            </a:r>
          </a:p>
          <a:p>
            <a:r>
              <a:rPr lang="en-GB" dirty="0"/>
              <a:t>Behavioural</a:t>
            </a:r>
          </a:p>
          <a:p>
            <a:endParaRPr lang="en-GB" dirty="0"/>
          </a:p>
          <a:p>
            <a:r>
              <a:rPr lang="en-GB" dirty="0"/>
              <a:t>Neurodevelopmental Disorders</a:t>
            </a:r>
          </a:p>
          <a:p>
            <a:r>
              <a:rPr lang="en-GB" dirty="0"/>
              <a:t>Unable to accept treatment in primary care</a:t>
            </a:r>
          </a:p>
          <a:p>
            <a:endParaRPr lang="en-GB" dirty="0"/>
          </a:p>
          <a:p>
            <a:r>
              <a:rPr lang="en-GB" dirty="0"/>
              <a:t>Require sedation/general anaesthesia for treatment</a:t>
            </a:r>
          </a:p>
          <a:p>
            <a:r>
              <a:rPr lang="en-GB" dirty="0"/>
              <a:t>Significant dental needs</a:t>
            </a:r>
          </a:p>
        </p:txBody>
      </p:sp>
      <p:sp>
        <p:nvSpPr>
          <p:cNvPr id="4" name="Content Placeholder 3">
            <a:extLst>
              <a:ext uri="{FF2B5EF4-FFF2-40B4-BE49-F238E27FC236}">
                <a16:creationId xmlns:a16="http://schemas.microsoft.com/office/drawing/2014/main" id="{7F7DD759-437D-406A-8822-5B93114A06F2}"/>
              </a:ext>
            </a:extLst>
          </p:cNvPr>
          <p:cNvSpPr>
            <a:spLocks noGrp="1"/>
          </p:cNvSpPr>
          <p:nvPr>
            <p:ph sz="half" idx="2"/>
          </p:nvPr>
        </p:nvSpPr>
        <p:spPr/>
        <p:txBody>
          <a:bodyPr/>
          <a:lstStyle/>
          <a:p>
            <a:r>
              <a:rPr lang="en-GB" dirty="0"/>
              <a:t>Medically complex</a:t>
            </a:r>
          </a:p>
          <a:p>
            <a:endParaRPr lang="en-GB" dirty="0"/>
          </a:p>
          <a:p>
            <a:r>
              <a:rPr lang="en-GB" dirty="0"/>
              <a:t>Absent/missing teeth</a:t>
            </a:r>
          </a:p>
          <a:p>
            <a:r>
              <a:rPr lang="en-GB" dirty="0"/>
              <a:t>Abnormal tooth form/shape or structure</a:t>
            </a:r>
          </a:p>
          <a:p>
            <a:endParaRPr lang="en-GB" dirty="0"/>
          </a:p>
          <a:p>
            <a:r>
              <a:rPr lang="en-GB" dirty="0"/>
              <a:t>Severe dental trauma</a:t>
            </a:r>
          </a:p>
          <a:p>
            <a:endParaRPr lang="en-GB" dirty="0"/>
          </a:p>
          <a:p>
            <a:r>
              <a:rPr lang="en-GB" dirty="0"/>
              <a:t>Children in care</a:t>
            </a:r>
          </a:p>
          <a:p>
            <a:r>
              <a:rPr lang="en-GB" dirty="0"/>
              <a:t>Safeguarding</a:t>
            </a:r>
          </a:p>
          <a:p>
            <a:r>
              <a:rPr lang="en-GB" dirty="0"/>
              <a:t>Asylum seekers</a:t>
            </a:r>
          </a:p>
          <a:p>
            <a:endParaRPr lang="en-GB" dirty="0"/>
          </a:p>
        </p:txBody>
      </p:sp>
    </p:spTree>
    <p:extLst>
      <p:ext uri="{BB962C8B-B14F-4D97-AF65-F5344CB8AC3E}">
        <p14:creationId xmlns:p14="http://schemas.microsoft.com/office/powerpoint/2010/main" val="2234025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2293058-3BBB-4345-AF55-C2FFF17A69C3}"/>
              </a:ext>
            </a:extLst>
          </p:cNvPr>
          <p:cNvSpPr txBox="1"/>
          <p:nvPr/>
        </p:nvSpPr>
        <p:spPr>
          <a:xfrm>
            <a:off x="5734879" y="1182047"/>
            <a:ext cx="2952584" cy="923330"/>
          </a:xfrm>
          <a:prstGeom prst="rect">
            <a:avLst/>
          </a:prstGeom>
          <a:noFill/>
        </p:spPr>
        <p:txBody>
          <a:bodyPr wrap="square" rtlCol="0">
            <a:spAutoFit/>
          </a:bodyPr>
          <a:lstStyle/>
          <a:p>
            <a:pPr defTabSz="685800"/>
            <a:r>
              <a:rPr lang="en-GB" sz="1350" dirty="0">
                <a:solidFill>
                  <a:srgbClr val="000000"/>
                </a:solidFill>
                <a:latin typeface="Corbel" panose="020B0503020204020204"/>
              </a:rPr>
              <a:t>5 WTE Consultants</a:t>
            </a:r>
          </a:p>
          <a:p>
            <a:pPr defTabSz="685800"/>
            <a:r>
              <a:rPr lang="en-GB" sz="1350" dirty="0">
                <a:solidFill>
                  <a:srgbClr val="000000"/>
                </a:solidFill>
                <a:latin typeface="Corbel" panose="020B0503020204020204"/>
              </a:rPr>
              <a:t>5 specialists (3 in further training)  </a:t>
            </a:r>
          </a:p>
          <a:p>
            <a:pPr defTabSz="685800"/>
            <a:r>
              <a:rPr lang="en-GB" sz="1350" dirty="0">
                <a:solidFill>
                  <a:srgbClr val="000000"/>
                </a:solidFill>
                <a:latin typeface="Corbel" panose="020B0503020204020204"/>
              </a:rPr>
              <a:t>9 </a:t>
            </a:r>
            <a:r>
              <a:rPr lang="en-GB" sz="1350" dirty="0" err="1">
                <a:solidFill>
                  <a:srgbClr val="000000"/>
                </a:solidFill>
                <a:latin typeface="Corbel" panose="020B0503020204020204"/>
              </a:rPr>
              <a:t>StRs</a:t>
            </a:r>
            <a:r>
              <a:rPr lang="en-GB" sz="1350" dirty="0">
                <a:solidFill>
                  <a:srgbClr val="000000"/>
                </a:solidFill>
                <a:latin typeface="Corbel" panose="020B0503020204020204"/>
              </a:rPr>
              <a:t>/academic trainees</a:t>
            </a:r>
          </a:p>
          <a:p>
            <a:pPr defTabSz="685800"/>
            <a:endParaRPr lang="en-GB" sz="1350" dirty="0">
              <a:solidFill>
                <a:srgbClr val="000000"/>
              </a:solidFill>
              <a:latin typeface="Corbel" panose="020B0503020204020204"/>
            </a:endParaRPr>
          </a:p>
        </p:txBody>
      </p:sp>
      <p:grpSp>
        <p:nvGrpSpPr>
          <p:cNvPr id="19" name="Group 18">
            <a:extLst>
              <a:ext uri="{FF2B5EF4-FFF2-40B4-BE49-F238E27FC236}">
                <a16:creationId xmlns:a16="http://schemas.microsoft.com/office/drawing/2014/main" id="{CD1B9EC6-B611-431D-B600-47C1AE19C70C}"/>
              </a:ext>
            </a:extLst>
          </p:cNvPr>
          <p:cNvGrpSpPr/>
          <p:nvPr/>
        </p:nvGrpSpPr>
        <p:grpSpPr>
          <a:xfrm>
            <a:off x="542362" y="722678"/>
            <a:ext cx="4029638" cy="3686690"/>
            <a:chOff x="723150" y="325877"/>
            <a:chExt cx="5372850" cy="4915586"/>
          </a:xfrm>
        </p:grpSpPr>
        <p:pic>
          <p:nvPicPr>
            <p:cNvPr id="11" name="Picture 10" descr="Map&#10;&#10;Description automatically generated">
              <a:extLst>
                <a:ext uri="{FF2B5EF4-FFF2-40B4-BE49-F238E27FC236}">
                  <a16:creationId xmlns:a16="http://schemas.microsoft.com/office/drawing/2014/main" id="{E7BAD29D-1AFD-41AB-8361-7BAEB6FF09C1}"/>
                </a:ext>
              </a:extLst>
            </p:cNvPr>
            <p:cNvPicPr>
              <a:picLocks noChangeAspect="1"/>
            </p:cNvPicPr>
            <p:nvPr/>
          </p:nvPicPr>
          <p:blipFill>
            <a:blip r:embed="rId3"/>
            <a:stretch>
              <a:fillRect/>
            </a:stretch>
          </p:blipFill>
          <p:spPr>
            <a:xfrm>
              <a:off x="723150" y="325877"/>
              <a:ext cx="5372850" cy="4915586"/>
            </a:xfrm>
            <a:prstGeom prst="rect">
              <a:avLst/>
            </a:prstGeom>
          </p:spPr>
        </p:pic>
        <p:sp>
          <p:nvSpPr>
            <p:cNvPr id="12" name="Star: 5 Points 11">
              <a:extLst>
                <a:ext uri="{FF2B5EF4-FFF2-40B4-BE49-F238E27FC236}">
                  <a16:creationId xmlns:a16="http://schemas.microsoft.com/office/drawing/2014/main" id="{5AC2EA7B-3E95-4DDB-B547-0F781060A8DA}"/>
                </a:ext>
              </a:extLst>
            </p:cNvPr>
            <p:cNvSpPr/>
            <p:nvPr/>
          </p:nvSpPr>
          <p:spPr>
            <a:xfrm>
              <a:off x="3869268" y="2593651"/>
              <a:ext cx="264160" cy="233680"/>
            </a:xfrm>
            <a:prstGeom prst="star5">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Corbel" panose="020B0503020204020204"/>
              </a:endParaRPr>
            </a:p>
          </p:txBody>
        </p:sp>
        <p:sp>
          <p:nvSpPr>
            <p:cNvPr id="13" name="Star: 5 Points 12">
              <a:extLst>
                <a:ext uri="{FF2B5EF4-FFF2-40B4-BE49-F238E27FC236}">
                  <a16:creationId xmlns:a16="http://schemas.microsoft.com/office/drawing/2014/main" id="{36D824D8-44D1-4F46-B3CF-5A5F8AA9B85A}"/>
                </a:ext>
              </a:extLst>
            </p:cNvPr>
            <p:cNvSpPr/>
            <p:nvPr/>
          </p:nvSpPr>
          <p:spPr>
            <a:xfrm>
              <a:off x="3972351" y="3677096"/>
              <a:ext cx="264160" cy="233680"/>
            </a:xfrm>
            <a:prstGeom prst="star5">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Corbel" panose="020B0503020204020204"/>
              </a:endParaRPr>
            </a:p>
          </p:txBody>
        </p:sp>
        <p:sp>
          <p:nvSpPr>
            <p:cNvPr id="14" name="Star: 5 Points 13">
              <a:extLst>
                <a:ext uri="{FF2B5EF4-FFF2-40B4-BE49-F238E27FC236}">
                  <a16:creationId xmlns:a16="http://schemas.microsoft.com/office/drawing/2014/main" id="{C77DF4FD-E06C-46DD-991E-20E3241D355B}"/>
                </a:ext>
              </a:extLst>
            </p:cNvPr>
            <p:cNvSpPr/>
            <p:nvPr/>
          </p:nvSpPr>
          <p:spPr>
            <a:xfrm>
              <a:off x="3605108" y="2182017"/>
              <a:ext cx="264160" cy="233680"/>
            </a:xfrm>
            <a:prstGeom prst="star5">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Corbel" panose="020B0503020204020204"/>
              </a:endParaRPr>
            </a:p>
          </p:txBody>
        </p:sp>
      </p:grpSp>
      <p:sp>
        <p:nvSpPr>
          <p:cNvPr id="18" name="TextBox 17">
            <a:extLst>
              <a:ext uri="{FF2B5EF4-FFF2-40B4-BE49-F238E27FC236}">
                <a16:creationId xmlns:a16="http://schemas.microsoft.com/office/drawing/2014/main" id="{703D12C9-9894-479E-B7DC-FCD87F95E447}"/>
              </a:ext>
            </a:extLst>
          </p:cNvPr>
          <p:cNvSpPr txBox="1"/>
          <p:nvPr/>
        </p:nvSpPr>
        <p:spPr>
          <a:xfrm>
            <a:off x="120479" y="18535"/>
            <a:ext cx="8859794" cy="369332"/>
          </a:xfrm>
          <a:prstGeom prst="rect">
            <a:avLst/>
          </a:prstGeom>
          <a:noFill/>
        </p:spPr>
        <p:txBody>
          <a:bodyPr wrap="square" rtlCol="0">
            <a:spAutoFit/>
          </a:bodyPr>
          <a:lstStyle/>
          <a:p>
            <a:pPr defTabSz="685800"/>
            <a:r>
              <a:rPr lang="en-GB" dirty="0">
                <a:solidFill>
                  <a:srgbClr val="000000"/>
                </a:solidFill>
                <a:latin typeface="Corbel" panose="020B0503020204020204"/>
              </a:rPr>
              <a:t>Secondary / Tertiary Care provided by Community Dental Services + Hospital Dental Service</a:t>
            </a:r>
          </a:p>
        </p:txBody>
      </p:sp>
      <p:sp>
        <p:nvSpPr>
          <p:cNvPr id="2" name="Star: 5 Points 1">
            <a:extLst>
              <a:ext uri="{FF2B5EF4-FFF2-40B4-BE49-F238E27FC236}">
                <a16:creationId xmlns:a16="http://schemas.microsoft.com/office/drawing/2014/main" id="{09FB8110-1C47-0B48-AFF3-A59EE33F244F}"/>
              </a:ext>
            </a:extLst>
          </p:cNvPr>
          <p:cNvSpPr/>
          <p:nvPr/>
        </p:nvSpPr>
        <p:spPr>
          <a:xfrm>
            <a:off x="3463473" y="3148463"/>
            <a:ext cx="198120" cy="175260"/>
          </a:xfrm>
          <a:prstGeom prst="star5">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Corbel" panose="020B0503020204020204"/>
            </a:endParaRPr>
          </a:p>
        </p:txBody>
      </p:sp>
    </p:spTree>
    <p:extLst>
      <p:ext uri="{BB962C8B-B14F-4D97-AF65-F5344CB8AC3E}">
        <p14:creationId xmlns:p14="http://schemas.microsoft.com/office/powerpoint/2010/main" val="149010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586C57-00A2-D7FF-BBE4-915EC6BA4D08}"/>
              </a:ext>
            </a:extLst>
          </p:cNvPr>
          <p:cNvSpPr>
            <a:spLocks noGrp="1"/>
          </p:cNvSpPr>
          <p:nvPr>
            <p:ph type="title"/>
          </p:nvPr>
        </p:nvSpPr>
        <p:spPr/>
        <p:txBody>
          <a:bodyPr/>
          <a:lstStyle/>
          <a:p>
            <a:r>
              <a:rPr lang="en-GB" dirty="0"/>
              <a:t>Session Overview </a:t>
            </a:r>
          </a:p>
        </p:txBody>
      </p:sp>
      <p:sp>
        <p:nvSpPr>
          <p:cNvPr id="5" name="Content Placeholder 4">
            <a:extLst>
              <a:ext uri="{FF2B5EF4-FFF2-40B4-BE49-F238E27FC236}">
                <a16:creationId xmlns:a16="http://schemas.microsoft.com/office/drawing/2014/main" id="{FCFE3923-95DC-FAA6-6543-ACBEF6023C88}"/>
              </a:ext>
            </a:extLst>
          </p:cNvPr>
          <p:cNvSpPr>
            <a:spLocks noGrp="1"/>
          </p:cNvSpPr>
          <p:nvPr>
            <p:ph idx="1"/>
          </p:nvPr>
        </p:nvSpPr>
        <p:spPr/>
        <p:txBody>
          <a:bodyPr/>
          <a:lstStyle/>
          <a:p>
            <a:r>
              <a:rPr lang="en-GB" dirty="0"/>
              <a:t>Introduction to the Child Health and Wellbeing Network </a:t>
            </a:r>
          </a:p>
          <a:p>
            <a:r>
              <a:rPr lang="en-GB" dirty="0"/>
              <a:t>Oral Health focus session </a:t>
            </a:r>
          </a:p>
          <a:p>
            <a:r>
              <a:rPr lang="en-GB" dirty="0"/>
              <a:t>Oral Health Q&amp;A</a:t>
            </a:r>
          </a:p>
          <a:p>
            <a:r>
              <a:rPr lang="en-GB" dirty="0"/>
              <a:t>Healthier Together sharing good practice </a:t>
            </a:r>
          </a:p>
          <a:p>
            <a:r>
              <a:rPr lang="en-GB" dirty="0"/>
              <a:t>Healthier Together what’s new </a:t>
            </a:r>
          </a:p>
          <a:p>
            <a:r>
              <a:rPr lang="en-GB" dirty="0"/>
              <a:t>Healthier Together discussion </a:t>
            </a:r>
          </a:p>
          <a:p>
            <a:pPr marL="0" indent="0">
              <a:buNone/>
            </a:pPr>
            <a:endParaRPr lang="en-GB" dirty="0"/>
          </a:p>
        </p:txBody>
      </p:sp>
    </p:spTree>
    <p:extLst>
      <p:ext uri="{BB962C8B-B14F-4D97-AF65-F5344CB8AC3E}">
        <p14:creationId xmlns:p14="http://schemas.microsoft.com/office/powerpoint/2010/main" val="1666275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BD1E5-B4AC-48C0-B544-458F11B29F86}"/>
              </a:ext>
            </a:extLst>
          </p:cNvPr>
          <p:cNvSpPr>
            <a:spLocks noGrp="1"/>
          </p:cNvSpPr>
          <p:nvPr>
            <p:ph type="title"/>
          </p:nvPr>
        </p:nvSpPr>
        <p:spPr/>
        <p:txBody>
          <a:bodyPr/>
          <a:lstStyle/>
          <a:p>
            <a:r>
              <a:rPr lang="en-GB" dirty="0"/>
              <a:t>Local CDS</a:t>
            </a:r>
          </a:p>
        </p:txBody>
      </p:sp>
      <p:sp>
        <p:nvSpPr>
          <p:cNvPr id="3" name="Content Placeholder 2">
            <a:extLst>
              <a:ext uri="{FF2B5EF4-FFF2-40B4-BE49-F238E27FC236}">
                <a16:creationId xmlns:a16="http://schemas.microsoft.com/office/drawing/2014/main" id="{9E593F79-876C-40CB-8780-A78CDC646919}"/>
              </a:ext>
            </a:extLst>
          </p:cNvPr>
          <p:cNvSpPr>
            <a:spLocks noGrp="1"/>
          </p:cNvSpPr>
          <p:nvPr>
            <p:ph idx="1"/>
          </p:nvPr>
        </p:nvSpPr>
        <p:spPr>
          <a:xfrm>
            <a:off x="2901951" y="648081"/>
            <a:ext cx="5486400" cy="4043189"/>
          </a:xfrm>
        </p:spPr>
        <p:txBody>
          <a:bodyPr/>
          <a:lstStyle/>
          <a:p>
            <a:r>
              <a:rPr lang="en-GB" b="1" dirty="0"/>
              <a:t>CDDFT</a:t>
            </a:r>
            <a:r>
              <a:rPr lang="en-GB" dirty="0"/>
              <a:t> – Dr Sola </a:t>
            </a:r>
            <a:r>
              <a:rPr lang="en-GB" dirty="0" err="1"/>
              <a:t>Adeboye</a:t>
            </a:r>
            <a:r>
              <a:rPr lang="en-GB" dirty="0"/>
              <a:t> (Consultant Paediatric Dentistry &amp; Clinical Lead), Community Dental Service, Bishop Auckland Hospital</a:t>
            </a:r>
          </a:p>
          <a:p>
            <a:r>
              <a:rPr lang="en-GB" b="1" dirty="0"/>
              <a:t>Northumbria</a:t>
            </a:r>
            <a:r>
              <a:rPr lang="en-GB" dirty="0"/>
              <a:t> – Dr Kathryn Jorgenson (Specialist Paediatric Dentistry &amp; Clinical Lead), Wansbeck General Hospital</a:t>
            </a:r>
          </a:p>
          <a:p>
            <a:r>
              <a:rPr lang="en-GB" b="1" dirty="0" err="1"/>
              <a:t>SoTW</a:t>
            </a:r>
            <a:r>
              <a:rPr lang="en-GB" dirty="0"/>
              <a:t>: Clarendon House, Hebburn</a:t>
            </a:r>
          </a:p>
          <a:p>
            <a:r>
              <a:rPr lang="en-GB" b="1" dirty="0"/>
              <a:t>NCIC</a:t>
            </a:r>
            <a:r>
              <a:rPr lang="en-GB" dirty="0"/>
              <a:t>: Carlisle Dental Centre</a:t>
            </a:r>
          </a:p>
          <a:p>
            <a:r>
              <a:rPr lang="en-GB" b="1" dirty="0"/>
              <a:t>Tees</a:t>
            </a:r>
            <a:r>
              <a:rPr lang="en-GB" dirty="0"/>
              <a:t>: Dr Oliver Sumner (Consultant Paediatric Dentistry), Guisborough Hospital</a:t>
            </a:r>
          </a:p>
          <a:p>
            <a:r>
              <a:rPr lang="en-GB" b="1" dirty="0"/>
              <a:t>Newcastle</a:t>
            </a:r>
            <a:r>
              <a:rPr lang="en-GB" dirty="0"/>
              <a:t>: Arthur’s Hill Clinic</a:t>
            </a:r>
          </a:p>
          <a:p>
            <a:endParaRPr lang="en-GB" dirty="0"/>
          </a:p>
          <a:p>
            <a:r>
              <a:rPr lang="en-GB" dirty="0"/>
              <a:t>Newcastle Dental Hospital</a:t>
            </a:r>
          </a:p>
        </p:txBody>
      </p:sp>
    </p:spTree>
    <p:extLst>
      <p:ext uri="{BB962C8B-B14F-4D97-AF65-F5344CB8AC3E}">
        <p14:creationId xmlns:p14="http://schemas.microsoft.com/office/powerpoint/2010/main" val="1681942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F584E04-6CC5-4746-A917-715854CF0FC2}"/>
              </a:ext>
            </a:extLst>
          </p:cNvPr>
          <p:cNvSpPr>
            <a:spLocks noGrp="1"/>
          </p:cNvSpPr>
          <p:nvPr>
            <p:ph type="title"/>
          </p:nvPr>
        </p:nvSpPr>
        <p:spPr/>
        <p:txBody>
          <a:bodyPr/>
          <a:lstStyle/>
          <a:p>
            <a:r>
              <a:rPr lang="en-GB" dirty="0"/>
              <a:t>After referral</a:t>
            </a:r>
          </a:p>
        </p:txBody>
      </p:sp>
      <p:sp>
        <p:nvSpPr>
          <p:cNvPr id="8" name="Content Placeholder 7">
            <a:extLst>
              <a:ext uri="{FF2B5EF4-FFF2-40B4-BE49-F238E27FC236}">
                <a16:creationId xmlns:a16="http://schemas.microsoft.com/office/drawing/2014/main" id="{6FB4A0B2-3AF0-4237-BE59-0354D2BA7716}"/>
              </a:ext>
            </a:extLst>
          </p:cNvPr>
          <p:cNvSpPr>
            <a:spLocks noGrp="1"/>
          </p:cNvSpPr>
          <p:nvPr>
            <p:ph sz="quarter" idx="13"/>
          </p:nvPr>
        </p:nvSpPr>
        <p:spPr/>
        <p:txBody>
          <a:bodyPr/>
          <a:lstStyle/>
          <a:p>
            <a:r>
              <a:rPr lang="en-GB" dirty="0"/>
              <a:t>Triaged </a:t>
            </a:r>
          </a:p>
          <a:p>
            <a:r>
              <a:rPr lang="en-GB" dirty="0"/>
              <a:t>Full dental assessment</a:t>
            </a:r>
          </a:p>
          <a:p>
            <a:r>
              <a:rPr lang="en-GB" dirty="0"/>
              <a:t>Treatment if needed – Sedation/GA</a:t>
            </a:r>
          </a:p>
          <a:p>
            <a:endParaRPr lang="en-GB" dirty="0"/>
          </a:p>
          <a:p>
            <a:r>
              <a:rPr lang="en-GB" dirty="0"/>
              <a:t>Assess long term needs</a:t>
            </a:r>
          </a:p>
          <a:p>
            <a:r>
              <a:rPr lang="en-GB" dirty="0"/>
              <a:t>“Routine care” </a:t>
            </a:r>
          </a:p>
          <a:p>
            <a:r>
              <a:rPr lang="en-GB" dirty="0"/>
              <a:t>	General Dentist</a:t>
            </a:r>
          </a:p>
          <a:p>
            <a:r>
              <a:rPr lang="en-GB" dirty="0"/>
              <a:t>	Community Dental</a:t>
            </a:r>
          </a:p>
          <a:p>
            <a:endParaRPr lang="en-GB" dirty="0"/>
          </a:p>
          <a:p>
            <a:r>
              <a:rPr lang="en-GB" dirty="0"/>
              <a:t>One day – regional referral system? </a:t>
            </a:r>
          </a:p>
          <a:p>
            <a:endParaRPr lang="en-GB" dirty="0"/>
          </a:p>
        </p:txBody>
      </p:sp>
    </p:spTree>
    <p:extLst>
      <p:ext uri="{BB962C8B-B14F-4D97-AF65-F5344CB8AC3E}">
        <p14:creationId xmlns:p14="http://schemas.microsoft.com/office/powerpoint/2010/main" val="3428496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6E382-D38F-2EBB-303B-CAE39DE55437}"/>
              </a:ext>
            </a:extLst>
          </p:cNvPr>
          <p:cNvSpPr>
            <a:spLocks noGrp="1"/>
          </p:cNvSpPr>
          <p:nvPr>
            <p:ph type="title"/>
          </p:nvPr>
        </p:nvSpPr>
        <p:spPr/>
        <p:txBody>
          <a:bodyPr/>
          <a:lstStyle/>
          <a:p>
            <a:r>
              <a:rPr lang="en-GB" dirty="0"/>
              <a:t>Urgent Care</a:t>
            </a:r>
          </a:p>
        </p:txBody>
      </p:sp>
      <p:sp>
        <p:nvSpPr>
          <p:cNvPr id="3" name="Content Placeholder 2">
            <a:extLst>
              <a:ext uri="{FF2B5EF4-FFF2-40B4-BE49-F238E27FC236}">
                <a16:creationId xmlns:a16="http://schemas.microsoft.com/office/drawing/2014/main" id="{8098DDDF-A3C2-1D91-83E0-92B04AEFF912}"/>
              </a:ext>
            </a:extLst>
          </p:cNvPr>
          <p:cNvSpPr>
            <a:spLocks noGrp="1"/>
          </p:cNvSpPr>
          <p:nvPr>
            <p:ph idx="1"/>
          </p:nvPr>
        </p:nvSpPr>
        <p:spPr/>
        <p:txBody>
          <a:bodyPr/>
          <a:lstStyle/>
          <a:p>
            <a:r>
              <a:rPr lang="en-GB" dirty="0"/>
              <a:t>Via 111</a:t>
            </a:r>
          </a:p>
          <a:p>
            <a:r>
              <a:rPr lang="en-GB" dirty="0"/>
              <a:t>Advice if appropriate</a:t>
            </a:r>
          </a:p>
          <a:p>
            <a:r>
              <a:rPr lang="en-GB" dirty="0"/>
              <a:t>Signpost to primary care dental services</a:t>
            </a:r>
          </a:p>
          <a:p>
            <a:r>
              <a:rPr lang="en-GB" dirty="0"/>
              <a:t>Link to primary care access appointments – same/next day</a:t>
            </a:r>
          </a:p>
          <a:p>
            <a:r>
              <a:rPr lang="en-GB" dirty="0"/>
              <a:t>Link to Out Of Hours care (evening/weekends)</a:t>
            </a:r>
          </a:p>
          <a:p>
            <a:r>
              <a:rPr lang="en-GB" dirty="0"/>
              <a:t>Refer on to secondary care triage (Dental Hospital)</a:t>
            </a:r>
          </a:p>
        </p:txBody>
      </p:sp>
    </p:spTree>
    <p:extLst>
      <p:ext uri="{BB962C8B-B14F-4D97-AF65-F5344CB8AC3E}">
        <p14:creationId xmlns:p14="http://schemas.microsoft.com/office/powerpoint/2010/main" val="821169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C3569-A755-4A02-A9EB-CAA5784E9FB4}"/>
              </a:ext>
            </a:extLst>
          </p:cNvPr>
          <p:cNvSpPr>
            <a:spLocks noGrp="1"/>
          </p:cNvSpPr>
          <p:nvPr>
            <p:ph type="title"/>
          </p:nvPr>
        </p:nvSpPr>
        <p:spPr/>
        <p:txBody>
          <a:bodyPr/>
          <a:lstStyle/>
          <a:p>
            <a:r>
              <a:rPr lang="en-GB" dirty="0"/>
              <a:t>Clinically…</a:t>
            </a:r>
          </a:p>
        </p:txBody>
      </p:sp>
      <p:sp>
        <p:nvSpPr>
          <p:cNvPr id="3" name="Text Placeholder 2">
            <a:extLst>
              <a:ext uri="{FF2B5EF4-FFF2-40B4-BE49-F238E27FC236}">
                <a16:creationId xmlns:a16="http://schemas.microsoft.com/office/drawing/2014/main" id="{D372E83C-D410-47C9-B473-3DC0B1269394}"/>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815564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0B2423-79EB-4E3D-A46F-E4875C59E428}"/>
              </a:ext>
            </a:extLst>
          </p:cNvPr>
          <p:cNvSpPr>
            <a:spLocks noGrp="1"/>
          </p:cNvSpPr>
          <p:nvPr>
            <p:ph type="sldNum" sz="quarter" idx="4294967295"/>
          </p:nvPr>
        </p:nvSpPr>
        <p:spPr>
          <a:xfrm>
            <a:off x="6457950" y="4767263"/>
            <a:ext cx="2057400" cy="273844"/>
          </a:xfrm>
          <a:prstGeom prst="rect">
            <a:avLst/>
          </a:prstGeom>
        </p:spPr>
        <p:txBody>
          <a:bodyPr/>
          <a:lstStyle/>
          <a:p>
            <a:pPr defTabSz="685800"/>
            <a:fld id="{B9713C8C-8E70-45D5-AE59-23E60168254E}" type="slidenum">
              <a:rPr lang="en-GB" sz="1350">
                <a:solidFill>
                  <a:prstClr val="black"/>
                </a:solidFill>
                <a:latin typeface="Century Gothic"/>
              </a:rPr>
              <a:pPr defTabSz="685800"/>
              <a:t>24</a:t>
            </a:fld>
            <a:endParaRPr lang="en-GB" sz="1350">
              <a:solidFill>
                <a:prstClr val="black"/>
              </a:solidFill>
              <a:latin typeface="Century Gothic"/>
            </a:endParaRPr>
          </a:p>
        </p:txBody>
      </p:sp>
      <p:pic>
        <p:nvPicPr>
          <p:cNvPr id="7" name="Picture 6">
            <a:extLst>
              <a:ext uri="{FF2B5EF4-FFF2-40B4-BE49-F238E27FC236}">
                <a16:creationId xmlns:a16="http://schemas.microsoft.com/office/drawing/2014/main" id="{FAF062DD-890B-401E-97CD-0596516F107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44996" y="254187"/>
            <a:ext cx="3947984" cy="3067565"/>
          </a:xfrm>
          <a:prstGeom prst="rect">
            <a:avLst/>
          </a:prstGeom>
        </p:spPr>
      </p:pic>
      <p:pic>
        <p:nvPicPr>
          <p:cNvPr id="8" name="Picture 7">
            <a:extLst>
              <a:ext uri="{FF2B5EF4-FFF2-40B4-BE49-F238E27FC236}">
                <a16:creationId xmlns:a16="http://schemas.microsoft.com/office/drawing/2014/main" id="{EC0950B4-81FF-4DC9-9AB3-D51D04E9EDA8}"/>
              </a:ext>
            </a:extLst>
          </p:cNvPr>
          <p:cNvPicPr>
            <a:picLocks noChangeAspect="1"/>
          </p:cNvPicPr>
          <p:nvPr/>
        </p:nvPicPr>
        <p:blipFill>
          <a:blip r:embed="rId3"/>
          <a:stretch>
            <a:fillRect/>
          </a:stretch>
        </p:blipFill>
        <p:spPr>
          <a:xfrm>
            <a:off x="1185862" y="2381572"/>
            <a:ext cx="3386138" cy="1900238"/>
          </a:xfrm>
          <a:prstGeom prst="rect">
            <a:avLst/>
          </a:prstGeom>
        </p:spPr>
      </p:pic>
      <p:pic>
        <p:nvPicPr>
          <p:cNvPr id="4100" name="Picture 4" descr="Healthy Teeth in Child - Stock Image - C039/3009 - Science ...">
            <a:extLst>
              <a:ext uri="{FF2B5EF4-FFF2-40B4-BE49-F238E27FC236}">
                <a16:creationId xmlns:a16="http://schemas.microsoft.com/office/drawing/2014/main" id="{5F975F06-947F-4993-8B68-CAABFA1C6CB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29779" y="162216"/>
            <a:ext cx="3049340" cy="19878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DBF7ED8-5500-4A84-8C76-E63CF60EAD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06878" y="3138974"/>
            <a:ext cx="2817533" cy="1902132"/>
          </a:xfrm>
          <a:prstGeom prst="rect">
            <a:avLst/>
          </a:prstGeom>
        </p:spPr>
      </p:pic>
    </p:spTree>
    <p:extLst>
      <p:ext uri="{BB962C8B-B14F-4D97-AF65-F5344CB8AC3E}">
        <p14:creationId xmlns:p14="http://schemas.microsoft.com/office/powerpoint/2010/main" val="201455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BAA00A-AEF3-42D2-A45D-297C2ACCFC1B}"/>
              </a:ext>
            </a:extLst>
          </p:cNvPr>
          <p:cNvSpPr>
            <a:spLocks noGrp="1"/>
          </p:cNvSpPr>
          <p:nvPr>
            <p:ph type="dt" sz="half" idx="4294967295"/>
          </p:nvPr>
        </p:nvSpPr>
        <p:spPr>
          <a:xfrm>
            <a:off x="628650" y="4767263"/>
            <a:ext cx="2057400" cy="273844"/>
          </a:xfrm>
          <a:prstGeom prst="rect">
            <a:avLst/>
          </a:prstGeom>
        </p:spPr>
        <p:txBody>
          <a:bodyPr/>
          <a:lstStyle/>
          <a:p>
            <a:pPr defTabSz="685800"/>
            <a:r>
              <a:rPr lang="en-GB" sz="1350">
                <a:solidFill>
                  <a:prstClr val="black"/>
                </a:solidFill>
                <a:latin typeface="Century Gothic"/>
              </a:rPr>
              <a:t>9/3/20XX</a:t>
            </a:r>
          </a:p>
        </p:txBody>
      </p:sp>
      <p:sp>
        <p:nvSpPr>
          <p:cNvPr id="3" name="Footer Placeholder 2">
            <a:extLst>
              <a:ext uri="{FF2B5EF4-FFF2-40B4-BE49-F238E27FC236}">
                <a16:creationId xmlns:a16="http://schemas.microsoft.com/office/drawing/2014/main" id="{3DE2B6E4-541C-48FD-9E34-02BDED26B4D7}"/>
              </a:ext>
            </a:extLst>
          </p:cNvPr>
          <p:cNvSpPr>
            <a:spLocks noGrp="1"/>
          </p:cNvSpPr>
          <p:nvPr>
            <p:ph type="ftr" sz="quarter" idx="4294967295"/>
          </p:nvPr>
        </p:nvSpPr>
        <p:spPr>
          <a:xfrm>
            <a:off x="3028950" y="4767263"/>
            <a:ext cx="3086100" cy="273844"/>
          </a:xfrm>
          <a:prstGeom prst="rect">
            <a:avLst/>
          </a:prstGeom>
        </p:spPr>
        <p:txBody>
          <a:bodyPr/>
          <a:lstStyle/>
          <a:p>
            <a:pPr defTabSz="685800"/>
            <a:r>
              <a:rPr lang="en-GB" sz="1350">
                <a:solidFill>
                  <a:prstClr val="black"/>
                </a:solidFill>
                <a:latin typeface="Century Gothic"/>
              </a:rPr>
              <a:t>Presentation Title</a:t>
            </a:r>
          </a:p>
        </p:txBody>
      </p:sp>
      <p:pic>
        <p:nvPicPr>
          <p:cNvPr id="6" name="Picture 5" descr="A person's mouth with teeth&#10;&#10;Description automatically generated with low confidence">
            <a:extLst>
              <a:ext uri="{FF2B5EF4-FFF2-40B4-BE49-F238E27FC236}">
                <a16:creationId xmlns:a16="http://schemas.microsoft.com/office/drawing/2014/main" id="{7FA62169-B2B1-4A99-B07E-FEC6CC48D23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061" y="1983259"/>
            <a:ext cx="5173439" cy="3002242"/>
          </a:xfrm>
          <a:prstGeom prst="rect">
            <a:avLst/>
          </a:prstGeom>
        </p:spPr>
      </p:pic>
      <p:pic>
        <p:nvPicPr>
          <p:cNvPr id="10" name="Picture 9" descr="A person's mouth open&#10;&#10;Description automatically generated with low confidence">
            <a:extLst>
              <a:ext uri="{FF2B5EF4-FFF2-40B4-BE49-F238E27FC236}">
                <a16:creationId xmlns:a16="http://schemas.microsoft.com/office/drawing/2014/main" id="{6008B207-78EC-482E-8C04-502F324995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03988" y="129746"/>
            <a:ext cx="4707925" cy="2826608"/>
          </a:xfrm>
          <a:prstGeom prst="rect">
            <a:avLst/>
          </a:prstGeom>
        </p:spPr>
      </p:pic>
    </p:spTree>
    <p:extLst>
      <p:ext uri="{BB962C8B-B14F-4D97-AF65-F5344CB8AC3E}">
        <p14:creationId xmlns:p14="http://schemas.microsoft.com/office/powerpoint/2010/main" val="3602645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vere early childhood caries | Download Scientific Diagram">
            <a:extLst>
              <a:ext uri="{FF2B5EF4-FFF2-40B4-BE49-F238E27FC236}">
                <a16:creationId xmlns:a16="http://schemas.microsoft.com/office/drawing/2014/main" id="{E314A767-AFFC-4FF9-9374-AB1EC4E6A9A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37686" y="93398"/>
            <a:ext cx="2628900" cy="19716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arly Childhood Caries (ECC) | Dental Care for Infants ...">
            <a:extLst>
              <a:ext uri="{FF2B5EF4-FFF2-40B4-BE49-F238E27FC236}">
                <a16:creationId xmlns:a16="http://schemas.microsoft.com/office/drawing/2014/main" id="{473698A0-7671-4BED-B13A-083DE8913F5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38805" y="3305621"/>
            <a:ext cx="2613454" cy="17444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vities, Cooties, and Colds...Only ONE is Not Spread ...">
            <a:extLst>
              <a:ext uri="{FF2B5EF4-FFF2-40B4-BE49-F238E27FC236}">
                <a16:creationId xmlns:a16="http://schemas.microsoft.com/office/drawing/2014/main" id="{81273302-FDBC-479F-83EB-8A291253EAF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69967" y="93398"/>
            <a:ext cx="2647518" cy="1971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011628F-55CA-476A-A6A3-5F0ED434B0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742" y="83459"/>
            <a:ext cx="2858024" cy="1971675"/>
          </a:xfrm>
          <a:prstGeom prst="rect">
            <a:avLst/>
          </a:prstGeom>
        </p:spPr>
      </p:pic>
      <p:pic>
        <p:nvPicPr>
          <p:cNvPr id="2" name="Picture 1">
            <a:extLst>
              <a:ext uri="{FF2B5EF4-FFF2-40B4-BE49-F238E27FC236}">
                <a16:creationId xmlns:a16="http://schemas.microsoft.com/office/drawing/2014/main" id="{55AA5C79-01F4-47B2-9245-DF97857AE34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1742" y="2246243"/>
            <a:ext cx="2748229" cy="1887768"/>
          </a:xfrm>
          <a:prstGeom prst="rect">
            <a:avLst/>
          </a:prstGeom>
        </p:spPr>
      </p:pic>
      <p:pic>
        <p:nvPicPr>
          <p:cNvPr id="5" name="Picture 3">
            <a:extLst>
              <a:ext uri="{FF2B5EF4-FFF2-40B4-BE49-F238E27FC236}">
                <a16:creationId xmlns:a16="http://schemas.microsoft.com/office/drawing/2014/main" id="{7DF03339-D61E-4F4C-A483-9F3C8895BE1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438805" y="1579742"/>
            <a:ext cx="2645356" cy="1984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Bilateral radicular dens in dente in mandibular premolars ...">
            <a:extLst>
              <a:ext uri="{FF2B5EF4-FFF2-40B4-BE49-F238E27FC236}">
                <a16:creationId xmlns:a16="http://schemas.microsoft.com/office/drawing/2014/main" id="{5B8B9436-3632-46A2-ABE2-87467FB8218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960994" y="2259062"/>
            <a:ext cx="3386138" cy="209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07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6E382-D38F-2EBB-303B-CAE39DE55437}"/>
              </a:ext>
            </a:extLst>
          </p:cNvPr>
          <p:cNvSpPr>
            <a:spLocks noGrp="1"/>
          </p:cNvSpPr>
          <p:nvPr>
            <p:ph type="title"/>
          </p:nvPr>
        </p:nvSpPr>
        <p:spPr/>
        <p:txBody>
          <a:bodyPr/>
          <a:lstStyle/>
          <a:p>
            <a:r>
              <a:rPr lang="en-GB" dirty="0"/>
              <a:t>Dental Caries</a:t>
            </a:r>
          </a:p>
        </p:txBody>
      </p:sp>
      <p:pic>
        <p:nvPicPr>
          <p:cNvPr id="9" name="Picture 8">
            <a:extLst>
              <a:ext uri="{FF2B5EF4-FFF2-40B4-BE49-F238E27FC236}">
                <a16:creationId xmlns:a16="http://schemas.microsoft.com/office/drawing/2014/main" id="{3D390EF0-338C-1E42-9A95-CBC034460B76}"/>
              </a:ext>
            </a:extLst>
          </p:cNvPr>
          <p:cNvPicPr>
            <a:picLocks noChangeAspect="1"/>
          </p:cNvPicPr>
          <p:nvPr/>
        </p:nvPicPr>
        <p:blipFill rotWithShape="1">
          <a:blip r:embed="rId2"/>
          <a:srcRect l="3698" t="21233" r="67432" b="20320"/>
          <a:stretch/>
        </p:blipFill>
        <p:spPr>
          <a:xfrm>
            <a:off x="3355409" y="1230683"/>
            <a:ext cx="4949735" cy="2818356"/>
          </a:xfrm>
          <a:prstGeom prst="rect">
            <a:avLst/>
          </a:prstGeom>
        </p:spPr>
      </p:pic>
    </p:spTree>
    <p:extLst>
      <p:ext uri="{BB962C8B-B14F-4D97-AF65-F5344CB8AC3E}">
        <p14:creationId xmlns:p14="http://schemas.microsoft.com/office/powerpoint/2010/main" val="1592003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6E382-D38F-2EBB-303B-CAE39DE55437}"/>
              </a:ext>
            </a:extLst>
          </p:cNvPr>
          <p:cNvSpPr>
            <a:spLocks noGrp="1"/>
          </p:cNvSpPr>
          <p:nvPr>
            <p:ph type="title"/>
          </p:nvPr>
        </p:nvSpPr>
        <p:spPr/>
        <p:txBody>
          <a:bodyPr/>
          <a:lstStyle/>
          <a:p>
            <a:r>
              <a:rPr lang="en-GB" dirty="0"/>
              <a:t>Dental Caries</a:t>
            </a:r>
            <a:br>
              <a:rPr lang="en-GB" dirty="0"/>
            </a:br>
            <a:r>
              <a:rPr lang="en-GB" dirty="0"/>
              <a:t>Risk Factors</a:t>
            </a:r>
          </a:p>
        </p:txBody>
      </p:sp>
      <p:pic>
        <p:nvPicPr>
          <p:cNvPr id="5" name="Picture 4">
            <a:extLst>
              <a:ext uri="{FF2B5EF4-FFF2-40B4-BE49-F238E27FC236}">
                <a16:creationId xmlns:a16="http://schemas.microsoft.com/office/drawing/2014/main" id="{4E3F6D1B-FE6A-C0C4-9941-E13F0074F1D9}"/>
              </a:ext>
            </a:extLst>
          </p:cNvPr>
          <p:cNvPicPr>
            <a:picLocks noChangeAspect="1"/>
          </p:cNvPicPr>
          <p:nvPr/>
        </p:nvPicPr>
        <p:blipFill rotWithShape="1">
          <a:blip r:embed="rId2"/>
          <a:srcRect l="8219" t="35434" r="59418" b="14109"/>
          <a:stretch/>
        </p:blipFill>
        <p:spPr>
          <a:xfrm>
            <a:off x="3076458" y="579524"/>
            <a:ext cx="5315981" cy="2331016"/>
          </a:xfrm>
          <a:prstGeom prst="rect">
            <a:avLst/>
          </a:prstGeom>
        </p:spPr>
      </p:pic>
      <p:pic>
        <p:nvPicPr>
          <p:cNvPr id="7" name="Picture 6">
            <a:extLst>
              <a:ext uri="{FF2B5EF4-FFF2-40B4-BE49-F238E27FC236}">
                <a16:creationId xmlns:a16="http://schemas.microsoft.com/office/drawing/2014/main" id="{447EACAD-F678-40BF-35AA-D1B23C5B9388}"/>
              </a:ext>
            </a:extLst>
          </p:cNvPr>
          <p:cNvPicPr>
            <a:picLocks noChangeAspect="1"/>
          </p:cNvPicPr>
          <p:nvPr/>
        </p:nvPicPr>
        <p:blipFill rotWithShape="1">
          <a:blip r:embed="rId3"/>
          <a:srcRect l="8219" t="41324" r="58698" b="27260"/>
          <a:stretch/>
        </p:blipFill>
        <p:spPr>
          <a:xfrm>
            <a:off x="3264350" y="2910540"/>
            <a:ext cx="5049802" cy="1384913"/>
          </a:xfrm>
          <a:prstGeom prst="rect">
            <a:avLst/>
          </a:prstGeom>
        </p:spPr>
      </p:pic>
    </p:spTree>
    <p:extLst>
      <p:ext uri="{BB962C8B-B14F-4D97-AF65-F5344CB8AC3E}">
        <p14:creationId xmlns:p14="http://schemas.microsoft.com/office/powerpoint/2010/main" val="3467480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6E382-D38F-2EBB-303B-CAE39DE55437}"/>
              </a:ext>
            </a:extLst>
          </p:cNvPr>
          <p:cNvSpPr>
            <a:spLocks noGrp="1"/>
          </p:cNvSpPr>
          <p:nvPr>
            <p:ph type="title"/>
          </p:nvPr>
        </p:nvSpPr>
        <p:spPr/>
        <p:txBody>
          <a:bodyPr/>
          <a:lstStyle/>
          <a:p>
            <a:r>
              <a:rPr lang="en-GB" dirty="0"/>
              <a:t>Dental Caries</a:t>
            </a:r>
            <a:br>
              <a:rPr lang="en-GB" dirty="0"/>
            </a:br>
            <a:endParaRPr lang="en-GB" dirty="0"/>
          </a:p>
        </p:txBody>
      </p:sp>
      <p:pic>
        <p:nvPicPr>
          <p:cNvPr id="1026" name="Picture 2" descr="Tackling Youth Gang Crime">
            <a:extLst>
              <a:ext uri="{FF2B5EF4-FFF2-40B4-BE49-F238E27FC236}">
                <a16:creationId xmlns:a16="http://schemas.microsoft.com/office/drawing/2014/main" id="{FD4F3445-BD0D-0103-B9DF-8B2F48AF3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8713" y="1535515"/>
            <a:ext cx="3866927" cy="2072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463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0F0F5-A30A-AA8A-AC37-0C1738F45A59}"/>
              </a:ext>
            </a:extLst>
          </p:cNvPr>
          <p:cNvSpPr>
            <a:spLocks noGrp="1"/>
          </p:cNvSpPr>
          <p:nvPr>
            <p:ph type="title"/>
          </p:nvPr>
        </p:nvSpPr>
        <p:spPr>
          <a:xfrm>
            <a:off x="246790" y="163630"/>
            <a:ext cx="4325210" cy="457192"/>
          </a:xfrm>
        </p:spPr>
        <p:txBody>
          <a:bodyPr>
            <a:normAutofit fontScale="90000"/>
          </a:bodyPr>
          <a:lstStyle/>
          <a:p>
            <a:r>
              <a:rPr lang="en-GB" dirty="0">
                <a:solidFill>
                  <a:srgbClr val="20AB45"/>
                </a:solidFill>
              </a:rPr>
              <a:t>NENC Context </a:t>
            </a:r>
          </a:p>
        </p:txBody>
      </p:sp>
      <p:sp>
        <p:nvSpPr>
          <p:cNvPr id="3" name="Content Placeholder 2">
            <a:extLst>
              <a:ext uri="{FF2B5EF4-FFF2-40B4-BE49-F238E27FC236}">
                <a16:creationId xmlns:a16="http://schemas.microsoft.com/office/drawing/2014/main" id="{355ACF74-A723-B83A-D58F-904E3D339F7C}"/>
              </a:ext>
            </a:extLst>
          </p:cNvPr>
          <p:cNvSpPr>
            <a:spLocks noGrp="1"/>
          </p:cNvSpPr>
          <p:nvPr>
            <p:ph sz="quarter" idx="10"/>
          </p:nvPr>
        </p:nvSpPr>
        <p:spPr>
          <a:xfrm>
            <a:off x="38367" y="745991"/>
            <a:ext cx="5460821" cy="2471847"/>
          </a:xfrm>
        </p:spPr>
        <p:txBody>
          <a:bodyPr>
            <a:noAutofit/>
          </a:bodyPr>
          <a:lstStyle/>
          <a:p>
            <a:r>
              <a:rPr lang="en-GB" sz="1350" dirty="0"/>
              <a:t>Children are c. 20% of our population (</a:t>
            </a:r>
            <a:r>
              <a:rPr lang="en-GB" sz="1350" i="1" dirty="0"/>
              <a:t>100% future</a:t>
            </a:r>
            <a:r>
              <a:rPr lang="en-GB" sz="1350" dirty="0"/>
              <a:t>)</a:t>
            </a:r>
          </a:p>
          <a:p>
            <a:r>
              <a:rPr lang="en-GB" sz="1350" dirty="0"/>
              <a:t>Highest levels of child poverty in England</a:t>
            </a:r>
          </a:p>
          <a:p>
            <a:r>
              <a:rPr lang="en-GB" sz="1350" dirty="0"/>
              <a:t>Reduced resource and capacity across healthcare workforce</a:t>
            </a:r>
          </a:p>
          <a:p>
            <a:r>
              <a:rPr lang="en-GB" sz="1350" dirty="0"/>
              <a:t>Highest rates of childhood obesity in England</a:t>
            </a:r>
          </a:p>
          <a:p>
            <a:r>
              <a:rPr lang="en-GB" sz="1350" dirty="0"/>
              <a:t>Highest rates of A&amp;E attendances for 0–4-year-olds in England </a:t>
            </a:r>
            <a:r>
              <a:rPr lang="en-GB" sz="900" i="1" dirty="0"/>
              <a:t>22/23 </a:t>
            </a:r>
            <a:endParaRPr lang="en-GB" sz="1350" i="1" dirty="0"/>
          </a:p>
          <a:p>
            <a:r>
              <a:rPr lang="en-GB" sz="1350" dirty="0"/>
              <a:t>Highest rates of asthma admission  </a:t>
            </a:r>
          </a:p>
          <a:p>
            <a:r>
              <a:rPr lang="en-GB" sz="1350" dirty="0"/>
              <a:t>Impact of pandemic </a:t>
            </a:r>
          </a:p>
          <a:p>
            <a:r>
              <a:rPr lang="en-GB" sz="1400" i="1" dirty="0"/>
              <a:t>Equality Act </a:t>
            </a:r>
            <a:r>
              <a:rPr lang="en-GB" sz="1400" b="0" dirty="0"/>
              <a:t>- </a:t>
            </a:r>
            <a:r>
              <a:rPr lang="en-GB" sz="1400" dirty="0"/>
              <a:t>legal duty </a:t>
            </a:r>
            <a:r>
              <a:rPr lang="en-GB" sz="1400" b="0" dirty="0"/>
              <a:t>for programmes and organisations to make explicit consideration to age</a:t>
            </a:r>
          </a:p>
          <a:p>
            <a:endParaRPr lang="en-GB" sz="1100" dirty="0"/>
          </a:p>
          <a:p>
            <a:endParaRPr lang="en-GB" sz="1350" dirty="0"/>
          </a:p>
        </p:txBody>
      </p:sp>
      <p:pic>
        <p:nvPicPr>
          <p:cNvPr id="5" name="Picture 4">
            <a:extLst>
              <a:ext uri="{FF2B5EF4-FFF2-40B4-BE49-F238E27FC236}">
                <a16:creationId xmlns:a16="http://schemas.microsoft.com/office/drawing/2014/main" id="{D21F4C09-F02A-5182-2B5E-CDB5C5B3AFA9}"/>
              </a:ext>
            </a:extLst>
          </p:cNvPr>
          <p:cNvPicPr>
            <a:picLocks noChangeAspect="1"/>
          </p:cNvPicPr>
          <p:nvPr/>
        </p:nvPicPr>
        <p:blipFill>
          <a:blip r:embed="rId3"/>
          <a:stretch>
            <a:fillRect/>
          </a:stretch>
        </p:blipFill>
        <p:spPr>
          <a:xfrm>
            <a:off x="5537554" y="2170044"/>
            <a:ext cx="3606445" cy="2973456"/>
          </a:xfrm>
          <a:prstGeom prst="rect">
            <a:avLst/>
          </a:prstGeom>
        </p:spPr>
      </p:pic>
      <p:pic>
        <p:nvPicPr>
          <p:cNvPr id="7" name="Picture 6">
            <a:extLst>
              <a:ext uri="{FF2B5EF4-FFF2-40B4-BE49-F238E27FC236}">
                <a16:creationId xmlns:a16="http://schemas.microsoft.com/office/drawing/2014/main" id="{6212EF52-26B9-8089-E6A0-F49DE0CFA8B5}"/>
              </a:ext>
            </a:extLst>
          </p:cNvPr>
          <p:cNvPicPr>
            <a:picLocks noChangeAspect="1"/>
          </p:cNvPicPr>
          <p:nvPr/>
        </p:nvPicPr>
        <p:blipFill>
          <a:blip r:embed="rId4"/>
          <a:stretch>
            <a:fillRect/>
          </a:stretch>
        </p:blipFill>
        <p:spPr>
          <a:xfrm>
            <a:off x="6138244" y="0"/>
            <a:ext cx="2758966" cy="2104114"/>
          </a:xfrm>
          <a:prstGeom prst="rect">
            <a:avLst/>
          </a:prstGeom>
        </p:spPr>
      </p:pic>
      <p:sp>
        <p:nvSpPr>
          <p:cNvPr id="8" name="TextBox 7">
            <a:extLst>
              <a:ext uri="{FF2B5EF4-FFF2-40B4-BE49-F238E27FC236}">
                <a16:creationId xmlns:a16="http://schemas.microsoft.com/office/drawing/2014/main" id="{8835330D-C3FB-9255-A36A-C2F983F55FCD}"/>
              </a:ext>
            </a:extLst>
          </p:cNvPr>
          <p:cNvSpPr txBox="1"/>
          <p:nvPr/>
        </p:nvSpPr>
        <p:spPr>
          <a:xfrm>
            <a:off x="0" y="3343007"/>
            <a:ext cx="5537554" cy="1800493"/>
          </a:xfrm>
          <a:prstGeom prst="rect">
            <a:avLst/>
          </a:prstGeom>
          <a:solidFill>
            <a:schemeClr val="tx1"/>
          </a:solidFill>
        </p:spPr>
        <p:txBody>
          <a:bodyPr wrap="square" rtlCol="0">
            <a:spAutoFit/>
          </a:bodyPr>
          <a:lstStyle/>
          <a:p>
            <a:pPr lvl="1" defTabSz="685800">
              <a:defRPr/>
            </a:pPr>
            <a:r>
              <a:rPr lang="en-GB" sz="1350" b="1" dirty="0">
                <a:solidFill>
                  <a:srgbClr val="20AB45"/>
                </a:solidFill>
                <a:latin typeface="Arial Black" panose="020B0A04020102020204" pitchFamily="34" charset="0"/>
              </a:rPr>
              <a:t>Overcoming Challenges</a:t>
            </a:r>
          </a:p>
          <a:p>
            <a:pPr lvl="1" defTabSz="685800">
              <a:defRPr/>
            </a:pPr>
            <a:endParaRPr lang="en-GB" sz="1350" b="1" dirty="0">
              <a:solidFill>
                <a:srgbClr val="20AB45"/>
              </a:solidFill>
              <a:latin typeface="Arial Black" panose="020B0A04020102020204" pitchFamily="34" charset="0"/>
            </a:endParaRPr>
          </a:p>
          <a:p>
            <a:pPr marL="671513" lvl="1" indent="-214313" defTabSz="685800">
              <a:buFont typeface="Arial" panose="020B0604020202020204" pitchFamily="34" charset="0"/>
              <a:buChar char="•"/>
              <a:defRPr/>
            </a:pPr>
            <a:r>
              <a:rPr lang="en-GB" sz="1200" dirty="0">
                <a:solidFill>
                  <a:srgbClr val="FFFFFF"/>
                </a:solidFill>
                <a:latin typeface="Arial" panose="020B0604020202020204"/>
              </a:rPr>
              <a:t>Collaborative approaches with VCSE and Education to ensure reach into our most under-served communities </a:t>
            </a:r>
          </a:p>
          <a:p>
            <a:pPr marL="671513" lvl="1" indent="-214313" defTabSz="685800">
              <a:buFont typeface="Arial" panose="020B0604020202020204" pitchFamily="34" charset="0"/>
              <a:buChar char="•"/>
              <a:defRPr/>
            </a:pPr>
            <a:r>
              <a:rPr lang="en-GB" sz="1200" dirty="0">
                <a:solidFill>
                  <a:srgbClr val="FFFFFF"/>
                </a:solidFill>
                <a:latin typeface="Arial" panose="020B0604020202020204"/>
              </a:rPr>
              <a:t>Effectively using data to target high prevalence areas to maximise resources effectively </a:t>
            </a:r>
          </a:p>
          <a:p>
            <a:pPr marL="671513" lvl="1" indent="-214313" defTabSz="685800">
              <a:buFont typeface="Arial" panose="020B0604020202020204" pitchFamily="34" charset="0"/>
              <a:buChar char="•"/>
              <a:defRPr/>
            </a:pPr>
            <a:r>
              <a:rPr lang="en-GB" sz="1200" dirty="0">
                <a:solidFill>
                  <a:srgbClr val="FFFFFF"/>
                </a:solidFill>
                <a:latin typeface="Arial" panose="020B0604020202020204"/>
              </a:rPr>
              <a:t>System wide engagement to establish strong mutually beneficial relationships</a:t>
            </a:r>
          </a:p>
          <a:p>
            <a:pPr marL="671513" lvl="1" indent="-214313" defTabSz="685800">
              <a:buFont typeface="Arial" panose="020B0604020202020204" pitchFamily="34" charset="0"/>
              <a:buChar char="•"/>
              <a:defRPr/>
            </a:pPr>
            <a:r>
              <a:rPr lang="en-GB" sz="1200" dirty="0">
                <a:solidFill>
                  <a:srgbClr val="FFFFFF"/>
                </a:solidFill>
                <a:latin typeface="Arial" panose="020B0604020202020204"/>
              </a:rPr>
              <a:t>Upskilling front line workforce </a:t>
            </a:r>
          </a:p>
        </p:txBody>
      </p:sp>
    </p:spTree>
    <p:extLst>
      <p:ext uri="{BB962C8B-B14F-4D97-AF65-F5344CB8AC3E}">
        <p14:creationId xmlns:p14="http://schemas.microsoft.com/office/powerpoint/2010/main" val="4105391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6E382-D38F-2EBB-303B-CAE39DE55437}"/>
              </a:ext>
            </a:extLst>
          </p:cNvPr>
          <p:cNvSpPr>
            <a:spLocks noGrp="1"/>
          </p:cNvSpPr>
          <p:nvPr>
            <p:ph type="title"/>
          </p:nvPr>
        </p:nvSpPr>
        <p:spPr/>
        <p:txBody>
          <a:bodyPr/>
          <a:lstStyle/>
          <a:p>
            <a:r>
              <a:rPr lang="en-GB" dirty="0"/>
              <a:t>Dental Caries</a:t>
            </a:r>
            <a:br>
              <a:rPr lang="en-GB" dirty="0"/>
            </a:br>
            <a:endParaRPr lang="en-GB" dirty="0"/>
          </a:p>
        </p:txBody>
      </p:sp>
      <p:pic>
        <p:nvPicPr>
          <p:cNvPr id="4" name="Picture 3">
            <a:extLst>
              <a:ext uri="{FF2B5EF4-FFF2-40B4-BE49-F238E27FC236}">
                <a16:creationId xmlns:a16="http://schemas.microsoft.com/office/drawing/2014/main" id="{45D433DF-9A47-B410-6DF2-F19EDD7B0D99}"/>
              </a:ext>
            </a:extLst>
          </p:cNvPr>
          <p:cNvPicPr>
            <a:picLocks noChangeAspect="1"/>
          </p:cNvPicPr>
          <p:nvPr/>
        </p:nvPicPr>
        <p:blipFill rotWithShape="1">
          <a:blip r:embed="rId2"/>
          <a:srcRect l="10582" t="31461" r="61370" b="16302"/>
          <a:stretch/>
        </p:blipFill>
        <p:spPr>
          <a:xfrm>
            <a:off x="2725976" y="1004841"/>
            <a:ext cx="5982744" cy="3133818"/>
          </a:xfrm>
          <a:prstGeom prst="rect">
            <a:avLst/>
          </a:prstGeom>
        </p:spPr>
      </p:pic>
    </p:spTree>
    <p:extLst>
      <p:ext uri="{BB962C8B-B14F-4D97-AF65-F5344CB8AC3E}">
        <p14:creationId xmlns:p14="http://schemas.microsoft.com/office/powerpoint/2010/main" val="3166521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6E382-D38F-2EBB-303B-CAE39DE55437}"/>
              </a:ext>
            </a:extLst>
          </p:cNvPr>
          <p:cNvSpPr>
            <a:spLocks noGrp="1"/>
          </p:cNvSpPr>
          <p:nvPr>
            <p:ph type="title"/>
          </p:nvPr>
        </p:nvSpPr>
        <p:spPr/>
        <p:txBody>
          <a:bodyPr/>
          <a:lstStyle/>
          <a:p>
            <a:r>
              <a:rPr lang="en-GB" dirty="0"/>
              <a:t>Dental Caries</a:t>
            </a:r>
            <a:br>
              <a:rPr lang="en-GB" dirty="0"/>
            </a:br>
            <a:endParaRPr lang="en-GB" dirty="0"/>
          </a:p>
        </p:txBody>
      </p:sp>
      <p:pic>
        <p:nvPicPr>
          <p:cNvPr id="5" name="Picture 4">
            <a:extLst>
              <a:ext uri="{FF2B5EF4-FFF2-40B4-BE49-F238E27FC236}">
                <a16:creationId xmlns:a16="http://schemas.microsoft.com/office/drawing/2014/main" id="{002AC5B0-79DA-8D4C-A9EE-A880C90EE123}"/>
              </a:ext>
            </a:extLst>
          </p:cNvPr>
          <p:cNvPicPr>
            <a:picLocks noChangeAspect="1"/>
          </p:cNvPicPr>
          <p:nvPr/>
        </p:nvPicPr>
        <p:blipFill rotWithShape="1">
          <a:blip r:embed="rId2"/>
          <a:srcRect l="10582" t="31097" r="63220" b="13013"/>
          <a:stretch/>
        </p:blipFill>
        <p:spPr>
          <a:xfrm>
            <a:off x="2790173" y="842878"/>
            <a:ext cx="5751482" cy="3450887"/>
          </a:xfrm>
          <a:prstGeom prst="rect">
            <a:avLst/>
          </a:prstGeom>
        </p:spPr>
      </p:pic>
    </p:spTree>
    <p:extLst>
      <p:ext uri="{BB962C8B-B14F-4D97-AF65-F5344CB8AC3E}">
        <p14:creationId xmlns:p14="http://schemas.microsoft.com/office/powerpoint/2010/main" val="3981288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dessert, close&#10;&#10;Description automatically generated">
            <a:extLst>
              <a:ext uri="{FF2B5EF4-FFF2-40B4-BE49-F238E27FC236}">
                <a16:creationId xmlns:a16="http://schemas.microsoft.com/office/drawing/2014/main" id="{6B563DA1-810C-44B8-992B-E0C59EB572C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0250" y="0"/>
            <a:ext cx="7683500" cy="5143500"/>
          </a:xfrm>
          <a:prstGeom prst="rect">
            <a:avLst/>
          </a:prstGeom>
        </p:spPr>
      </p:pic>
    </p:spTree>
    <p:extLst>
      <p:ext uri="{BB962C8B-B14F-4D97-AF65-F5344CB8AC3E}">
        <p14:creationId xmlns:p14="http://schemas.microsoft.com/office/powerpoint/2010/main" val="3339963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30A038-9CAE-4E4A-B1E2-42D68FAFC8DC}"/>
              </a:ext>
            </a:extLst>
          </p:cNvPr>
          <p:cNvPicPr>
            <a:picLocks noChangeAspect="1"/>
          </p:cNvPicPr>
          <p:nvPr/>
        </p:nvPicPr>
        <p:blipFill>
          <a:blip r:embed="rId2"/>
          <a:stretch>
            <a:fillRect/>
          </a:stretch>
        </p:blipFill>
        <p:spPr>
          <a:xfrm>
            <a:off x="274745" y="238253"/>
            <a:ext cx="3386138" cy="2257425"/>
          </a:xfrm>
          <a:prstGeom prst="rect">
            <a:avLst/>
          </a:prstGeom>
        </p:spPr>
      </p:pic>
      <p:pic>
        <p:nvPicPr>
          <p:cNvPr id="5122" name="Picture 2" descr="TOOTH DECAY : What is a Tooth Abscess? - Directorio ...">
            <a:extLst>
              <a:ext uri="{FF2B5EF4-FFF2-40B4-BE49-F238E27FC236}">
                <a16:creationId xmlns:a16="http://schemas.microsoft.com/office/drawing/2014/main" id="{12C0169D-4373-4EB7-A237-69D04B1C5A5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44625" y="238254"/>
            <a:ext cx="2902165" cy="22577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EC3D942-CB40-49F7-A278-A347B26BC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44624" y="2647485"/>
            <a:ext cx="2902165" cy="2198053"/>
          </a:xfrm>
          <a:prstGeom prst="rect">
            <a:avLst/>
          </a:prstGeom>
        </p:spPr>
      </p:pic>
    </p:spTree>
    <p:extLst>
      <p:ext uri="{BB962C8B-B14F-4D97-AF65-F5344CB8AC3E}">
        <p14:creationId xmlns:p14="http://schemas.microsoft.com/office/powerpoint/2010/main" val="1027348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58B9E3-8DEA-416D-81A6-492AC37C4FD4}"/>
              </a:ext>
            </a:extLst>
          </p:cNvPr>
          <p:cNvPicPr>
            <a:picLocks noChangeAspect="1"/>
          </p:cNvPicPr>
          <p:nvPr/>
        </p:nvPicPr>
        <p:blipFill>
          <a:blip r:embed="rId2"/>
          <a:stretch>
            <a:fillRect/>
          </a:stretch>
        </p:blipFill>
        <p:spPr>
          <a:xfrm>
            <a:off x="413939" y="200180"/>
            <a:ext cx="2438592" cy="1836565"/>
          </a:xfrm>
          <a:prstGeom prst="rect">
            <a:avLst/>
          </a:prstGeom>
        </p:spPr>
      </p:pic>
      <p:pic>
        <p:nvPicPr>
          <p:cNvPr id="3" name="Picture 2">
            <a:extLst>
              <a:ext uri="{FF2B5EF4-FFF2-40B4-BE49-F238E27FC236}">
                <a16:creationId xmlns:a16="http://schemas.microsoft.com/office/drawing/2014/main" id="{0D847341-877A-4F26-8FF6-7E35AAF1F634}"/>
              </a:ext>
            </a:extLst>
          </p:cNvPr>
          <p:cNvPicPr>
            <a:picLocks noChangeAspect="1"/>
          </p:cNvPicPr>
          <p:nvPr/>
        </p:nvPicPr>
        <p:blipFill>
          <a:blip r:embed="rId3"/>
          <a:stretch>
            <a:fillRect/>
          </a:stretch>
        </p:blipFill>
        <p:spPr>
          <a:xfrm>
            <a:off x="3198691" y="85258"/>
            <a:ext cx="1951487" cy="1951487"/>
          </a:xfrm>
          <a:prstGeom prst="rect">
            <a:avLst/>
          </a:prstGeom>
        </p:spPr>
      </p:pic>
      <p:pic>
        <p:nvPicPr>
          <p:cNvPr id="5" name="Picture 4" descr="A close-up of a person's mouth&#10;&#10;Description automatically generated with medium confidence">
            <a:extLst>
              <a:ext uri="{FF2B5EF4-FFF2-40B4-BE49-F238E27FC236}">
                <a16:creationId xmlns:a16="http://schemas.microsoft.com/office/drawing/2014/main" id="{969413B1-9DEB-4328-8A41-843B3CE95DD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6331" t="26360" r="25307" b="25322"/>
          <a:stretch/>
        </p:blipFill>
        <p:spPr>
          <a:xfrm flipV="1">
            <a:off x="422414" y="2319388"/>
            <a:ext cx="3050262" cy="2040010"/>
          </a:xfrm>
          <a:prstGeom prst="rect">
            <a:avLst/>
          </a:prstGeom>
        </p:spPr>
      </p:pic>
      <p:pic>
        <p:nvPicPr>
          <p:cNvPr id="7" name="Picture 6" descr="A picture containing person, mouth, close, eyes&#10;&#10;Description automatically generated">
            <a:extLst>
              <a:ext uri="{FF2B5EF4-FFF2-40B4-BE49-F238E27FC236}">
                <a16:creationId xmlns:a16="http://schemas.microsoft.com/office/drawing/2014/main" id="{6FABD613-BD01-4C59-8C83-713E217BCE0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8041" t="15054" r="17292" b="17773"/>
          <a:stretch/>
        </p:blipFill>
        <p:spPr>
          <a:xfrm>
            <a:off x="3683301" y="2319388"/>
            <a:ext cx="2933752" cy="2040011"/>
          </a:xfrm>
          <a:prstGeom prst="rect">
            <a:avLst/>
          </a:prstGeom>
        </p:spPr>
      </p:pic>
      <p:sp>
        <p:nvSpPr>
          <p:cNvPr id="8" name="TextBox 7">
            <a:extLst>
              <a:ext uri="{FF2B5EF4-FFF2-40B4-BE49-F238E27FC236}">
                <a16:creationId xmlns:a16="http://schemas.microsoft.com/office/drawing/2014/main" id="{22AB990F-AF8D-4E21-A51D-F675432FF18C}"/>
              </a:ext>
            </a:extLst>
          </p:cNvPr>
          <p:cNvSpPr txBox="1"/>
          <p:nvPr/>
        </p:nvSpPr>
        <p:spPr>
          <a:xfrm>
            <a:off x="6132443" y="844827"/>
            <a:ext cx="2107096" cy="1061829"/>
          </a:xfrm>
          <a:prstGeom prst="rect">
            <a:avLst/>
          </a:prstGeom>
          <a:noFill/>
        </p:spPr>
        <p:txBody>
          <a:bodyPr wrap="square" rtlCol="0">
            <a:spAutoFit/>
          </a:bodyPr>
          <a:lstStyle/>
          <a:p>
            <a:pPr defTabSz="685800"/>
            <a:r>
              <a:rPr lang="en-GB" sz="2100" b="1" dirty="0">
                <a:solidFill>
                  <a:prstClr val="black"/>
                </a:solidFill>
                <a:latin typeface="Century Gothic"/>
              </a:rPr>
              <a:t>Bruxism</a:t>
            </a:r>
          </a:p>
          <a:p>
            <a:pPr defTabSz="685800"/>
            <a:endParaRPr lang="en-GB" sz="2100" b="1" dirty="0">
              <a:solidFill>
                <a:prstClr val="black"/>
              </a:solidFill>
              <a:latin typeface="Century Gothic"/>
            </a:endParaRPr>
          </a:p>
          <a:p>
            <a:pPr defTabSz="685800"/>
            <a:r>
              <a:rPr lang="en-GB" sz="2100" b="1" dirty="0">
                <a:solidFill>
                  <a:prstClr val="black"/>
                </a:solidFill>
                <a:latin typeface="Century Gothic"/>
              </a:rPr>
              <a:t>Erosion</a:t>
            </a:r>
          </a:p>
        </p:txBody>
      </p:sp>
    </p:spTree>
    <p:extLst>
      <p:ext uri="{BB962C8B-B14F-4D97-AF65-F5344CB8AC3E}">
        <p14:creationId xmlns:p14="http://schemas.microsoft.com/office/powerpoint/2010/main" val="20671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a:extLst>
              <a:ext uri="{FF2B5EF4-FFF2-40B4-BE49-F238E27FC236}">
                <a16:creationId xmlns:a16="http://schemas.microsoft.com/office/drawing/2014/main" id="{CCA5B9E2-865C-4249-8423-13C59F75DEA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8650" y="398505"/>
            <a:ext cx="2888218" cy="1837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4">
            <a:extLst>
              <a:ext uri="{FF2B5EF4-FFF2-40B4-BE49-F238E27FC236}">
                <a16:creationId xmlns:a16="http://schemas.microsoft.com/office/drawing/2014/main" id="{48522A3E-922D-48A7-839E-65237305FA9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7801" y="395531"/>
            <a:ext cx="2676691" cy="1840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descr="Amelogenesis imperfecta - Clinica Andreica">
            <a:extLst>
              <a:ext uri="{FF2B5EF4-FFF2-40B4-BE49-F238E27FC236}">
                <a16:creationId xmlns:a16="http://schemas.microsoft.com/office/drawing/2014/main" id="{8E147210-2D4F-4E4D-A4AD-4089E3CD6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594" y="2437082"/>
            <a:ext cx="2888534" cy="170021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melogenesis Imperfecta | Smiles For Tomorrow | Continuing ...">
            <a:extLst>
              <a:ext uri="{FF2B5EF4-FFF2-40B4-BE49-F238E27FC236}">
                <a16:creationId xmlns:a16="http://schemas.microsoft.com/office/drawing/2014/main" id="{7F684BB3-4904-4082-8AE0-CA456EEC27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4947" y="2446733"/>
            <a:ext cx="3386138" cy="170021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rimary Incisor and Canine Restoration in a Child with ...">
            <a:extLst>
              <a:ext uri="{FF2B5EF4-FFF2-40B4-BE49-F238E27FC236}">
                <a16:creationId xmlns:a16="http://schemas.microsoft.com/office/drawing/2014/main" id="{0088FE94-B07C-42F7-8834-8385D9166A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7950" y="2446733"/>
            <a:ext cx="2525277" cy="169056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Figure 1 from Dentinogenesis imperfecta : a challenge for ...">
            <a:extLst>
              <a:ext uri="{FF2B5EF4-FFF2-40B4-BE49-F238E27FC236}">
                <a16:creationId xmlns:a16="http://schemas.microsoft.com/office/drawing/2014/main" id="{E315CE1C-D383-4622-85C0-FF7DE312D34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r="54" b="11989"/>
          <a:stretch/>
        </p:blipFill>
        <p:spPr bwMode="auto">
          <a:xfrm>
            <a:off x="6255004" y="385591"/>
            <a:ext cx="2888996" cy="1840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68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A5E3-E5B2-475D-93C9-8FF4054A5240}"/>
              </a:ext>
            </a:extLst>
          </p:cNvPr>
          <p:cNvSpPr>
            <a:spLocks noGrp="1"/>
          </p:cNvSpPr>
          <p:nvPr>
            <p:ph type="title"/>
          </p:nvPr>
        </p:nvSpPr>
        <p:spPr/>
        <p:txBody>
          <a:bodyPr/>
          <a:lstStyle/>
          <a:p>
            <a:r>
              <a:rPr lang="en-GB" dirty="0"/>
              <a:t>Child with SEN…</a:t>
            </a:r>
          </a:p>
        </p:txBody>
      </p:sp>
      <p:pic>
        <p:nvPicPr>
          <p:cNvPr id="3078" name="Picture 6" descr="UNique Tile Coaster ...">
            <a:extLst>
              <a:ext uri="{FF2B5EF4-FFF2-40B4-BE49-F238E27FC236}">
                <a16:creationId xmlns:a16="http://schemas.microsoft.com/office/drawing/2014/main" id="{8890EDA5-4424-6A69-6166-3BC79149D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911" y="1337978"/>
            <a:ext cx="2792179" cy="2792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58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A5E3-E5B2-475D-93C9-8FF4054A5240}"/>
              </a:ext>
            </a:extLst>
          </p:cNvPr>
          <p:cNvSpPr>
            <a:spLocks noGrp="1"/>
          </p:cNvSpPr>
          <p:nvPr>
            <p:ph type="title"/>
          </p:nvPr>
        </p:nvSpPr>
        <p:spPr/>
        <p:txBody>
          <a:bodyPr/>
          <a:lstStyle/>
          <a:p>
            <a:r>
              <a:rPr lang="en-GB" dirty="0"/>
              <a:t>Challenges with NDD </a:t>
            </a:r>
          </a:p>
        </p:txBody>
      </p:sp>
      <p:sp>
        <p:nvSpPr>
          <p:cNvPr id="3" name="Content Placeholder 2">
            <a:extLst>
              <a:ext uri="{FF2B5EF4-FFF2-40B4-BE49-F238E27FC236}">
                <a16:creationId xmlns:a16="http://schemas.microsoft.com/office/drawing/2014/main" id="{B7CFE17D-7C5C-45B8-914C-1D792B617D8F}"/>
              </a:ext>
            </a:extLst>
          </p:cNvPr>
          <p:cNvSpPr>
            <a:spLocks noGrp="1"/>
          </p:cNvSpPr>
          <p:nvPr>
            <p:ph idx="1"/>
          </p:nvPr>
        </p:nvSpPr>
        <p:spPr>
          <a:xfrm>
            <a:off x="628650" y="1268016"/>
            <a:ext cx="7886700" cy="3741306"/>
          </a:xfrm>
        </p:spPr>
        <p:txBody>
          <a:bodyPr>
            <a:normAutofit lnSpcReduction="10000"/>
          </a:bodyPr>
          <a:lstStyle/>
          <a:p>
            <a:r>
              <a:rPr lang="en-GB" dirty="0"/>
              <a:t>Getting into the appointment</a:t>
            </a:r>
          </a:p>
          <a:p>
            <a:endParaRPr lang="en-GB" dirty="0"/>
          </a:p>
          <a:p>
            <a:r>
              <a:rPr lang="en-GB" dirty="0"/>
              <a:t>Oral aversion/sensitivity</a:t>
            </a:r>
          </a:p>
          <a:p>
            <a:r>
              <a:rPr lang="en-GB" dirty="0"/>
              <a:t>Brushing difficult</a:t>
            </a:r>
          </a:p>
          <a:p>
            <a:r>
              <a:rPr lang="en-GB" dirty="0"/>
              <a:t>Limited diet</a:t>
            </a:r>
          </a:p>
          <a:p>
            <a:endParaRPr lang="en-GB" dirty="0"/>
          </a:p>
          <a:p>
            <a:r>
              <a:rPr lang="en-GB" dirty="0"/>
              <a:t>Capacity to communicate </a:t>
            </a:r>
          </a:p>
          <a:p>
            <a:r>
              <a:rPr lang="en-GB" dirty="0"/>
              <a:t>Grinding (?sensory seeking)</a:t>
            </a:r>
          </a:p>
          <a:p>
            <a:r>
              <a:rPr lang="en-GB" dirty="0"/>
              <a:t>Xerostomia</a:t>
            </a:r>
          </a:p>
          <a:p>
            <a:endParaRPr lang="en-GB" dirty="0"/>
          </a:p>
        </p:txBody>
      </p:sp>
      <mc:AlternateContent xmlns:mc="http://schemas.openxmlformats.org/markup-compatibility/2006">
        <mc:Choice xmlns:pslz="http://schemas.microsoft.com/office/powerpoint/2016/slidezoom" Requires="pslz">
          <p:graphicFrame>
            <p:nvGraphicFramePr>
              <p:cNvPr id="8" name="Slide Zoom 7">
                <a:extLst>
                  <a:ext uri="{FF2B5EF4-FFF2-40B4-BE49-F238E27FC236}">
                    <a16:creationId xmlns:a16="http://schemas.microsoft.com/office/drawing/2014/main" id="{D730AB4A-589F-469C-8DAF-69531353631A}"/>
                  </a:ext>
                </a:extLst>
              </p:cNvPr>
              <p:cNvGraphicFramePr>
                <a:graphicFrameLocks noChangeAspect="1"/>
              </p:cNvGraphicFramePr>
              <p:nvPr/>
            </p:nvGraphicFramePr>
            <p:xfrm>
              <a:off x="3799501" y="2152401"/>
              <a:ext cx="598222" cy="598222"/>
            </p:xfrm>
            <a:graphic>
              <a:graphicData uri="http://schemas.microsoft.com/office/powerpoint/2016/slidezoom">
                <pslz:sldZm>
                  <pslz:sldZmObj sldId="426" cId="1874971978">
                    <pslz:zmPr id="{341CAD3A-C1A9-409B-B169-4158AB075AD9}" imageType="cover" transitionDur="1000">
                      <p166:blipFill xmlns:p166="http://schemas.microsoft.com/office/powerpoint/2016/6/main">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166:blipFill>
                      <p166:spPr xmlns:p166="http://schemas.microsoft.com/office/powerpoint/2016/6/main">
                        <a:xfrm>
                          <a:off x="0" y="0"/>
                          <a:ext cx="598222" cy="598222"/>
                        </a:xfrm>
                        <a:prstGeom prst="rect">
                          <a:avLst/>
                        </a:prstGeom>
                        <a:ln w="3175">
                          <a:solidFill>
                            <a:prstClr val="ltGray"/>
                          </a:solidFill>
                        </a:ln>
                      </p166:spPr>
                    </pslz:zmPr>
                  </pslz:sldZmObj>
                </pslz:sldZm>
              </a:graphicData>
            </a:graphic>
          </p:graphicFrame>
        </mc:Choice>
        <mc:Fallback>
          <p:pic>
            <p:nvPicPr>
              <p:cNvPr id="8" name="Slide Zoom 7">
                <a:extLst>
                  <a:ext uri="{FF2B5EF4-FFF2-40B4-BE49-F238E27FC236}">
                    <a16:creationId xmlns:a16="http://schemas.microsoft.com/office/drawing/2014/main" id="{D730AB4A-589F-469C-8DAF-69531353631A}"/>
                  </a:ext>
                </a:extLst>
              </p:cNvPr>
              <p:cNvPicPr>
                <a:picLocks noGrp="1" noRot="1" noChangeAspect="1" noMove="1" noResize="1" noEditPoints="1" noAdjustHandles="1" noChangeArrowheads="1" noChangeShapeType="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99501" y="2152401"/>
                <a:ext cx="598222" cy="598222"/>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0" name="Slide Zoom 9">
                <a:extLst>
                  <a:ext uri="{FF2B5EF4-FFF2-40B4-BE49-F238E27FC236}">
                    <a16:creationId xmlns:a16="http://schemas.microsoft.com/office/drawing/2014/main" id="{9F81DFED-FC68-47B3-9211-F62C4DE317D6}"/>
                  </a:ext>
                </a:extLst>
              </p:cNvPr>
              <p:cNvGraphicFramePr>
                <a:graphicFrameLocks noChangeAspect="1"/>
              </p:cNvGraphicFramePr>
              <p:nvPr/>
            </p:nvGraphicFramePr>
            <p:xfrm>
              <a:off x="4857203" y="1252277"/>
              <a:ext cx="552353" cy="552353"/>
            </p:xfrm>
            <a:graphic>
              <a:graphicData uri="http://schemas.microsoft.com/office/powerpoint/2016/slidezoom">
                <pslz:sldZm>
                  <pslz:sldZmObj sldId="434" cId="3544923712">
                    <pslz:zmPr id="{B5865304-FC2E-4CFA-8B2E-67F6A3A4094E}" imageType="cover" transitionDur="1000">
                      <p166:blipFill xmlns:p166="http://schemas.microsoft.com/office/powerpoint/2016/6/main">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166:blipFill>
                      <p166:spPr xmlns:p166="http://schemas.microsoft.com/office/powerpoint/2016/6/main">
                        <a:xfrm>
                          <a:off x="0" y="0"/>
                          <a:ext cx="552353" cy="552353"/>
                        </a:xfrm>
                        <a:prstGeom prst="rect">
                          <a:avLst/>
                        </a:prstGeom>
                        <a:ln w="3175">
                          <a:solidFill>
                            <a:prstClr val="ltGray"/>
                          </a:solidFill>
                        </a:ln>
                      </p166:spPr>
                    </pslz:zmPr>
                  </pslz:sldZmObj>
                </pslz:sldZm>
              </a:graphicData>
            </a:graphic>
          </p:graphicFrame>
        </mc:Choice>
        <mc:Fallback>
          <p:pic>
            <p:nvPicPr>
              <p:cNvPr id="10" name="Slide Zoom 9">
                <a:extLst>
                  <a:ext uri="{FF2B5EF4-FFF2-40B4-BE49-F238E27FC236}">
                    <a16:creationId xmlns:a16="http://schemas.microsoft.com/office/drawing/2014/main" id="{9F81DFED-FC68-47B3-9211-F62C4DE317D6}"/>
                  </a:ext>
                </a:extLst>
              </p:cNvPr>
              <p:cNvPicPr>
                <a:picLocks noGrp="1" noRot="1" noChangeAspect="1" noMove="1" noResize="1" noEditPoints="1" noAdjustHandles="1" noChangeArrowheads="1" noChangeShapeType="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57203" y="1252277"/>
                <a:ext cx="552353" cy="552353"/>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2" name="Slide Zoom 11">
                <a:extLst>
                  <a:ext uri="{FF2B5EF4-FFF2-40B4-BE49-F238E27FC236}">
                    <a16:creationId xmlns:a16="http://schemas.microsoft.com/office/drawing/2014/main" id="{260F8369-8DBD-4D55-9DA8-9F46E3742ED3}"/>
                  </a:ext>
                </a:extLst>
              </p:cNvPr>
              <p:cNvGraphicFramePr>
                <a:graphicFrameLocks noChangeAspect="1"/>
              </p:cNvGraphicFramePr>
              <p:nvPr/>
            </p:nvGraphicFramePr>
            <p:xfrm>
              <a:off x="2516148" y="2839558"/>
              <a:ext cx="598222" cy="598222"/>
            </p:xfrm>
            <a:graphic>
              <a:graphicData uri="http://schemas.microsoft.com/office/powerpoint/2016/slidezoom">
                <pslz:sldZm>
                  <pslz:sldZmObj sldId="427" cId="328474539">
                    <pslz:zmPr id="{2FE0A402-9057-4F84-A2AC-080EC6ACB766}" imageType="cover" transitionDur="1000">
                      <p166:blipFill xmlns:p166="http://schemas.microsoft.com/office/powerpoint/2016/6/main">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166:blipFill>
                      <p166:spPr xmlns:p166="http://schemas.microsoft.com/office/powerpoint/2016/6/main">
                        <a:xfrm>
                          <a:off x="0" y="0"/>
                          <a:ext cx="598222" cy="598222"/>
                        </a:xfrm>
                        <a:prstGeom prst="rect">
                          <a:avLst/>
                        </a:prstGeom>
                        <a:ln w="3175">
                          <a:solidFill>
                            <a:prstClr val="ltGray"/>
                          </a:solidFill>
                        </a:ln>
                      </p166:spPr>
                    </pslz:zmPr>
                  </pslz:sldZmObj>
                </pslz:sldZm>
              </a:graphicData>
            </a:graphic>
          </p:graphicFrame>
        </mc:Choice>
        <mc:Fallback>
          <p:pic>
            <p:nvPicPr>
              <p:cNvPr id="12" name="Slide Zoom 11">
                <a:extLst>
                  <a:ext uri="{FF2B5EF4-FFF2-40B4-BE49-F238E27FC236}">
                    <a16:creationId xmlns:a16="http://schemas.microsoft.com/office/drawing/2014/main" id="{260F8369-8DBD-4D55-9DA8-9F46E3742ED3}"/>
                  </a:ext>
                </a:extLst>
              </p:cNvPr>
              <p:cNvPicPr>
                <a:picLocks noGrp="1" noRot="1" noChangeAspect="1" noMove="1" noResize="1" noEditPoints="1" noAdjustHandles="1" noChangeArrowheads="1" noChangeShapeType="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516148" y="2839558"/>
                <a:ext cx="598222" cy="598222"/>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5" name="Slide Zoom 4">
                <a:extLst>
                  <a:ext uri="{FF2B5EF4-FFF2-40B4-BE49-F238E27FC236}">
                    <a16:creationId xmlns:a16="http://schemas.microsoft.com/office/drawing/2014/main" id="{85C14CD6-26DA-482B-AA64-E0060F791576}"/>
                  </a:ext>
                </a:extLst>
              </p:cNvPr>
              <p:cNvGraphicFramePr>
                <a:graphicFrameLocks noChangeAspect="1"/>
              </p:cNvGraphicFramePr>
              <p:nvPr/>
            </p:nvGraphicFramePr>
            <p:xfrm>
              <a:off x="4500947" y="3615358"/>
              <a:ext cx="712511" cy="712511"/>
            </p:xfrm>
            <a:graphic>
              <a:graphicData uri="http://schemas.microsoft.com/office/powerpoint/2016/slidezoom">
                <pslz:sldZm>
                  <pslz:sldZmObj sldId="441" cId="781902566">
                    <pslz:zmPr id="{B91E5357-CFC4-4DEF-B40E-7417DA5E99A0}" imageType="cover" transitionDur="1000">
                      <p166:blipFill xmlns:p166="http://schemas.microsoft.com/office/powerpoint/2016/6/main">
                        <a:blip r:embed="rId8">
                          <a:extLst>
                            <a:ext uri="{96DAC541-7B7A-43D3-8B79-37D633B846F1}">
                              <asvg:svgBlip xmlns:asvg="http://schemas.microsoft.com/office/drawing/2016/SVG/main" r:embed="rId9"/>
                            </a:ext>
                          </a:extLst>
                        </a:blip>
                        <a:stretch>
                          <a:fillRect/>
                        </a:stretch>
                      </p166:blipFill>
                      <p166:spPr xmlns:p166="http://schemas.microsoft.com/office/powerpoint/2016/6/main">
                        <a:xfrm>
                          <a:off x="0" y="0"/>
                          <a:ext cx="712511" cy="712511"/>
                        </a:xfrm>
                        <a:prstGeom prst="rect">
                          <a:avLst/>
                        </a:prstGeom>
                        <a:ln w="3175">
                          <a:solidFill>
                            <a:prstClr val="ltGray"/>
                          </a:solidFill>
                        </a:ln>
                      </p166:spPr>
                    </pslz:zmPr>
                  </pslz:sldZmObj>
                </pslz:sldZm>
              </a:graphicData>
            </a:graphic>
          </p:graphicFrame>
        </mc:Choice>
        <mc:Fallback>
          <p:pic>
            <p:nvPicPr>
              <p:cNvPr id="5" name="Slide Zoom 4">
                <a:extLst>
                  <a:ext uri="{FF2B5EF4-FFF2-40B4-BE49-F238E27FC236}">
                    <a16:creationId xmlns:a16="http://schemas.microsoft.com/office/drawing/2014/main" id="{85C14CD6-26DA-482B-AA64-E0060F791576}"/>
                  </a:ext>
                </a:extLst>
              </p:cNvPr>
              <p:cNvPicPr>
                <a:picLocks noGrp="1" noRot="1" noChangeAspect="1" noMove="1" noResize="1" noEditPoints="1" noAdjustHandles="1" noChangeArrowheads="1" noChangeShapeType="1"/>
              </p:cNvPicPr>
              <p:nvPr/>
            </p:nvPicPr>
            <p:blipFill>
              <a:blip r:embed="rId8">
                <a:extLst>
                  <a:ext uri="{96DAC541-7B7A-43D3-8B79-37D633B846F1}">
                    <asvg:svgBlip xmlns:asvg="http://schemas.microsoft.com/office/drawing/2016/SVG/main" r:embed="rId9"/>
                  </a:ext>
                </a:extLst>
              </a:blip>
              <a:stretch>
                <a:fillRect/>
              </a:stretch>
            </p:blipFill>
            <p:spPr>
              <a:xfrm>
                <a:off x="4500947" y="3615358"/>
                <a:ext cx="712511" cy="712511"/>
              </a:xfrm>
              <a:prstGeom prst="rect">
                <a:avLst/>
              </a:prstGeom>
              <a:ln w="3175">
                <a:solidFill>
                  <a:prstClr val="ltGray"/>
                </a:solidFill>
              </a:ln>
            </p:spPr>
          </p:pic>
        </mc:Fallback>
      </mc:AlternateContent>
    </p:spTree>
    <p:extLst>
      <p:ext uri="{BB962C8B-B14F-4D97-AF65-F5344CB8AC3E}">
        <p14:creationId xmlns:p14="http://schemas.microsoft.com/office/powerpoint/2010/main" val="3516451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45794-218C-4020-AC68-E83DC8A8DF57}"/>
              </a:ext>
            </a:extLst>
          </p:cNvPr>
          <p:cNvSpPr>
            <a:spLocks noGrp="1"/>
          </p:cNvSpPr>
          <p:nvPr>
            <p:ph type="title"/>
          </p:nvPr>
        </p:nvSpPr>
        <p:spPr/>
        <p:txBody>
          <a:bodyPr/>
          <a:lstStyle/>
          <a:p>
            <a:r>
              <a:rPr lang="en-GB" dirty="0"/>
              <a:t>“meltdown”</a:t>
            </a:r>
          </a:p>
        </p:txBody>
      </p:sp>
      <p:sp>
        <p:nvSpPr>
          <p:cNvPr id="6" name="Content Placeholder 5">
            <a:extLst>
              <a:ext uri="{FF2B5EF4-FFF2-40B4-BE49-F238E27FC236}">
                <a16:creationId xmlns:a16="http://schemas.microsoft.com/office/drawing/2014/main" id="{066A08D5-B7EE-4F3C-91FC-76C4F7BE68E1}"/>
              </a:ext>
            </a:extLst>
          </p:cNvPr>
          <p:cNvSpPr>
            <a:spLocks noGrp="1"/>
          </p:cNvSpPr>
          <p:nvPr>
            <p:ph sz="quarter" idx="13"/>
          </p:nvPr>
        </p:nvSpPr>
        <p:spPr/>
        <p:txBody>
          <a:bodyPr>
            <a:normAutofit lnSpcReduction="10000"/>
          </a:bodyPr>
          <a:lstStyle/>
          <a:p>
            <a:r>
              <a:rPr lang="en-GB" dirty="0"/>
              <a:t>Sensory overload</a:t>
            </a:r>
          </a:p>
          <a:p>
            <a:r>
              <a:rPr lang="en-GB" dirty="0"/>
              <a:t>Smells</a:t>
            </a:r>
          </a:p>
          <a:p>
            <a:r>
              <a:rPr lang="en-GB" dirty="0"/>
              <a:t>Lights</a:t>
            </a:r>
          </a:p>
          <a:p>
            <a:r>
              <a:rPr lang="en-GB" dirty="0"/>
              <a:t>Noise</a:t>
            </a:r>
          </a:p>
          <a:p>
            <a:r>
              <a:rPr lang="en-GB" dirty="0"/>
              <a:t>Touch/Taste</a:t>
            </a:r>
          </a:p>
          <a:p>
            <a:r>
              <a:rPr lang="en-GB" dirty="0"/>
              <a:t>Dental chair</a:t>
            </a:r>
          </a:p>
          <a:p>
            <a:r>
              <a:rPr lang="en-GB" dirty="0"/>
              <a:t>New environment? </a:t>
            </a:r>
          </a:p>
          <a:p>
            <a:r>
              <a:rPr lang="en-GB" dirty="0"/>
              <a:t>Familiar (painful) environment!</a:t>
            </a:r>
          </a:p>
          <a:p>
            <a:endParaRPr lang="en-GB" dirty="0"/>
          </a:p>
          <a:p>
            <a:r>
              <a:rPr lang="en-GB" dirty="0"/>
              <a:t>Storybook</a:t>
            </a:r>
          </a:p>
          <a:p>
            <a:r>
              <a:rPr lang="en-GB" dirty="0"/>
              <a:t>Pre-appointment info / questions</a:t>
            </a:r>
          </a:p>
          <a:p>
            <a:r>
              <a:rPr lang="en-GB" dirty="0"/>
              <a:t>Timing</a:t>
            </a:r>
          </a:p>
          <a:p>
            <a:r>
              <a:rPr lang="en-GB" dirty="0"/>
              <a:t>Parents/Carers</a:t>
            </a:r>
          </a:p>
          <a:p>
            <a:r>
              <a:rPr lang="en-GB" dirty="0"/>
              <a:t>Clinical holding</a:t>
            </a:r>
          </a:p>
        </p:txBody>
      </p:sp>
    </p:spTree>
    <p:extLst>
      <p:ext uri="{BB962C8B-B14F-4D97-AF65-F5344CB8AC3E}">
        <p14:creationId xmlns:p14="http://schemas.microsoft.com/office/powerpoint/2010/main" val="354492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D85BA-A5D6-486B-8B5A-44AEF994535E}"/>
              </a:ext>
            </a:extLst>
          </p:cNvPr>
          <p:cNvSpPr>
            <a:spLocks noGrp="1"/>
          </p:cNvSpPr>
          <p:nvPr>
            <p:ph type="title"/>
          </p:nvPr>
        </p:nvSpPr>
        <p:spPr/>
        <p:txBody>
          <a:bodyPr/>
          <a:lstStyle/>
          <a:p>
            <a:r>
              <a:rPr lang="en-GB" dirty="0"/>
              <a:t>Brushing</a:t>
            </a:r>
          </a:p>
        </p:txBody>
      </p:sp>
      <p:pic>
        <p:nvPicPr>
          <p:cNvPr id="7" name="Picture 6">
            <a:extLst>
              <a:ext uri="{FF2B5EF4-FFF2-40B4-BE49-F238E27FC236}">
                <a16:creationId xmlns:a16="http://schemas.microsoft.com/office/drawing/2014/main" id="{072455AF-1D1D-42A8-B0C4-7B20EC25E8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6292" y="92455"/>
            <a:ext cx="1798178" cy="2298935"/>
          </a:xfrm>
          <a:prstGeom prst="rect">
            <a:avLst/>
          </a:prstGeom>
        </p:spPr>
      </p:pic>
      <p:pic>
        <p:nvPicPr>
          <p:cNvPr id="1026" name="Picture 2" descr="Dr. Barman&amp;#39;s Super Brush - Bickiepegs">
            <a:extLst>
              <a:ext uri="{FF2B5EF4-FFF2-40B4-BE49-F238E27FC236}">
                <a16:creationId xmlns:a16="http://schemas.microsoft.com/office/drawing/2014/main" id="{7E1BF27D-0F56-4A08-B757-D778BCD2ED7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56888" y="277559"/>
            <a:ext cx="1969377" cy="19486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2425702-C84F-4BF8-8CCB-F9A3A8BC6A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24711" y="3168108"/>
            <a:ext cx="1601744" cy="1790980"/>
          </a:xfrm>
          <a:prstGeom prst="rect">
            <a:avLst/>
          </a:prstGeom>
        </p:spPr>
      </p:pic>
      <p:pic>
        <p:nvPicPr>
          <p:cNvPr id="3" name="Picture 2">
            <a:extLst>
              <a:ext uri="{FF2B5EF4-FFF2-40B4-BE49-F238E27FC236}">
                <a16:creationId xmlns:a16="http://schemas.microsoft.com/office/drawing/2014/main" id="{4A3AD906-8D62-4CCF-8C00-832F5A26FA32}"/>
              </a:ext>
            </a:extLst>
          </p:cNvPr>
          <p:cNvPicPr>
            <a:picLocks noChangeAspect="1"/>
          </p:cNvPicPr>
          <p:nvPr/>
        </p:nvPicPr>
        <p:blipFill>
          <a:blip r:embed="rId6"/>
          <a:stretch>
            <a:fillRect/>
          </a:stretch>
        </p:blipFill>
        <p:spPr>
          <a:xfrm>
            <a:off x="7014961" y="2105055"/>
            <a:ext cx="1790980" cy="1790980"/>
          </a:xfrm>
          <a:prstGeom prst="rect">
            <a:avLst/>
          </a:prstGeom>
        </p:spPr>
      </p:pic>
      <p:pic>
        <p:nvPicPr>
          <p:cNvPr id="8" name="Picture 7">
            <a:extLst>
              <a:ext uri="{FF2B5EF4-FFF2-40B4-BE49-F238E27FC236}">
                <a16:creationId xmlns:a16="http://schemas.microsoft.com/office/drawing/2014/main" id="{07D88F8D-69BB-49DE-8EF2-3E85AC68E35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815162" y="3007018"/>
            <a:ext cx="2579607" cy="2062034"/>
          </a:xfrm>
          <a:prstGeom prst="rect">
            <a:avLst/>
          </a:prstGeom>
        </p:spPr>
      </p:pic>
    </p:spTree>
    <p:extLst>
      <p:ext uri="{BB962C8B-B14F-4D97-AF65-F5344CB8AC3E}">
        <p14:creationId xmlns:p14="http://schemas.microsoft.com/office/powerpoint/2010/main" val="187497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392351-2486-16B9-C512-7EB20DB691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454869" y="771524"/>
            <a:ext cx="3534805" cy="3981487"/>
          </a:xfrm>
          <a:prstGeom prst="rect">
            <a:avLst/>
          </a:prstGeom>
        </p:spPr>
      </p:pic>
      <p:sp>
        <p:nvSpPr>
          <p:cNvPr id="2" name="Title 1">
            <a:extLst>
              <a:ext uri="{FF2B5EF4-FFF2-40B4-BE49-F238E27FC236}">
                <a16:creationId xmlns:a16="http://schemas.microsoft.com/office/drawing/2014/main" id="{F18F0EE6-6258-5597-13B8-8B3C260D62DE}"/>
              </a:ext>
            </a:extLst>
          </p:cNvPr>
          <p:cNvSpPr>
            <a:spLocks noGrp="1"/>
          </p:cNvSpPr>
          <p:nvPr>
            <p:ph type="title"/>
          </p:nvPr>
        </p:nvSpPr>
        <p:spPr>
          <a:xfrm>
            <a:off x="154326" y="235136"/>
            <a:ext cx="8152130" cy="701720"/>
          </a:xfrm>
        </p:spPr>
        <p:txBody>
          <a:bodyPr/>
          <a:lstStyle/>
          <a:p>
            <a:r>
              <a:rPr lang="en-GB" dirty="0"/>
              <a:t>Network foundations and principles </a:t>
            </a:r>
          </a:p>
        </p:txBody>
      </p:sp>
      <p:sp>
        <p:nvSpPr>
          <p:cNvPr id="3" name="Content Placeholder 2">
            <a:extLst>
              <a:ext uri="{FF2B5EF4-FFF2-40B4-BE49-F238E27FC236}">
                <a16:creationId xmlns:a16="http://schemas.microsoft.com/office/drawing/2014/main" id="{DD9575C8-B549-0201-547F-1F33996CC330}"/>
              </a:ext>
            </a:extLst>
          </p:cNvPr>
          <p:cNvSpPr>
            <a:spLocks noGrp="1"/>
          </p:cNvSpPr>
          <p:nvPr>
            <p:ph idx="1"/>
          </p:nvPr>
        </p:nvSpPr>
        <p:spPr/>
        <p:txBody>
          <a:bodyPr>
            <a:normAutofit/>
          </a:bodyPr>
          <a:lstStyle/>
          <a:p>
            <a:pPr marL="342900" lvl="1" indent="0">
              <a:buNone/>
            </a:pPr>
            <a:endParaRPr lang="en-GB" sz="1500" dirty="0">
              <a:effectLst/>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a:p>
            <a:endParaRPr lang="en-GB" dirty="0"/>
          </a:p>
        </p:txBody>
      </p:sp>
      <p:sp>
        <p:nvSpPr>
          <p:cNvPr id="4" name="Content Placeholder 2">
            <a:extLst>
              <a:ext uri="{FF2B5EF4-FFF2-40B4-BE49-F238E27FC236}">
                <a16:creationId xmlns:a16="http://schemas.microsoft.com/office/drawing/2014/main" id="{7F5DEB67-CCC2-CD45-23DF-DDA0F65B60EC}"/>
              </a:ext>
            </a:extLst>
          </p:cNvPr>
          <p:cNvSpPr txBox="1">
            <a:spLocks/>
          </p:cNvSpPr>
          <p:nvPr/>
        </p:nvSpPr>
        <p:spPr>
          <a:xfrm>
            <a:off x="154326" y="1051134"/>
            <a:ext cx="5085125" cy="3519388"/>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GB" sz="2000" b="1" dirty="0">
                <a:latin typeface="Arial Black" panose="020B0A04020102020204" pitchFamily="34" charset="0"/>
              </a:rPr>
              <a:t>Our shared vision</a:t>
            </a:r>
          </a:p>
          <a:p>
            <a:pPr marL="0" indent="0" algn="ctr">
              <a:buFont typeface="Arial" panose="020B0604020202020204" pitchFamily="34" charset="0"/>
              <a:buNone/>
            </a:pPr>
            <a:endParaRPr lang="en-GB" sz="1800" b="1" dirty="0"/>
          </a:p>
          <a:p>
            <a:pPr marL="0" indent="0" algn="ctr">
              <a:buFont typeface="Arial" panose="020B0604020202020204" pitchFamily="34" charset="0"/>
              <a:buNone/>
            </a:pPr>
            <a:r>
              <a:rPr lang="en-GB" sz="1800" dirty="0"/>
              <a:t>In the North East and North Cumbria we believe all children and young people should be given the opportunity to flourish and reach their potential, and be advantaged by organisations working together </a:t>
            </a:r>
          </a:p>
          <a:p>
            <a:pPr marL="0" indent="0" algn="ctr">
              <a:buFont typeface="Arial" panose="020B0604020202020204" pitchFamily="34" charset="0"/>
              <a:buNone/>
            </a:pPr>
            <a:endParaRPr lang="en-GB" sz="2000" dirty="0"/>
          </a:p>
          <a:p>
            <a:pPr marL="0" indent="0" algn="ctr">
              <a:buFont typeface="Arial" panose="020B0604020202020204" pitchFamily="34" charset="0"/>
              <a:buNone/>
            </a:pPr>
            <a:r>
              <a:rPr lang="en-GB" sz="2000" b="1" dirty="0">
                <a:latin typeface="Arial Black" panose="020B0A04020102020204" pitchFamily="34" charset="0"/>
              </a:rPr>
              <a:t>What did the system want us to do</a:t>
            </a:r>
          </a:p>
          <a:p>
            <a:pPr marL="0" indent="0" algn="ctr">
              <a:buFont typeface="Arial" panose="020B0604020202020204" pitchFamily="34" charset="0"/>
              <a:buNone/>
            </a:pPr>
            <a:endParaRPr lang="en-GB" sz="1800" dirty="0"/>
          </a:p>
          <a:p>
            <a:pPr marL="0" indent="0" algn="ctr">
              <a:buFont typeface="Arial" panose="020B0604020202020204" pitchFamily="34" charset="0"/>
              <a:buNone/>
            </a:pPr>
            <a:r>
              <a:rPr lang="en-GB" sz="1800" dirty="0"/>
              <a:t>“Share good practice, drive work forward and connect us into experts and groups”</a:t>
            </a:r>
          </a:p>
        </p:txBody>
      </p:sp>
    </p:spTree>
    <p:extLst>
      <p:ext uri="{BB962C8B-B14F-4D97-AF65-F5344CB8AC3E}">
        <p14:creationId xmlns:p14="http://schemas.microsoft.com/office/powerpoint/2010/main" val="1900624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71694-2E88-4D4B-B09C-8EDF13DE5F5B}"/>
              </a:ext>
            </a:extLst>
          </p:cNvPr>
          <p:cNvSpPr>
            <a:spLocks noGrp="1"/>
          </p:cNvSpPr>
          <p:nvPr>
            <p:ph type="title"/>
          </p:nvPr>
        </p:nvSpPr>
        <p:spPr/>
        <p:txBody>
          <a:bodyPr/>
          <a:lstStyle/>
          <a:p>
            <a:r>
              <a:rPr lang="en-GB" dirty="0"/>
              <a:t>Diet: sugars cause decay!</a:t>
            </a:r>
          </a:p>
        </p:txBody>
      </p:sp>
      <p:sp>
        <p:nvSpPr>
          <p:cNvPr id="6" name="Content Placeholder 5">
            <a:extLst>
              <a:ext uri="{FF2B5EF4-FFF2-40B4-BE49-F238E27FC236}">
                <a16:creationId xmlns:a16="http://schemas.microsoft.com/office/drawing/2014/main" id="{AE680E53-F407-4E1F-AF50-6CE2E83AB2DE}"/>
              </a:ext>
            </a:extLst>
          </p:cNvPr>
          <p:cNvSpPr>
            <a:spLocks noGrp="1"/>
          </p:cNvSpPr>
          <p:nvPr>
            <p:ph sz="quarter" idx="13"/>
          </p:nvPr>
        </p:nvSpPr>
        <p:spPr/>
        <p:txBody>
          <a:bodyPr/>
          <a:lstStyle/>
          <a:p>
            <a:r>
              <a:rPr lang="en-GB" dirty="0"/>
              <a:t>Number of sugars intake not necessarily volume</a:t>
            </a:r>
          </a:p>
          <a:p>
            <a:endParaRPr lang="en-GB" dirty="0"/>
          </a:p>
          <a:p>
            <a:r>
              <a:rPr lang="en-GB" dirty="0"/>
              <a:t>Leave one hour before bedtime</a:t>
            </a:r>
          </a:p>
          <a:p>
            <a:endParaRPr lang="en-GB" dirty="0"/>
          </a:p>
          <a:p>
            <a:r>
              <a:rPr lang="en-GB" dirty="0"/>
              <a:t>Sugared drinks in bottle = disaster</a:t>
            </a:r>
          </a:p>
          <a:p>
            <a:endParaRPr lang="en-GB" dirty="0"/>
          </a:p>
          <a:p>
            <a:r>
              <a:rPr lang="en-GB" dirty="0"/>
              <a:t>Free-flowing cup </a:t>
            </a:r>
          </a:p>
        </p:txBody>
      </p:sp>
    </p:spTree>
    <p:extLst>
      <p:ext uri="{BB962C8B-B14F-4D97-AF65-F5344CB8AC3E}">
        <p14:creationId xmlns:p14="http://schemas.microsoft.com/office/powerpoint/2010/main" val="3284745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71694-2E88-4D4B-B09C-8EDF13DE5F5B}"/>
              </a:ext>
            </a:extLst>
          </p:cNvPr>
          <p:cNvSpPr>
            <a:spLocks noGrp="1"/>
          </p:cNvSpPr>
          <p:nvPr>
            <p:ph type="title"/>
          </p:nvPr>
        </p:nvSpPr>
        <p:spPr/>
        <p:txBody>
          <a:bodyPr/>
          <a:lstStyle/>
          <a:p>
            <a:r>
              <a:rPr lang="en-GB" dirty="0"/>
              <a:t>Non-verbal</a:t>
            </a:r>
          </a:p>
        </p:txBody>
      </p:sp>
      <p:sp>
        <p:nvSpPr>
          <p:cNvPr id="6" name="Content Placeholder 5">
            <a:extLst>
              <a:ext uri="{FF2B5EF4-FFF2-40B4-BE49-F238E27FC236}">
                <a16:creationId xmlns:a16="http://schemas.microsoft.com/office/drawing/2014/main" id="{AE680E53-F407-4E1F-AF50-6CE2E83AB2DE}"/>
              </a:ext>
            </a:extLst>
          </p:cNvPr>
          <p:cNvSpPr>
            <a:spLocks noGrp="1"/>
          </p:cNvSpPr>
          <p:nvPr>
            <p:ph sz="quarter" idx="13"/>
          </p:nvPr>
        </p:nvSpPr>
        <p:spPr/>
        <p:txBody>
          <a:bodyPr/>
          <a:lstStyle/>
          <a:p>
            <a:r>
              <a:rPr lang="en-GB" dirty="0"/>
              <a:t>May not be able to describe toothache</a:t>
            </a:r>
          </a:p>
          <a:p>
            <a:endParaRPr lang="en-GB" dirty="0"/>
          </a:p>
          <a:p>
            <a:r>
              <a:rPr lang="en-GB" dirty="0"/>
              <a:t>‘stimming’ = putting objects in mouth, sensory drive</a:t>
            </a:r>
          </a:p>
          <a:p>
            <a:endParaRPr lang="en-GB" dirty="0"/>
          </a:p>
          <a:p>
            <a:r>
              <a:rPr lang="en-GB" dirty="0"/>
              <a:t>Differentiate with pain</a:t>
            </a:r>
          </a:p>
          <a:p>
            <a:endParaRPr lang="en-GB" dirty="0"/>
          </a:p>
          <a:p>
            <a:r>
              <a:rPr lang="en-GB" dirty="0"/>
              <a:t>‘mixed dentition’ 6-12 years old</a:t>
            </a:r>
          </a:p>
        </p:txBody>
      </p:sp>
    </p:spTree>
    <p:extLst>
      <p:ext uri="{BB962C8B-B14F-4D97-AF65-F5344CB8AC3E}">
        <p14:creationId xmlns:p14="http://schemas.microsoft.com/office/powerpoint/2010/main" val="7819025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07DB5-A88A-4740-98A0-AE1435B4B29F}"/>
              </a:ext>
            </a:extLst>
          </p:cNvPr>
          <p:cNvSpPr>
            <a:spLocks noGrp="1"/>
          </p:cNvSpPr>
          <p:nvPr>
            <p:ph type="title"/>
          </p:nvPr>
        </p:nvSpPr>
        <p:spPr/>
        <p:txBody>
          <a:bodyPr/>
          <a:lstStyle/>
          <a:p>
            <a:r>
              <a:rPr lang="en-GB" dirty="0"/>
              <a:t>How can you help?</a:t>
            </a:r>
          </a:p>
        </p:txBody>
      </p:sp>
      <p:sp>
        <p:nvSpPr>
          <p:cNvPr id="3" name="Text Placeholder 2">
            <a:extLst>
              <a:ext uri="{FF2B5EF4-FFF2-40B4-BE49-F238E27FC236}">
                <a16:creationId xmlns:a16="http://schemas.microsoft.com/office/drawing/2014/main" id="{89F156DC-E171-465C-BDB8-0598FAE62CFF}"/>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536668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orbel" panose="020B0503020204020204"/>
            </a:endParaRPr>
          </a:p>
        </p:txBody>
      </p:sp>
      <p:sp>
        <p:nvSpPr>
          <p:cNvPr id="10" name="Rectangle 9">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43853"/>
            <a:ext cx="8428482" cy="442341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orbel" panose="020B0503020204020204"/>
            </a:endParaRPr>
          </a:p>
        </p:txBody>
      </p:sp>
      <p:pic>
        <p:nvPicPr>
          <p:cNvPr id="3" name="Picture 2">
            <a:extLst>
              <a:ext uri="{FF2B5EF4-FFF2-40B4-BE49-F238E27FC236}">
                <a16:creationId xmlns:a16="http://schemas.microsoft.com/office/drawing/2014/main" id="{48ADC0ED-6DD7-451E-E511-25E6D98B3570}"/>
              </a:ext>
            </a:extLst>
          </p:cNvPr>
          <p:cNvPicPr>
            <a:picLocks noChangeAspect="1"/>
          </p:cNvPicPr>
          <p:nvPr/>
        </p:nvPicPr>
        <p:blipFill>
          <a:blip r:embed="rId2"/>
          <a:stretch>
            <a:fillRect/>
          </a:stretch>
        </p:blipFill>
        <p:spPr>
          <a:xfrm>
            <a:off x="1679562" y="578576"/>
            <a:ext cx="5784878" cy="3953965"/>
          </a:xfrm>
          <a:prstGeom prst="rect">
            <a:avLst/>
          </a:prstGeom>
        </p:spPr>
      </p:pic>
    </p:spTree>
    <p:extLst>
      <p:ext uri="{BB962C8B-B14F-4D97-AF65-F5344CB8AC3E}">
        <p14:creationId xmlns:p14="http://schemas.microsoft.com/office/powerpoint/2010/main" val="875627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orbel" panose="020B0503020204020204"/>
            </a:endParaRPr>
          </a:p>
        </p:txBody>
      </p:sp>
      <p:sp>
        <p:nvSpPr>
          <p:cNvPr id="10" name="Rectangle 9">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43853"/>
            <a:ext cx="8428482" cy="442341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orbel" panose="020B0503020204020204"/>
            </a:endParaRPr>
          </a:p>
        </p:txBody>
      </p:sp>
      <p:pic>
        <p:nvPicPr>
          <p:cNvPr id="2" name="Picture 1"/>
          <p:cNvPicPr>
            <a:picLocks noChangeAspect="1"/>
          </p:cNvPicPr>
          <p:nvPr/>
        </p:nvPicPr>
        <p:blipFill>
          <a:blip r:embed="rId2"/>
          <a:stretch>
            <a:fillRect/>
          </a:stretch>
        </p:blipFill>
        <p:spPr>
          <a:xfrm>
            <a:off x="1361825" y="1946672"/>
            <a:ext cx="2486025" cy="1250156"/>
          </a:xfrm>
          <a:prstGeom prst="rect">
            <a:avLst/>
          </a:prstGeom>
        </p:spPr>
      </p:pic>
      <p:pic>
        <p:nvPicPr>
          <p:cNvPr id="4" name="Picture 3"/>
          <p:cNvPicPr>
            <a:picLocks noChangeAspect="1"/>
          </p:cNvPicPr>
          <p:nvPr/>
        </p:nvPicPr>
        <p:blipFill>
          <a:blip r:embed="rId3"/>
          <a:stretch>
            <a:fillRect/>
          </a:stretch>
        </p:blipFill>
        <p:spPr>
          <a:xfrm>
            <a:off x="4851915" y="1685924"/>
            <a:ext cx="3386138" cy="1771650"/>
          </a:xfrm>
          <a:prstGeom prst="rect">
            <a:avLst/>
          </a:prstGeom>
        </p:spPr>
      </p:pic>
    </p:spTree>
    <p:extLst>
      <p:ext uri="{BB962C8B-B14F-4D97-AF65-F5344CB8AC3E}">
        <p14:creationId xmlns:p14="http://schemas.microsoft.com/office/powerpoint/2010/main" val="2465217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71500"/>
            <a:ext cx="6856214"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endParaRPr lang="en-GB" sz="1350">
              <a:solidFill>
                <a:srgbClr val="FFFFFF"/>
              </a:solidFill>
              <a:latin typeface="Corbel" panose="020B0503020204020204"/>
            </a:endParaRPr>
          </a:p>
        </p:txBody>
      </p:sp>
      <p:sp>
        <p:nvSpPr>
          <p:cNvPr id="73" name="Rectangle 72">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571500"/>
            <a:ext cx="2193989" cy="40005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endParaRPr lang="en-GB" sz="1350">
              <a:solidFill>
                <a:srgbClr val="FFFFFF"/>
              </a:solidFill>
              <a:latin typeface="Corbel" panose="020B0503020204020204"/>
            </a:endParaRPr>
          </a:p>
        </p:txBody>
      </p:sp>
      <p:sp useBgFill="1">
        <p:nvSpPr>
          <p:cNvPr id="75" name="Rectangle 74">
            <a:extLst>
              <a:ext uri="{FF2B5EF4-FFF2-40B4-BE49-F238E27FC236}">
                <a16:creationId xmlns:a16="http://schemas.microsoft.com/office/drawing/2014/main" id="{20A9CA88-93EB-4DC0-A00D-64E6AB7A08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orbel" panose="020B0503020204020204"/>
            </a:endParaRPr>
          </a:p>
        </p:txBody>
      </p:sp>
      <p:sp>
        <p:nvSpPr>
          <p:cNvPr id="77" name="Rectangle 76">
            <a:extLst>
              <a:ext uri="{FF2B5EF4-FFF2-40B4-BE49-F238E27FC236}">
                <a16:creationId xmlns:a16="http://schemas.microsoft.com/office/drawing/2014/main" id="{DE84C1AD-30A9-4EF6-A8E1-7484242EF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71500"/>
            <a:ext cx="5664707"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endParaRPr lang="en-GB" sz="1350">
              <a:solidFill>
                <a:srgbClr val="FFFFFF"/>
              </a:solidFill>
              <a:latin typeface="Corbel" panose="020B0503020204020204"/>
            </a:endParaRPr>
          </a:p>
        </p:txBody>
      </p:sp>
      <p:sp>
        <p:nvSpPr>
          <p:cNvPr id="6" name="TextBox 5">
            <a:extLst>
              <a:ext uri="{FF2B5EF4-FFF2-40B4-BE49-F238E27FC236}">
                <a16:creationId xmlns:a16="http://schemas.microsoft.com/office/drawing/2014/main" id="{AC813098-F4B8-4775-98E9-1B811016D697}"/>
              </a:ext>
            </a:extLst>
          </p:cNvPr>
          <p:cNvSpPr txBox="1"/>
          <p:nvPr/>
        </p:nvSpPr>
        <p:spPr>
          <a:xfrm>
            <a:off x="802386" y="973836"/>
            <a:ext cx="4551053" cy="2441448"/>
          </a:xfrm>
          <a:prstGeom prst="rect">
            <a:avLst/>
          </a:prstGeom>
        </p:spPr>
        <p:txBody>
          <a:bodyPr vert="horz" lIns="68580" tIns="34290" rIns="68580" bIns="34290" rtlCol="0" anchor="b">
            <a:normAutofit/>
          </a:bodyPr>
          <a:lstStyle/>
          <a:p>
            <a:pPr defTabSz="685800">
              <a:lnSpc>
                <a:spcPct val="90000"/>
              </a:lnSpc>
              <a:spcBef>
                <a:spcPct val="0"/>
              </a:spcBef>
              <a:spcAft>
                <a:spcPts val="450"/>
              </a:spcAft>
            </a:pPr>
            <a:r>
              <a:rPr lang="en-US" sz="4425" spc="-75" dirty="0">
                <a:solidFill>
                  <a:srgbClr val="FFFFFF"/>
                </a:solidFill>
                <a:latin typeface="Corbel" panose="020B0503020204020204"/>
              </a:rPr>
              <a:t>Advocate </a:t>
            </a:r>
          </a:p>
          <a:p>
            <a:pPr defTabSz="685800">
              <a:lnSpc>
                <a:spcPct val="90000"/>
              </a:lnSpc>
              <a:spcBef>
                <a:spcPct val="0"/>
              </a:spcBef>
              <a:spcAft>
                <a:spcPts val="450"/>
              </a:spcAft>
            </a:pPr>
            <a:endParaRPr lang="en-US" sz="4425" spc="-75" dirty="0">
              <a:solidFill>
                <a:srgbClr val="FFFFFF"/>
              </a:solidFill>
              <a:latin typeface="Corbel" panose="020B0503020204020204"/>
            </a:endParaRPr>
          </a:p>
        </p:txBody>
      </p:sp>
      <p:sp>
        <p:nvSpPr>
          <p:cNvPr id="79" name="Rectangle 78">
            <a:extLst>
              <a:ext uri="{FF2B5EF4-FFF2-40B4-BE49-F238E27FC236}">
                <a16:creationId xmlns:a16="http://schemas.microsoft.com/office/drawing/2014/main" id="{086E571C-8A2B-4F37-B155-9C5DF0ACA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56921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endParaRPr lang="en-GB" sz="1350">
              <a:solidFill>
                <a:srgbClr val="FFFFFF"/>
              </a:solidFill>
              <a:latin typeface="Corbel" panose="020B0503020204020204"/>
            </a:endParaRPr>
          </a:p>
        </p:txBody>
      </p:sp>
    </p:spTree>
    <p:extLst>
      <p:ext uri="{BB962C8B-B14F-4D97-AF65-F5344CB8AC3E}">
        <p14:creationId xmlns:p14="http://schemas.microsoft.com/office/powerpoint/2010/main" val="2927229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71500"/>
            <a:ext cx="6856214"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endParaRPr lang="en-GB" sz="1350">
              <a:solidFill>
                <a:srgbClr val="FFFFFF"/>
              </a:solidFill>
              <a:latin typeface="Corbel" panose="020B0503020204020204"/>
            </a:endParaRPr>
          </a:p>
        </p:txBody>
      </p:sp>
      <p:sp>
        <p:nvSpPr>
          <p:cNvPr id="73" name="Rectangle 72">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571500"/>
            <a:ext cx="2193989" cy="40005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endParaRPr lang="en-GB" sz="1350">
              <a:solidFill>
                <a:srgbClr val="FFFFFF"/>
              </a:solidFill>
              <a:latin typeface="Corbel" panose="020B0503020204020204"/>
            </a:endParaRPr>
          </a:p>
        </p:txBody>
      </p:sp>
      <p:sp useBgFill="1">
        <p:nvSpPr>
          <p:cNvPr id="75" name="Rectangle 74">
            <a:extLst>
              <a:ext uri="{FF2B5EF4-FFF2-40B4-BE49-F238E27FC236}">
                <a16:creationId xmlns:a16="http://schemas.microsoft.com/office/drawing/2014/main" id="{20A9CA88-93EB-4DC0-A00D-64E6AB7A08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orbel" panose="020B0503020204020204"/>
            </a:endParaRPr>
          </a:p>
        </p:txBody>
      </p:sp>
      <p:sp>
        <p:nvSpPr>
          <p:cNvPr id="77" name="Rectangle 76">
            <a:extLst>
              <a:ext uri="{FF2B5EF4-FFF2-40B4-BE49-F238E27FC236}">
                <a16:creationId xmlns:a16="http://schemas.microsoft.com/office/drawing/2014/main" id="{DE84C1AD-30A9-4EF6-A8E1-7484242EF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71500"/>
            <a:ext cx="5664707"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endParaRPr lang="en-GB" sz="1350">
              <a:solidFill>
                <a:srgbClr val="FFFFFF"/>
              </a:solidFill>
              <a:latin typeface="Corbel" panose="020B0503020204020204"/>
            </a:endParaRPr>
          </a:p>
        </p:txBody>
      </p:sp>
      <p:sp>
        <p:nvSpPr>
          <p:cNvPr id="6" name="TextBox 5">
            <a:extLst>
              <a:ext uri="{FF2B5EF4-FFF2-40B4-BE49-F238E27FC236}">
                <a16:creationId xmlns:a16="http://schemas.microsoft.com/office/drawing/2014/main" id="{AC813098-F4B8-4775-98E9-1B811016D697}"/>
              </a:ext>
            </a:extLst>
          </p:cNvPr>
          <p:cNvSpPr txBox="1"/>
          <p:nvPr/>
        </p:nvSpPr>
        <p:spPr>
          <a:xfrm>
            <a:off x="802386" y="973836"/>
            <a:ext cx="4551053" cy="2441448"/>
          </a:xfrm>
          <a:prstGeom prst="rect">
            <a:avLst/>
          </a:prstGeom>
        </p:spPr>
        <p:txBody>
          <a:bodyPr vert="horz" lIns="68580" tIns="34290" rIns="68580" bIns="34290" rtlCol="0" anchor="b">
            <a:normAutofit/>
          </a:bodyPr>
          <a:lstStyle/>
          <a:p>
            <a:pPr defTabSz="685800">
              <a:lnSpc>
                <a:spcPct val="90000"/>
              </a:lnSpc>
              <a:spcBef>
                <a:spcPct val="0"/>
              </a:spcBef>
              <a:spcAft>
                <a:spcPts val="450"/>
              </a:spcAft>
            </a:pPr>
            <a:r>
              <a:rPr lang="en-US" sz="4425" spc="-75">
                <a:solidFill>
                  <a:srgbClr val="FFFFFF"/>
                </a:solidFill>
                <a:latin typeface="Corbel" panose="020B0503020204020204"/>
              </a:rPr>
              <a:t>Encourage regular dental attendance</a:t>
            </a:r>
          </a:p>
          <a:p>
            <a:pPr defTabSz="685800">
              <a:lnSpc>
                <a:spcPct val="90000"/>
              </a:lnSpc>
              <a:spcBef>
                <a:spcPct val="0"/>
              </a:spcBef>
              <a:spcAft>
                <a:spcPts val="450"/>
              </a:spcAft>
            </a:pPr>
            <a:endParaRPr lang="en-US" sz="4425" spc="-75">
              <a:solidFill>
                <a:srgbClr val="FFFFFF"/>
              </a:solidFill>
              <a:latin typeface="Corbel" panose="020B0503020204020204"/>
            </a:endParaRPr>
          </a:p>
        </p:txBody>
      </p:sp>
      <p:pic>
        <p:nvPicPr>
          <p:cNvPr id="5" name="Picture 4">
            <a:extLst>
              <a:ext uri="{FF2B5EF4-FFF2-40B4-BE49-F238E27FC236}">
                <a16:creationId xmlns:a16="http://schemas.microsoft.com/office/drawing/2014/main" id="{3C2626E7-4DAB-469B-9BFB-15BADE88B0A8}"/>
              </a:ext>
            </a:extLst>
          </p:cNvPr>
          <p:cNvPicPr>
            <a:picLocks noChangeAspect="1"/>
          </p:cNvPicPr>
          <p:nvPr/>
        </p:nvPicPr>
        <p:blipFill>
          <a:blip r:embed="rId2"/>
          <a:stretch>
            <a:fillRect/>
          </a:stretch>
        </p:blipFill>
        <p:spPr>
          <a:xfrm>
            <a:off x="6028181" y="1833014"/>
            <a:ext cx="2593687" cy="673584"/>
          </a:xfrm>
          <a:prstGeom prst="rect">
            <a:avLst/>
          </a:prstGeom>
        </p:spPr>
      </p:pic>
      <p:pic>
        <p:nvPicPr>
          <p:cNvPr id="6146" name="Picture 2" descr="Dental Check By One">
            <a:extLst>
              <a:ext uri="{FF2B5EF4-FFF2-40B4-BE49-F238E27FC236}">
                <a16:creationId xmlns:a16="http://schemas.microsoft.com/office/drawing/2014/main" id="{8E9FC858-8AFD-4ADF-847A-A00FDAA9CF0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028181" y="2630044"/>
            <a:ext cx="2593687" cy="1504337"/>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086E571C-8A2B-4F37-B155-9C5DF0ACA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56921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endParaRPr lang="en-GB" sz="1350">
              <a:solidFill>
                <a:srgbClr val="FFFFFF"/>
              </a:solidFill>
              <a:latin typeface="Corbel" panose="020B0503020204020204"/>
            </a:endParaRPr>
          </a:p>
        </p:txBody>
      </p:sp>
    </p:spTree>
    <p:extLst>
      <p:ext uri="{BB962C8B-B14F-4D97-AF65-F5344CB8AC3E}">
        <p14:creationId xmlns:p14="http://schemas.microsoft.com/office/powerpoint/2010/main" val="41915168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06342D-85C7-4743-BA34-669DA2E2860E}"/>
              </a:ext>
            </a:extLst>
          </p:cNvPr>
          <p:cNvPicPr>
            <a:picLocks noChangeAspect="1"/>
          </p:cNvPicPr>
          <p:nvPr/>
        </p:nvPicPr>
        <p:blipFill>
          <a:blip r:embed="rId2"/>
          <a:stretch>
            <a:fillRect/>
          </a:stretch>
        </p:blipFill>
        <p:spPr>
          <a:xfrm>
            <a:off x="218661" y="179992"/>
            <a:ext cx="3200400" cy="4564856"/>
          </a:xfrm>
          <a:prstGeom prst="rect">
            <a:avLst/>
          </a:prstGeom>
          <a:ln>
            <a:solidFill>
              <a:schemeClr val="tx1"/>
            </a:solidFill>
          </a:ln>
        </p:spPr>
      </p:pic>
      <p:pic>
        <p:nvPicPr>
          <p:cNvPr id="5" name="Picture 4">
            <a:extLst>
              <a:ext uri="{FF2B5EF4-FFF2-40B4-BE49-F238E27FC236}">
                <a16:creationId xmlns:a16="http://schemas.microsoft.com/office/drawing/2014/main" id="{C56F0241-A38F-46DA-A7D0-41A249B31586}"/>
              </a:ext>
            </a:extLst>
          </p:cNvPr>
          <p:cNvPicPr>
            <a:picLocks noChangeAspect="1"/>
          </p:cNvPicPr>
          <p:nvPr/>
        </p:nvPicPr>
        <p:blipFill>
          <a:blip r:embed="rId3"/>
          <a:stretch>
            <a:fillRect/>
          </a:stretch>
        </p:blipFill>
        <p:spPr>
          <a:xfrm>
            <a:off x="4953433" y="273937"/>
            <a:ext cx="2750074" cy="1934999"/>
          </a:xfrm>
          <a:prstGeom prst="rect">
            <a:avLst/>
          </a:prstGeom>
          <a:ln>
            <a:solidFill>
              <a:schemeClr val="tx1"/>
            </a:solidFill>
          </a:ln>
        </p:spPr>
      </p:pic>
      <p:pic>
        <p:nvPicPr>
          <p:cNvPr id="4" name="Picture 3">
            <a:extLst>
              <a:ext uri="{FF2B5EF4-FFF2-40B4-BE49-F238E27FC236}">
                <a16:creationId xmlns:a16="http://schemas.microsoft.com/office/drawing/2014/main" id="{58A31DEC-AF48-9E24-4ABF-80B27F937DB6}"/>
              </a:ext>
            </a:extLst>
          </p:cNvPr>
          <p:cNvPicPr>
            <a:picLocks noChangeAspect="1"/>
          </p:cNvPicPr>
          <p:nvPr/>
        </p:nvPicPr>
        <p:blipFill>
          <a:blip r:embed="rId4"/>
          <a:stretch>
            <a:fillRect/>
          </a:stretch>
        </p:blipFill>
        <p:spPr>
          <a:xfrm>
            <a:off x="4223099" y="2467348"/>
            <a:ext cx="2750075" cy="2277500"/>
          </a:xfrm>
          <a:prstGeom prst="rect">
            <a:avLst/>
          </a:prstGeom>
        </p:spPr>
      </p:pic>
      <p:sp>
        <p:nvSpPr>
          <p:cNvPr id="8" name="TextBox 7">
            <a:extLst>
              <a:ext uri="{FF2B5EF4-FFF2-40B4-BE49-F238E27FC236}">
                <a16:creationId xmlns:a16="http://schemas.microsoft.com/office/drawing/2014/main" id="{5952C4A3-D3C0-704F-42E1-E97957EF295A}"/>
              </a:ext>
            </a:extLst>
          </p:cNvPr>
          <p:cNvSpPr txBox="1"/>
          <p:nvPr/>
        </p:nvSpPr>
        <p:spPr>
          <a:xfrm>
            <a:off x="5172446" y="4518512"/>
            <a:ext cx="4573484" cy="507831"/>
          </a:xfrm>
          <a:prstGeom prst="rect">
            <a:avLst/>
          </a:prstGeom>
          <a:noFill/>
        </p:spPr>
        <p:txBody>
          <a:bodyPr wrap="square">
            <a:spAutoFit/>
          </a:bodyPr>
          <a:lstStyle/>
          <a:p>
            <a:pPr defTabSz="685800"/>
            <a:r>
              <a:rPr lang="en-GB" sz="1350" dirty="0">
                <a:solidFill>
                  <a:srgbClr val="000000"/>
                </a:solidFill>
                <a:latin typeface="Corbel" panose="020B0503020204020204"/>
                <a:hlinkClick r:id="rId5"/>
              </a:rPr>
              <a:t>Oral Health :: North East and North Cumbria Healthier Together (nenc-healthiertogether.nhs.uk)</a:t>
            </a:r>
            <a:endParaRPr lang="en-GB" sz="1350" dirty="0">
              <a:solidFill>
                <a:srgbClr val="000000"/>
              </a:solidFill>
              <a:latin typeface="Corbel" panose="020B0503020204020204"/>
            </a:endParaRPr>
          </a:p>
        </p:txBody>
      </p:sp>
    </p:spTree>
    <p:extLst>
      <p:ext uri="{BB962C8B-B14F-4D97-AF65-F5344CB8AC3E}">
        <p14:creationId xmlns:p14="http://schemas.microsoft.com/office/powerpoint/2010/main" val="2140617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 for listening…</a:t>
            </a:r>
            <a:endParaRPr lang="en-GB" dirty="0"/>
          </a:p>
        </p:txBody>
      </p:sp>
      <p:pic>
        <p:nvPicPr>
          <p:cNvPr id="4" name="Content Placeholder 3"/>
          <p:cNvPicPr>
            <a:picLocks noGrp="1" noChangeAspect="1"/>
          </p:cNvPicPr>
          <p:nvPr>
            <p:ph sz="quarter" idx="13"/>
          </p:nvPr>
        </p:nvPicPr>
        <p:blipFill>
          <a:blip r:embed="rId2"/>
          <a:stretch>
            <a:fillRect/>
          </a:stretch>
        </p:blipFill>
        <p:spPr>
          <a:xfrm>
            <a:off x="5378116" y="1514282"/>
            <a:ext cx="2703377" cy="2097448"/>
          </a:xfrm>
          <a:prstGeom prst="rect">
            <a:avLst/>
          </a:prstGeom>
        </p:spPr>
      </p:pic>
    </p:spTree>
    <p:extLst>
      <p:ext uri="{BB962C8B-B14F-4D97-AF65-F5344CB8AC3E}">
        <p14:creationId xmlns:p14="http://schemas.microsoft.com/office/powerpoint/2010/main" val="39171351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52829-9B1C-7B9A-BF38-3A1D784A9DDD}"/>
              </a:ext>
            </a:extLst>
          </p:cNvPr>
          <p:cNvSpPr>
            <a:spLocks noGrp="1"/>
          </p:cNvSpPr>
          <p:nvPr>
            <p:ph type="title"/>
          </p:nvPr>
        </p:nvSpPr>
        <p:spPr>
          <a:xfrm>
            <a:off x="477519" y="320040"/>
            <a:ext cx="8152130" cy="701720"/>
          </a:xfrm>
        </p:spPr>
        <p:txBody>
          <a:bodyPr anchor="t">
            <a:normAutofit/>
          </a:bodyPr>
          <a:lstStyle/>
          <a:p>
            <a:r>
              <a:rPr lang="en-GB" sz="2100"/>
              <a:t>Healthier Together Champions </a:t>
            </a:r>
            <a:br>
              <a:rPr lang="en-GB" sz="2100"/>
            </a:br>
            <a:r>
              <a:rPr lang="en-GB" sz="2100"/>
              <a:t>Sharing good practice and learning </a:t>
            </a:r>
          </a:p>
        </p:txBody>
      </p:sp>
      <p:pic>
        <p:nvPicPr>
          <p:cNvPr id="4" name="Picture 3">
            <a:extLst>
              <a:ext uri="{FF2B5EF4-FFF2-40B4-BE49-F238E27FC236}">
                <a16:creationId xmlns:a16="http://schemas.microsoft.com/office/drawing/2014/main" id="{8BF165F0-7A2B-A5CA-AA72-E9E92BFAB4EC}"/>
              </a:ext>
            </a:extLst>
          </p:cNvPr>
          <p:cNvPicPr>
            <a:picLocks noChangeAspect="1"/>
          </p:cNvPicPr>
          <p:nvPr/>
        </p:nvPicPr>
        <p:blipFill>
          <a:blip r:embed="rId2"/>
          <a:stretch>
            <a:fillRect/>
          </a:stretch>
        </p:blipFill>
        <p:spPr>
          <a:xfrm>
            <a:off x="477520" y="1455537"/>
            <a:ext cx="8152130" cy="2710582"/>
          </a:xfrm>
          <a:prstGeom prst="rect">
            <a:avLst/>
          </a:prstGeom>
          <a:noFill/>
        </p:spPr>
      </p:pic>
    </p:spTree>
    <p:extLst>
      <p:ext uri="{BB962C8B-B14F-4D97-AF65-F5344CB8AC3E}">
        <p14:creationId xmlns:p14="http://schemas.microsoft.com/office/powerpoint/2010/main" val="2570584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EF58EE9-A637-4EC6-ABC2-74FDA6FCA2FD}"/>
              </a:ext>
            </a:extLst>
          </p:cNvPr>
          <p:cNvSpPr txBox="1"/>
          <p:nvPr/>
        </p:nvSpPr>
        <p:spPr>
          <a:xfrm>
            <a:off x="96433" y="740979"/>
            <a:ext cx="6785216" cy="4093428"/>
          </a:xfrm>
          <a:prstGeom prst="rect">
            <a:avLst/>
          </a:prstGeom>
          <a:noFill/>
        </p:spPr>
        <p:txBody>
          <a:bodyPr wrap="square" rtlCol="0">
            <a:spAutoFit/>
          </a:bodyPr>
          <a:lstStyle/>
          <a:p>
            <a:r>
              <a:rPr lang="en-GB" b="1" dirty="0">
                <a:solidFill>
                  <a:srgbClr val="20AB45"/>
                </a:solidFill>
                <a:latin typeface="Arial" panose="020B0604020202020204" pitchFamily="34" charset="0"/>
                <a:cs typeface="Arial" panose="020B0604020202020204" pitchFamily="34" charset="0"/>
              </a:rPr>
              <a:t>Reach and partnership</a:t>
            </a:r>
            <a:endParaRPr lang="en-GB" b="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GB" sz="1600" b="0" dirty="0">
                <a:latin typeface="Arial" panose="020B0604020202020204" pitchFamily="34" charset="0"/>
                <a:ea typeface="+mn-lt"/>
                <a:cs typeface="Arial" panose="020B0604020202020204" pitchFamily="34" charset="0"/>
              </a:rPr>
              <a:t>Youth Board and Network groups to promote youth voice</a:t>
            </a:r>
            <a:endParaRPr lang="en-US" sz="16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GB" sz="1600" dirty="0">
                <a:latin typeface="Arial" panose="020B0604020202020204" pitchFamily="34" charset="0"/>
                <a:ea typeface="+mn-lt"/>
                <a:cs typeface="Arial" panose="020B0604020202020204" pitchFamily="34" charset="0"/>
              </a:rPr>
              <a:t>3</a:t>
            </a:r>
            <a:r>
              <a:rPr lang="en-GB" sz="1600" b="0" dirty="0">
                <a:latin typeface="Arial" panose="020B0604020202020204" pitchFamily="34" charset="0"/>
                <a:ea typeface="+mn-lt"/>
                <a:cs typeface="Arial" panose="020B0604020202020204" pitchFamily="34" charset="0"/>
              </a:rPr>
              <a:t> </a:t>
            </a:r>
            <a:r>
              <a:rPr lang="en-GB" sz="1600" dirty="0">
                <a:latin typeface="Arial" panose="020B0604020202020204" pitchFamily="34" charset="0"/>
                <a:ea typeface="+mn-lt"/>
                <a:cs typeface="Arial" panose="020B0604020202020204" pitchFamily="34" charset="0"/>
              </a:rPr>
              <a:t>A</a:t>
            </a:r>
            <a:r>
              <a:rPr lang="en-GB" sz="1600" b="0" dirty="0">
                <a:latin typeface="Arial" panose="020B0604020202020204" pitchFamily="34" charset="0"/>
                <a:ea typeface="+mn-lt"/>
                <a:cs typeface="Arial" panose="020B0604020202020204" pitchFamily="34" charset="0"/>
              </a:rPr>
              <a:t>pprentices worked within our team</a:t>
            </a:r>
            <a:endParaRPr lang="en-GB"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sz="1600" b="0" dirty="0">
                <a:latin typeface="Arial" panose="020B0604020202020204" pitchFamily="34" charset="0"/>
                <a:cs typeface="Arial" panose="020B0604020202020204" pitchFamily="34" charset="0"/>
              </a:rPr>
              <a:t>Network of advisors to support breadth of system</a:t>
            </a:r>
          </a:p>
          <a:p>
            <a:pPr marL="742950" lvl="1"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Over 30</a:t>
            </a:r>
            <a:r>
              <a:rPr lang="en-GB" sz="1600" b="0" dirty="0">
                <a:latin typeface="Arial" panose="020B0604020202020204" pitchFamily="34" charset="0"/>
                <a:cs typeface="Arial" panose="020B0604020202020204" pitchFamily="34" charset="0"/>
              </a:rPr>
              <a:t> huddles and </a:t>
            </a:r>
            <a:r>
              <a:rPr lang="en-GB" sz="1600" dirty="0">
                <a:latin typeface="Arial" panose="020B0604020202020204" pitchFamily="34" charset="0"/>
                <a:cs typeface="Arial" panose="020B0604020202020204" pitchFamily="34" charset="0"/>
              </a:rPr>
              <a:t>L</a:t>
            </a:r>
            <a:r>
              <a:rPr lang="en-GB" sz="1600" b="0" dirty="0">
                <a:latin typeface="Arial" panose="020B0604020202020204" pitchFamily="34" charset="0"/>
                <a:cs typeface="Arial" panose="020B0604020202020204" pitchFamily="34" charset="0"/>
              </a:rPr>
              <a:t>unch </a:t>
            </a:r>
            <a:r>
              <a:rPr lang="en-GB" sz="1600" dirty="0">
                <a:latin typeface="Arial" panose="020B0604020202020204" pitchFamily="34" charset="0"/>
                <a:cs typeface="Arial" panose="020B0604020202020204" pitchFamily="34" charset="0"/>
              </a:rPr>
              <a:t>&amp;</a:t>
            </a:r>
            <a:r>
              <a:rPr lang="en-GB" sz="1600" b="0"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L</a:t>
            </a:r>
            <a:r>
              <a:rPr lang="en-GB" sz="1600" b="0" dirty="0">
                <a:latin typeface="Arial" panose="020B0604020202020204" pitchFamily="34" charset="0"/>
                <a:cs typeface="Arial" panose="020B0604020202020204" pitchFamily="34" charset="0"/>
              </a:rPr>
              <a:t>earn sessions to share good practice</a:t>
            </a:r>
          </a:p>
          <a:p>
            <a:pPr marL="742950" lvl="1" indent="-285750">
              <a:buFont typeface="Arial" panose="020B0604020202020204" pitchFamily="34" charset="0"/>
              <a:buChar char="•"/>
            </a:pPr>
            <a:r>
              <a:rPr lang="en-GB" sz="1600" b="0" dirty="0">
                <a:latin typeface="Arial" panose="020B0604020202020204" pitchFamily="34" charset="0"/>
                <a:cs typeface="Arial" panose="020B0604020202020204" pitchFamily="34" charset="0"/>
              </a:rPr>
              <a:t>Attracted new funding into NENC – ARC, ACE,NHSCT</a:t>
            </a:r>
          </a:p>
          <a:p>
            <a:pPr marL="742950" lvl="1" indent="-285750">
              <a:buFont typeface="Arial" panose="020B0604020202020204" pitchFamily="34" charset="0"/>
              <a:buChar char="•"/>
            </a:pPr>
            <a:r>
              <a:rPr lang="en-GB" sz="1600" b="0" dirty="0">
                <a:latin typeface="Arial" panose="020B0604020202020204" pitchFamily="34" charset="0"/>
                <a:cs typeface="Arial" panose="020B0604020202020204" pitchFamily="34" charset="0"/>
              </a:rPr>
              <a:t>Membership of over 1900, weekly Child Health Tuesday</a:t>
            </a:r>
          </a:p>
          <a:p>
            <a:pPr marL="742950" lvl="1" indent="-285750">
              <a:buFont typeface="Arial" panose="020B0604020202020204" pitchFamily="34" charset="0"/>
              <a:buChar char="•"/>
            </a:pPr>
            <a:r>
              <a:rPr lang="en-GB" sz="1600" b="0" dirty="0">
                <a:latin typeface="Arial" panose="020B0604020202020204" pitchFamily="34" charset="0"/>
                <a:cs typeface="Arial" panose="020B0604020202020204" pitchFamily="34" charset="0"/>
              </a:rPr>
              <a:t>Twitter followers of over 2000 and Facebook more than 400 followers</a:t>
            </a:r>
          </a:p>
          <a:p>
            <a:pPr marL="742950" lvl="1" indent="-285750">
              <a:buFont typeface="Arial" panose="020B0604020202020204" pitchFamily="34" charset="0"/>
              <a:buChar char="•"/>
            </a:pPr>
            <a:r>
              <a:rPr lang="en-GB" sz="1600" b="0" dirty="0">
                <a:latin typeface="Arial" panose="020B0604020202020204" pitchFamily="34" charset="0"/>
                <a:cs typeface="Arial" panose="020B0604020202020204" pitchFamily="34" charset="0"/>
              </a:rPr>
              <a:t>Twitter reach of over 100,000 impressions in 2023</a:t>
            </a:r>
          </a:p>
          <a:p>
            <a:pPr marL="742950" lvl="1" indent="-285750">
              <a:buFont typeface="Arial" panose="020B0604020202020204" pitchFamily="34" charset="0"/>
              <a:buChar char="•"/>
            </a:pPr>
            <a:r>
              <a:rPr lang="en-GB" sz="1600" b="0" dirty="0">
                <a:latin typeface="Arial" panose="020B0604020202020204" pitchFamily="34" charset="0"/>
                <a:cs typeface="Arial" panose="020B0604020202020204" pitchFamily="34" charset="0"/>
              </a:rPr>
              <a:t>New innovations from new partnerships –iterative development to promote sustainability:</a:t>
            </a:r>
          </a:p>
          <a:p>
            <a:pPr lvl="2">
              <a:buFont typeface="Wingdings" pitchFamily="34" charset="0"/>
              <a:buChar char="ü"/>
            </a:pPr>
            <a:r>
              <a:rPr lang="en-GB" sz="1600" b="0" dirty="0">
                <a:latin typeface="Arial" panose="020B0604020202020204" pitchFamily="34" charset="0"/>
                <a:cs typeface="Arial" panose="020B0604020202020204" pitchFamily="34" charset="0"/>
              </a:rPr>
              <a:t>4th iteration of Poverty </a:t>
            </a:r>
            <a:r>
              <a:rPr lang="en-GB" sz="1600" dirty="0">
                <a:latin typeface="Arial" panose="020B0604020202020204" pitchFamily="34" charset="0"/>
                <a:cs typeface="Arial" panose="020B0604020202020204" pitchFamily="34" charset="0"/>
              </a:rPr>
              <a:t>P</a:t>
            </a:r>
            <a:r>
              <a:rPr lang="en-GB" sz="1600" b="0" dirty="0">
                <a:latin typeface="Arial" panose="020B0604020202020204" pitchFamily="34" charset="0"/>
                <a:cs typeface="Arial" panose="020B0604020202020204" pitchFamily="34" charset="0"/>
              </a:rPr>
              <a:t>roofing</a:t>
            </a:r>
          </a:p>
          <a:p>
            <a:pPr lvl="2">
              <a:buFont typeface="Wingdings" pitchFamily="34" charset="0"/>
              <a:buChar char="ü"/>
            </a:pPr>
            <a:r>
              <a:rPr lang="en-GB" sz="1600" b="0" dirty="0">
                <a:latin typeface="Arial" panose="020B0604020202020204" pitchFamily="34" charset="0"/>
                <a:cs typeface="Arial" panose="020B0604020202020204" pitchFamily="34" charset="0"/>
              </a:rPr>
              <a:t>3rd iteration of STAR</a:t>
            </a:r>
          </a:p>
          <a:p>
            <a:pPr lvl="2">
              <a:buFont typeface="Wingdings" pitchFamily="34" charset="0"/>
              <a:buChar char="ü"/>
            </a:pPr>
            <a:r>
              <a:rPr lang="en-GB" sz="1600" b="0" dirty="0">
                <a:latin typeface="Arial" panose="020B0604020202020204" pitchFamily="34" charset="0"/>
                <a:cs typeface="Arial" panose="020B0604020202020204" pitchFamily="34" charset="0"/>
              </a:rPr>
              <a:t>2nd iteration of YMHFA and </a:t>
            </a:r>
            <a:r>
              <a:rPr lang="en-GB" sz="1600" dirty="0">
                <a:latin typeface="Arial" panose="020B0604020202020204" pitchFamily="34" charset="0"/>
                <a:cs typeface="Arial" panose="020B0604020202020204" pitchFamily="34" charset="0"/>
              </a:rPr>
              <a:t>Chris Drinkwater Awards</a:t>
            </a:r>
            <a:endParaRPr lang="en-GB" dirty="0"/>
          </a:p>
        </p:txBody>
      </p:sp>
      <p:sp>
        <p:nvSpPr>
          <p:cNvPr id="10" name="Title 1">
            <a:extLst>
              <a:ext uri="{FF2B5EF4-FFF2-40B4-BE49-F238E27FC236}">
                <a16:creationId xmlns:a16="http://schemas.microsoft.com/office/drawing/2014/main" id="{15DD72C8-9C8F-EE9B-1D17-A9FD5C2EF654}"/>
              </a:ext>
            </a:extLst>
          </p:cNvPr>
          <p:cNvSpPr txBox="1">
            <a:spLocks/>
          </p:cNvSpPr>
          <p:nvPr/>
        </p:nvSpPr>
        <p:spPr>
          <a:xfrm>
            <a:off x="200486" y="203534"/>
            <a:ext cx="5498749" cy="537445"/>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2700" b="1" i="0" kern="1200">
                <a:solidFill>
                  <a:schemeClr val="tx2"/>
                </a:solidFill>
                <a:latin typeface="Arial Black" panose="020B0604020202020204" pitchFamily="34" charset="0"/>
                <a:ea typeface="+mj-ea"/>
                <a:cs typeface="Arial Black" panose="020B0604020202020204" pitchFamily="34" charset="0"/>
              </a:defRPr>
            </a:lvl1pPr>
          </a:lstStyle>
          <a:p>
            <a:r>
              <a:rPr lang="en-GB" dirty="0">
                <a:solidFill>
                  <a:srgbClr val="20AB45"/>
                </a:solidFill>
              </a:rPr>
              <a:t>Network delivery and reach </a:t>
            </a:r>
          </a:p>
        </p:txBody>
      </p:sp>
      <p:pic>
        <p:nvPicPr>
          <p:cNvPr id="13" name="Picture 12">
            <a:extLst>
              <a:ext uri="{FF2B5EF4-FFF2-40B4-BE49-F238E27FC236}">
                <a16:creationId xmlns:a16="http://schemas.microsoft.com/office/drawing/2014/main" id="{32DD5135-5268-47EF-A7F0-96C1A0AA32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33" b="3"/>
          <a:stretch/>
        </p:blipFill>
        <p:spPr bwMode="auto">
          <a:xfrm>
            <a:off x="6676697" y="0"/>
            <a:ext cx="2467303" cy="3509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811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4DCC8-D4C7-6961-3113-08638A2CB1A7}"/>
              </a:ext>
            </a:extLst>
          </p:cNvPr>
          <p:cNvSpPr>
            <a:spLocks noGrp="1"/>
          </p:cNvSpPr>
          <p:nvPr>
            <p:ph type="title"/>
          </p:nvPr>
        </p:nvSpPr>
        <p:spPr>
          <a:xfrm>
            <a:off x="514350" y="3542959"/>
            <a:ext cx="8152130" cy="701720"/>
          </a:xfrm>
        </p:spPr>
        <p:txBody>
          <a:bodyPr/>
          <a:lstStyle/>
          <a:p>
            <a:pPr algn="ctr"/>
            <a:r>
              <a:rPr kumimoji="0" lang="en-US" sz="2400" b="1" i="0" u="none" strike="noStrike" kern="1200" cap="none" spc="0" normalizeH="0" baseline="0" noProof="0" dirty="0">
                <a:ln>
                  <a:noFill/>
                </a:ln>
                <a:solidFill>
                  <a:srgbClr val="0072BB"/>
                </a:solidFill>
                <a:effectLst/>
                <a:uLnTx/>
                <a:uFillTx/>
                <a:latin typeface="Gilroy ExtraBold" pitchFamily="2" charset="77"/>
                <a:cs typeface="Arial" charset="0"/>
              </a:rPr>
              <a:t>Healthier Together Champions </a:t>
            </a:r>
            <a:br>
              <a:rPr kumimoji="0" lang="en-US" sz="2400" b="1" i="0" u="none" strike="noStrike" kern="1200" cap="none" spc="0" normalizeH="0" baseline="0" noProof="0" dirty="0">
                <a:ln>
                  <a:noFill/>
                </a:ln>
                <a:solidFill>
                  <a:srgbClr val="0072BB"/>
                </a:solidFill>
                <a:effectLst/>
                <a:uLnTx/>
                <a:uFillTx/>
                <a:latin typeface="Gilroy ExtraBold" pitchFamily="2" charset="77"/>
                <a:cs typeface="Arial" charset="0"/>
              </a:rPr>
            </a:br>
            <a:r>
              <a:rPr kumimoji="0" lang="en-US" sz="2400" b="0" i="0" u="none" strike="noStrike" kern="1200" cap="none" spc="0" normalizeH="0" baseline="0" noProof="0" dirty="0">
                <a:ln>
                  <a:noFill/>
                </a:ln>
                <a:solidFill>
                  <a:srgbClr val="0072BB"/>
                </a:solidFill>
                <a:effectLst/>
                <a:uLnTx/>
                <a:uFillTx/>
                <a:latin typeface="Gilroy ExtraBold" pitchFamily="2" charset="77"/>
                <a:cs typeface="Arial" charset="0"/>
              </a:rPr>
              <a:t>using digital technology </a:t>
            </a:r>
            <a:br>
              <a:rPr kumimoji="0" lang="en-US" sz="2400" b="0" i="0" u="none" strike="noStrike" kern="1200" cap="none" spc="0" normalizeH="0" baseline="0" noProof="0" dirty="0">
                <a:ln>
                  <a:noFill/>
                </a:ln>
                <a:solidFill>
                  <a:srgbClr val="0072BB"/>
                </a:solidFill>
                <a:effectLst/>
                <a:uLnTx/>
                <a:uFillTx/>
                <a:latin typeface="Gilroy ExtraBold" pitchFamily="2" charset="77"/>
                <a:cs typeface="Arial" charset="0"/>
              </a:rPr>
            </a:br>
            <a:r>
              <a:rPr kumimoji="0" lang="en-US" sz="2400" b="0" i="0" u="none" strike="noStrike" kern="1200" cap="none" spc="0" normalizeH="0" baseline="0" noProof="0" dirty="0">
                <a:ln>
                  <a:noFill/>
                </a:ln>
                <a:solidFill>
                  <a:srgbClr val="0072BB"/>
                </a:solidFill>
                <a:effectLst/>
                <a:uLnTx/>
                <a:uFillTx/>
                <a:latin typeface="Gilroy ExtraBold" pitchFamily="2" charset="77"/>
                <a:cs typeface="Arial" charset="0"/>
              </a:rPr>
              <a:t>to reduce health inequalities</a:t>
            </a:r>
            <a:endParaRPr lang="en-GB" sz="2400" dirty="0"/>
          </a:p>
        </p:txBody>
      </p:sp>
      <p:sp>
        <p:nvSpPr>
          <p:cNvPr id="3" name="Text Placeholder 2">
            <a:extLst>
              <a:ext uri="{FF2B5EF4-FFF2-40B4-BE49-F238E27FC236}">
                <a16:creationId xmlns:a16="http://schemas.microsoft.com/office/drawing/2014/main" id="{447CEE09-9025-CDD5-18A4-D30877984F52}"/>
              </a:ext>
            </a:extLst>
          </p:cNvPr>
          <p:cNvSpPr>
            <a:spLocks noGrp="1"/>
          </p:cNvSpPr>
          <p:nvPr>
            <p:ph idx="1"/>
          </p:nvPr>
        </p:nvSpPr>
        <p:spPr/>
        <p:txBody>
          <a:bodyPr/>
          <a:lstStyle/>
          <a:p>
            <a:endParaRPr lang="en-GB" b="1" i="1" dirty="0">
              <a:solidFill>
                <a:srgbClr val="4472C4"/>
              </a:solidFill>
              <a:ea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81C1264E-2B81-F2A4-F006-DFEDA8B8A5DA}"/>
              </a:ext>
            </a:extLst>
          </p:cNvPr>
          <p:cNvPicPr>
            <a:picLocks noChangeAspect="1"/>
          </p:cNvPicPr>
          <p:nvPr/>
        </p:nvPicPr>
        <p:blipFill>
          <a:blip r:embed="rId2"/>
          <a:stretch>
            <a:fillRect/>
          </a:stretch>
        </p:blipFill>
        <p:spPr>
          <a:xfrm>
            <a:off x="1982305" y="1538741"/>
            <a:ext cx="5032546" cy="1668370"/>
          </a:xfrm>
          <a:prstGeom prst="rect">
            <a:avLst/>
          </a:prstGeom>
        </p:spPr>
      </p:pic>
      <p:pic>
        <p:nvPicPr>
          <p:cNvPr id="6" name="Picture 2">
            <a:extLst>
              <a:ext uri="{FF2B5EF4-FFF2-40B4-BE49-F238E27FC236}">
                <a16:creationId xmlns:a16="http://schemas.microsoft.com/office/drawing/2014/main" id="{5AF4E2FD-5685-792E-9170-C7D7800C3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20" y="293366"/>
            <a:ext cx="7735530" cy="95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01549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7D8A0-3A52-3A23-76D1-405F85F042D5}"/>
              </a:ext>
            </a:extLst>
          </p:cNvPr>
          <p:cNvSpPr>
            <a:spLocks noGrp="1"/>
          </p:cNvSpPr>
          <p:nvPr>
            <p:ph type="ctrTitle"/>
          </p:nvPr>
        </p:nvSpPr>
        <p:spPr/>
        <p:txBody>
          <a:bodyPr/>
          <a:lstStyle/>
          <a:p>
            <a:pPr algn="ctr"/>
            <a:r>
              <a:rPr lang="en-GB" dirty="0"/>
              <a:t>Children &amp; Young People are</a:t>
            </a:r>
            <a:br>
              <a:rPr lang="en-GB" dirty="0"/>
            </a:br>
            <a:r>
              <a:rPr lang="en-GB" dirty="0"/>
              <a:t> 25% of ED attendances </a:t>
            </a:r>
          </a:p>
        </p:txBody>
      </p:sp>
      <p:pic>
        <p:nvPicPr>
          <p:cNvPr id="4" name="Content Placeholder 4">
            <a:extLst>
              <a:ext uri="{FF2B5EF4-FFF2-40B4-BE49-F238E27FC236}">
                <a16:creationId xmlns:a16="http://schemas.microsoft.com/office/drawing/2014/main" id="{39974792-CA31-6524-D426-01456D7DFECB}"/>
              </a:ext>
            </a:extLst>
          </p:cNvPr>
          <p:cNvPicPr>
            <a:picLocks noChangeAspect="1"/>
          </p:cNvPicPr>
          <p:nvPr/>
        </p:nvPicPr>
        <p:blipFill>
          <a:blip r:embed="rId2"/>
          <a:stretch>
            <a:fillRect/>
          </a:stretch>
        </p:blipFill>
        <p:spPr>
          <a:xfrm>
            <a:off x="1895543" y="1278469"/>
            <a:ext cx="5152680" cy="3311634"/>
          </a:xfrm>
          <a:prstGeom prst="rect">
            <a:avLst/>
          </a:prstGeom>
        </p:spPr>
      </p:pic>
    </p:spTree>
    <p:extLst>
      <p:ext uri="{BB962C8B-B14F-4D97-AF65-F5344CB8AC3E}">
        <p14:creationId xmlns:p14="http://schemas.microsoft.com/office/powerpoint/2010/main" val="36137952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74F6FF-FC28-B6C4-EC6F-1DDDE59C62C8}"/>
              </a:ext>
            </a:extLst>
          </p:cNvPr>
          <p:cNvSpPr>
            <a:spLocks noGrp="1"/>
          </p:cNvSpPr>
          <p:nvPr>
            <p:ph type="title"/>
          </p:nvPr>
        </p:nvSpPr>
        <p:spPr>
          <a:xfrm>
            <a:off x="284378" y="280192"/>
            <a:ext cx="8152130" cy="701720"/>
          </a:xfrm>
        </p:spPr>
        <p:txBody>
          <a:bodyPr/>
          <a:lstStyle/>
          <a:p>
            <a:pPr algn="ctr"/>
            <a:r>
              <a:rPr lang="en-GB" dirty="0"/>
              <a:t>Parents want to know when to  </a:t>
            </a:r>
          </a:p>
        </p:txBody>
      </p:sp>
      <p:pic>
        <p:nvPicPr>
          <p:cNvPr id="6" name="Content Placeholder 5">
            <a:extLst>
              <a:ext uri="{FF2B5EF4-FFF2-40B4-BE49-F238E27FC236}">
                <a16:creationId xmlns:a16="http://schemas.microsoft.com/office/drawing/2014/main" id="{636384CC-9DA8-7540-9F9B-5BBE90B74612}"/>
              </a:ext>
            </a:extLst>
          </p:cNvPr>
          <p:cNvPicPr>
            <a:picLocks noGrp="1" noChangeAspect="1"/>
          </p:cNvPicPr>
          <p:nvPr>
            <p:ph idx="1"/>
          </p:nvPr>
        </p:nvPicPr>
        <p:blipFill>
          <a:blip r:embed="rId3"/>
          <a:stretch>
            <a:fillRect/>
          </a:stretch>
        </p:blipFill>
        <p:spPr>
          <a:xfrm>
            <a:off x="861676" y="1849647"/>
            <a:ext cx="2493480" cy="1603387"/>
          </a:xfrm>
          <a:prstGeom prst="rect">
            <a:avLst/>
          </a:prstGeom>
        </p:spPr>
      </p:pic>
      <p:pic>
        <p:nvPicPr>
          <p:cNvPr id="7" name="Picture 6">
            <a:extLst>
              <a:ext uri="{FF2B5EF4-FFF2-40B4-BE49-F238E27FC236}">
                <a16:creationId xmlns:a16="http://schemas.microsoft.com/office/drawing/2014/main" id="{6E4DBE28-6698-674A-DC32-56E228706473}"/>
              </a:ext>
            </a:extLst>
          </p:cNvPr>
          <p:cNvPicPr>
            <a:picLocks noChangeAspect="1"/>
          </p:cNvPicPr>
          <p:nvPr/>
        </p:nvPicPr>
        <p:blipFill>
          <a:blip r:embed="rId4"/>
          <a:stretch>
            <a:fillRect/>
          </a:stretch>
        </p:blipFill>
        <p:spPr>
          <a:xfrm>
            <a:off x="3789564" y="1937012"/>
            <a:ext cx="1528039" cy="1428655"/>
          </a:xfrm>
          <a:prstGeom prst="rect">
            <a:avLst/>
          </a:prstGeom>
          <a:effectLst>
            <a:glow rad="127000">
              <a:srgbClr val="FFC000"/>
            </a:glow>
          </a:effectLst>
        </p:spPr>
      </p:pic>
      <p:pic>
        <p:nvPicPr>
          <p:cNvPr id="8" name="Picture 7">
            <a:extLst>
              <a:ext uri="{FF2B5EF4-FFF2-40B4-BE49-F238E27FC236}">
                <a16:creationId xmlns:a16="http://schemas.microsoft.com/office/drawing/2014/main" id="{572CEB63-84AD-EDBD-2405-FE22EA2E9396}"/>
              </a:ext>
            </a:extLst>
          </p:cNvPr>
          <p:cNvPicPr>
            <a:picLocks noChangeAspect="1"/>
          </p:cNvPicPr>
          <p:nvPr/>
        </p:nvPicPr>
        <p:blipFill>
          <a:blip r:embed="rId5"/>
          <a:stretch>
            <a:fillRect/>
          </a:stretch>
        </p:blipFill>
        <p:spPr>
          <a:xfrm>
            <a:off x="6045482" y="1964935"/>
            <a:ext cx="2236842" cy="1372807"/>
          </a:xfrm>
          <a:prstGeom prst="rect">
            <a:avLst/>
          </a:prstGeom>
          <a:effectLst>
            <a:glow rad="127000">
              <a:srgbClr val="FF0000"/>
            </a:glow>
          </a:effectLst>
        </p:spPr>
      </p:pic>
      <p:pic>
        <p:nvPicPr>
          <p:cNvPr id="9" name="Picture 8">
            <a:extLst>
              <a:ext uri="{FF2B5EF4-FFF2-40B4-BE49-F238E27FC236}">
                <a16:creationId xmlns:a16="http://schemas.microsoft.com/office/drawing/2014/main" id="{41AA4E19-103F-E53C-A45D-74739C20FA70}"/>
              </a:ext>
            </a:extLst>
          </p:cNvPr>
          <p:cNvPicPr>
            <a:picLocks noChangeAspect="1"/>
          </p:cNvPicPr>
          <p:nvPr/>
        </p:nvPicPr>
        <p:blipFill>
          <a:blip r:embed="rId6"/>
          <a:stretch>
            <a:fillRect/>
          </a:stretch>
        </p:blipFill>
        <p:spPr>
          <a:xfrm>
            <a:off x="2526028" y="1343089"/>
            <a:ext cx="829128" cy="621846"/>
          </a:xfrm>
          <a:prstGeom prst="rect">
            <a:avLst/>
          </a:prstGeom>
        </p:spPr>
      </p:pic>
      <p:pic>
        <p:nvPicPr>
          <p:cNvPr id="10" name="Picture 9">
            <a:extLst>
              <a:ext uri="{FF2B5EF4-FFF2-40B4-BE49-F238E27FC236}">
                <a16:creationId xmlns:a16="http://schemas.microsoft.com/office/drawing/2014/main" id="{C50EAF3F-06C6-348E-AE07-C6F5F31AA2AA}"/>
              </a:ext>
            </a:extLst>
          </p:cNvPr>
          <p:cNvPicPr>
            <a:picLocks noChangeAspect="1"/>
          </p:cNvPicPr>
          <p:nvPr/>
        </p:nvPicPr>
        <p:blipFill>
          <a:blip r:embed="rId7"/>
          <a:stretch>
            <a:fillRect/>
          </a:stretch>
        </p:blipFill>
        <p:spPr>
          <a:xfrm>
            <a:off x="7510099" y="1224987"/>
            <a:ext cx="837037" cy="712025"/>
          </a:xfrm>
          <a:prstGeom prst="rect">
            <a:avLst/>
          </a:prstGeom>
        </p:spPr>
      </p:pic>
      <p:sp>
        <p:nvSpPr>
          <p:cNvPr id="11" name="TextBox 10">
            <a:extLst>
              <a:ext uri="{FF2B5EF4-FFF2-40B4-BE49-F238E27FC236}">
                <a16:creationId xmlns:a16="http://schemas.microsoft.com/office/drawing/2014/main" id="{8AF682AA-F687-CA79-CB6A-A606466F0CB7}"/>
              </a:ext>
            </a:extLst>
          </p:cNvPr>
          <p:cNvSpPr txBox="1"/>
          <p:nvPr/>
        </p:nvSpPr>
        <p:spPr>
          <a:xfrm>
            <a:off x="792922" y="1528318"/>
            <a:ext cx="1801860" cy="338554"/>
          </a:xfrm>
          <a:prstGeom prst="rect">
            <a:avLst/>
          </a:prstGeom>
          <a:noFill/>
        </p:spPr>
        <p:txBody>
          <a:bodyPr wrap="square" rtlCol="0">
            <a:spAutoFit/>
          </a:bodyPr>
          <a:lstStyle/>
          <a:p>
            <a:pPr defTabSz="914400">
              <a:defRPr/>
            </a:pPr>
            <a:r>
              <a:rPr lang="en-GB" sz="1600" b="1" kern="0" dirty="0">
                <a:latin typeface="Arial" panose="020B0604020202020204"/>
              </a:rPr>
              <a:t>Stay home with</a:t>
            </a:r>
          </a:p>
        </p:txBody>
      </p:sp>
      <p:sp>
        <p:nvSpPr>
          <p:cNvPr id="12" name="TextBox 11">
            <a:extLst>
              <a:ext uri="{FF2B5EF4-FFF2-40B4-BE49-F238E27FC236}">
                <a16:creationId xmlns:a16="http://schemas.microsoft.com/office/drawing/2014/main" id="{D0DF4529-0752-1553-DF34-F48691796207}"/>
              </a:ext>
            </a:extLst>
          </p:cNvPr>
          <p:cNvSpPr txBox="1"/>
          <p:nvPr/>
        </p:nvSpPr>
        <p:spPr>
          <a:xfrm>
            <a:off x="4042899" y="1375101"/>
            <a:ext cx="1058202" cy="338554"/>
          </a:xfrm>
          <a:prstGeom prst="rect">
            <a:avLst/>
          </a:prstGeom>
          <a:noFill/>
        </p:spPr>
        <p:txBody>
          <a:bodyPr wrap="square">
            <a:spAutoFit/>
          </a:bodyPr>
          <a:lstStyle/>
          <a:p>
            <a:pPr defTabSz="914400">
              <a:defRPr/>
            </a:pPr>
            <a:r>
              <a:rPr lang="en-GB" sz="1600" b="1" kern="0" dirty="0">
                <a:latin typeface="Arial" panose="020B0604020202020204"/>
              </a:rPr>
              <a:t>Visit GP  </a:t>
            </a:r>
          </a:p>
        </p:txBody>
      </p:sp>
      <p:sp>
        <p:nvSpPr>
          <p:cNvPr id="13" name="TextBox 12">
            <a:extLst>
              <a:ext uri="{FF2B5EF4-FFF2-40B4-BE49-F238E27FC236}">
                <a16:creationId xmlns:a16="http://schemas.microsoft.com/office/drawing/2014/main" id="{F00F089A-2129-E03B-5A52-17F2F2DB156D}"/>
              </a:ext>
            </a:extLst>
          </p:cNvPr>
          <p:cNvSpPr txBox="1"/>
          <p:nvPr/>
        </p:nvSpPr>
        <p:spPr>
          <a:xfrm>
            <a:off x="3879759" y="1598458"/>
            <a:ext cx="1347647" cy="338554"/>
          </a:xfrm>
          <a:prstGeom prst="rect">
            <a:avLst/>
          </a:prstGeom>
          <a:noFill/>
        </p:spPr>
        <p:txBody>
          <a:bodyPr wrap="square">
            <a:spAutoFit/>
          </a:bodyPr>
          <a:lstStyle/>
          <a:p>
            <a:pPr defTabSz="914400">
              <a:defRPr/>
            </a:pPr>
            <a:r>
              <a:rPr lang="en-GB" sz="1600" b="1" kern="0" dirty="0">
                <a:latin typeface="Arial" panose="020B0604020202020204"/>
              </a:rPr>
              <a:t>Contact 111  </a:t>
            </a:r>
          </a:p>
        </p:txBody>
      </p:sp>
      <p:sp>
        <p:nvSpPr>
          <p:cNvPr id="14" name="TextBox 13">
            <a:extLst>
              <a:ext uri="{FF2B5EF4-FFF2-40B4-BE49-F238E27FC236}">
                <a16:creationId xmlns:a16="http://schemas.microsoft.com/office/drawing/2014/main" id="{446FA9D0-68A3-E899-C9F1-AB2E3B78BCA6}"/>
              </a:ext>
            </a:extLst>
          </p:cNvPr>
          <p:cNvSpPr txBox="1"/>
          <p:nvPr/>
        </p:nvSpPr>
        <p:spPr>
          <a:xfrm>
            <a:off x="5992791" y="1541968"/>
            <a:ext cx="1723538" cy="338554"/>
          </a:xfrm>
          <a:prstGeom prst="rect">
            <a:avLst/>
          </a:prstGeom>
          <a:noFill/>
        </p:spPr>
        <p:txBody>
          <a:bodyPr wrap="square" rtlCol="0">
            <a:spAutoFit/>
          </a:bodyPr>
          <a:lstStyle/>
          <a:p>
            <a:pPr defTabSz="914400">
              <a:defRPr/>
            </a:pPr>
            <a:r>
              <a:rPr lang="en-GB" sz="1600" b="1" kern="0" dirty="0">
                <a:latin typeface="Arial" panose="020B0604020202020204"/>
              </a:rPr>
              <a:t>Go to hospital </a:t>
            </a:r>
          </a:p>
        </p:txBody>
      </p:sp>
      <p:sp>
        <p:nvSpPr>
          <p:cNvPr id="15" name="Content Placeholder 2">
            <a:extLst>
              <a:ext uri="{FF2B5EF4-FFF2-40B4-BE49-F238E27FC236}">
                <a16:creationId xmlns:a16="http://schemas.microsoft.com/office/drawing/2014/main" id="{9E03D739-FFB9-512A-2DB5-70F076DADF3B}"/>
              </a:ext>
            </a:extLst>
          </p:cNvPr>
          <p:cNvSpPr txBox="1">
            <a:spLocks/>
          </p:cNvSpPr>
          <p:nvPr/>
        </p:nvSpPr>
        <p:spPr>
          <a:xfrm>
            <a:off x="569042" y="3453034"/>
            <a:ext cx="3078747" cy="42521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b="1"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GB" dirty="0">
                <a:latin typeface="Arial"/>
              </a:rPr>
              <a:t>minor self-limiting illnesses</a:t>
            </a:r>
          </a:p>
        </p:txBody>
      </p:sp>
      <p:sp>
        <p:nvSpPr>
          <p:cNvPr id="16" name="TextBox 15">
            <a:extLst>
              <a:ext uri="{FF2B5EF4-FFF2-40B4-BE49-F238E27FC236}">
                <a16:creationId xmlns:a16="http://schemas.microsoft.com/office/drawing/2014/main" id="{BDE43656-FB01-6E16-3377-1BA1BF900C8A}"/>
              </a:ext>
            </a:extLst>
          </p:cNvPr>
          <p:cNvSpPr txBox="1"/>
          <p:nvPr/>
        </p:nvSpPr>
        <p:spPr>
          <a:xfrm>
            <a:off x="5987820" y="3453034"/>
            <a:ext cx="2587138" cy="338554"/>
          </a:xfrm>
          <a:prstGeom prst="rect">
            <a:avLst/>
          </a:prstGeom>
          <a:noFill/>
        </p:spPr>
        <p:txBody>
          <a:bodyPr wrap="square">
            <a:spAutoFit/>
          </a:bodyPr>
          <a:lstStyle/>
          <a:p>
            <a:pPr defTabSz="914400">
              <a:defRPr/>
            </a:pPr>
            <a:r>
              <a:rPr lang="en-GB" sz="1600" b="1" kern="0" dirty="0">
                <a:latin typeface="Arial" panose="020B0604020202020204"/>
              </a:rPr>
              <a:t>possible serious illness</a:t>
            </a:r>
          </a:p>
        </p:txBody>
      </p:sp>
      <p:sp>
        <p:nvSpPr>
          <p:cNvPr id="18" name="TextBox 17">
            <a:extLst>
              <a:ext uri="{FF2B5EF4-FFF2-40B4-BE49-F238E27FC236}">
                <a16:creationId xmlns:a16="http://schemas.microsoft.com/office/drawing/2014/main" id="{08F31F77-1DAB-518B-5D98-5BD651EEDF21}"/>
              </a:ext>
            </a:extLst>
          </p:cNvPr>
          <p:cNvSpPr txBox="1"/>
          <p:nvPr/>
        </p:nvSpPr>
        <p:spPr>
          <a:xfrm>
            <a:off x="574087" y="3878253"/>
            <a:ext cx="7958989" cy="830997"/>
          </a:xfrm>
          <a:prstGeom prst="rect">
            <a:avLst/>
          </a:prstGeom>
          <a:solidFill>
            <a:srgbClr val="20AB45"/>
          </a:solidFill>
        </p:spPr>
        <p:txBody>
          <a:bodyPr wrap="square">
            <a:spAutoFit/>
          </a:bodyPr>
          <a:lstStyle/>
          <a:p>
            <a:pPr algn="ctr"/>
            <a:r>
              <a:rPr kumimoji="0" lang="en-GB" sz="1600" b="0" i="1" u="none" strike="noStrike" kern="1200" cap="none" spc="0" normalizeH="0" baseline="0" noProof="0" dirty="0">
                <a:ln>
                  <a:noFill/>
                </a:ln>
                <a:solidFill>
                  <a:schemeClr val="bg1"/>
                </a:solidFill>
                <a:effectLst/>
                <a:uLnTx/>
                <a:uFillTx/>
                <a:latin typeface="Arial" panose="020B0604020202020204"/>
                <a:ea typeface="+mj-ea"/>
                <a:cs typeface="+mj-cs"/>
              </a:rPr>
              <a:t>Healthier Together’ </a:t>
            </a:r>
            <a:r>
              <a:rPr kumimoji="0" lang="en-GB" sz="1600" b="0" i="0" u="none" strike="noStrike" kern="1200" cap="none" spc="0" normalizeH="0" baseline="0" noProof="0" dirty="0">
                <a:ln>
                  <a:noFill/>
                </a:ln>
                <a:solidFill>
                  <a:schemeClr val="bg1"/>
                </a:solidFill>
                <a:effectLst/>
                <a:uLnTx/>
                <a:uFillTx/>
                <a:latin typeface="Arial" panose="020B0604020202020204"/>
                <a:ea typeface="+mj-ea"/>
                <a:cs typeface="+mj-cs"/>
              </a:rPr>
              <a:t>provides parents, carers and professionals with </a:t>
            </a:r>
            <a:r>
              <a:rPr kumimoji="0" lang="en-GB" sz="1600" b="1" i="0" u="none" strike="noStrike" kern="1200" cap="none" spc="0" normalizeH="0" baseline="0" noProof="0" dirty="0">
                <a:ln>
                  <a:noFill/>
                </a:ln>
                <a:solidFill>
                  <a:srgbClr val="FFFF00"/>
                </a:solidFill>
                <a:effectLst/>
                <a:uLnTx/>
                <a:uFillTx/>
                <a:latin typeface="Arial" panose="020B0604020202020204"/>
                <a:ea typeface="+mj-ea"/>
                <a:cs typeface="+mj-cs"/>
              </a:rPr>
              <a:t>consistent information</a:t>
            </a:r>
            <a:r>
              <a:rPr kumimoji="0" lang="en-GB" sz="1600" b="1" i="0" u="none" strike="noStrike" kern="1200" cap="none" spc="0" normalizeH="0" baseline="0" noProof="0" dirty="0">
                <a:ln>
                  <a:noFill/>
                </a:ln>
                <a:solidFill>
                  <a:schemeClr val="bg1"/>
                </a:solidFill>
                <a:effectLst/>
                <a:uLnTx/>
                <a:uFillTx/>
                <a:latin typeface="Arial" panose="020B0604020202020204"/>
                <a:ea typeface="+mj-ea"/>
                <a:cs typeface="+mj-cs"/>
              </a:rPr>
              <a:t> </a:t>
            </a:r>
            <a:r>
              <a:rPr kumimoji="0" lang="en-GB" sz="1600" b="0" i="0" u="none" strike="noStrike" kern="1200" cap="none" spc="0" normalizeH="0" baseline="0" noProof="0" dirty="0">
                <a:ln>
                  <a:noFill/>
                </a:ln>
                <a:solidFill>
                  <a:schemeClr val="bg1"/>
                </a:solidFill>
                <a:effectLst/>
                <a:uLnTx/>
                <a:uFillTx/>
                <a:latin typeface="Arial" panose="020B0604020202020204"/>
                <a:ea typeface="+mj-ea"/>
                <a:cs typeface="+mj-cs"/>
              </a:rPr>
              <a:t>and advice to </a:t>
            </a:r>
            <a:r>
              <a:rPr kumimoji="0" lang="en-GB" sz="1600" b="1" i="0" u="none" strike="noStrike" kern="1200" cap="none" spc="0" normalizeH="0" baseline="0" noProof="0" dirty="0">
                <a:ln>
                  <a:noFill/>
                </a:ln>
                <a:solidFill>
                  <a:srgbClr val="FFFF00"/>
                </a:solidFill>
                <a:effectLst/>
                <a:uLnTx/>
                <a:uFillTx/>
                <a:latin typeface="Arial" panose="020B0604020202020204"/>
                <a:ea typeface="+mj-ea"/>
                <a:cs typeface="+mj-cs"/>
              </a:rPr>
              <a:t>empower families</a:t>
            </a:r>
            <a:r>
              <a:rPr kumimoji="0" lang="en-GB" sz="1600" b="1" i="0" u="none" strike="noStrike" kern="1200" cap="none" spc="0" normalizeH="0" baseline="0" noProof="0" dirty="0">
                <a:ln>
                  <a:noFill/>
                </a:ln>
                <a:solidFill>
                  <a:schemeClr val="bg1"/>
                </a:solidFill>
                <a:effectLst/>
                <a:uLnTx/>
                <a:uFillTx/>
                <a:latin typeface="Arial" panose="020B0604020202020204"/>
                <a:ea typeface="+mj-ea"/>
                <a:cs typeface="+mj-cs"/>
              </a:rPr>
              <a:t> </a:t>
            </a:r>
            <a:r>
              <a:rPr kumimoji="0" lang="en-GB" sz="1600" b="0" i="0" u="none" strike="noStrike" kern="1200" cap="none" spc="0" normalizeH="0" baseline="0" noProof="0" dirty="0">
                <a:ln>
                  <a:noFill/>
                </a:ln>
                <a:solidFill>
                  <a:schemeClr val="bg1"/>
                </a:solidFill>
                <a:effectLst/>
                <a:uLnTx/>
                <a:uFillTx/>
                <a:latin typeface="Arial" panose="020B0604020202020204"/>
                <a:ea typeface="+mj-ea"/>
                <a:cs typeface="+mj-cs"/>
              </a:rPr>
              <a:t>to make informed decisions around healthcare for their children.</a:t>
            </a:r>
            <a:endParaRPr lang="en-GB" sz="1600" dirty="0">
              <a:solidFill>
                <a:schemeClr val="bg1"/>
              </a:solidFill>
            </a:endParaRPr>
          </a:p>
        </p:txBody>
      </p:sp>
    </p:spTree>
    <p:extLst>
      <p:ext uri="{BB962C8B-B14F-4D97-AF65-F5344CB8AC3E}">
        <p14:creationId xmlns:p14="http://schemas.microsoft.com/office/powerpoint/2010/main" val="3293802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738CB-98ED-D1D7-9CB6-889C2D5074E6}"/>
              </a:ext>
            </a:extLst>
          </p:cNvPr>
          <p:cNvSpPr>
            <a:spLocks noGrp="1"/>
          </p:cNvSpPr>
          <p:nvPr>
            <p:ph type="ctrTitle"/>
          </p:nvPr>
        </p:nvSpPr>
        <p:spPr>
          <a:xfrm>
            <a:off x="467359" y="82227"/>
            <a:ext cx="8133715" cy="1125850"/>
          </a:xfrm>
        </p:spPr>
        <p:txBody>
          <a:bodyPr/>
          <a:lstStyle/>
          <a:p>
            <a:pPr algn="ctr"/>
            <a:r>
              <a:rPr lang="en-GB" dirty="0"/>
              <a:t>Healthier Together NENC </a:t>
            </a:r>
            <a:br>
              <a:rPr lang="en-GB" dirty="0"/>
            </a:br>
            <a:r>
              <a:rPr lang="en-GB" dirty="0"/>
              <a:t>Community Champions </a:t>
            </a:r>
          </a:p>
        </p:txBody>
      </p:sp>
      <p:graphicFrame>
        <p:nvGraphicFramePr>
          <p:cNvPr id="4" name="Content Placeholder 2">
            <a:extLst>
              <a:ext uri="{FF2B5EF4-FFF2-40B4-BE49-F238E27FC236}">
                <a16:creationId xmlns:a16="http://schemas.microsoft.com/office/drawing/2014/main" id="{3747B93B-C9C6-BB3E-C202-BBD33DEDB9F4}"/>
              </a:ext>
            </a:extLst>
          </p:cNvPr>
          <p:cNvGraphicFramePr/>
          <p:nvPr>
            <p:extLst>
              <p:ext uri="{D42A27DB-BD31-4B8C-83A1-F6EECF244321}">
                <p14:modId xmlns:p14="http://schemas.microsoft.com/office/powerpoint/2010/main" val="1719832628"/>
              </p:ext>
            </p:extLst>
          </p:nvPr>
        </p:nvGraphicFramePr>
        <p:xfrm>
          <a:off x="4853582" y="1553106"/>
          <a:ext cx="3823059" cy="2678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CB07F57-E404-63AD-CCF6-DCB5A8B2A11E}"/>
              </a:ext>
            </a:extLst>
          </p:cNvPr>
          <p:cNvSpPr txBox="1"/>
          <p:nvPr/>
        </p:nvSpPr>
        <p:spPr>
          <a:xfrm>
            <a:off x="206015" y="1467228"/>
            <a:ext cx="4572000" cy="2850011"/>
          </a:xfrm>
          <a:prstGeom prst="rect">
            <a:avLst/>
          </a:prstGeom>
          <a:noFill/>
        </p:spPr>
        <p:txBody>
          <a:bodyPr wrap="square">
            <a:spAutoFit/>
          </a:bodyPr>
          <a:lstStyle/>
          <a:p>
            <a:pPr marL="342900" indent="-342900" defTabSz="914400">
              <a:spcBef>
                <a:spcPct val="20000"/>
              </a:spcBef>
              <a:buFont typeface="Arial" pitchFamily="34" charset="0"/>
              <a:buChar char="•"/>
              <a:defRPr/>
            </a:pPr>
            <a:r>
              <a:rPr lang="en-GB" sz="1600" dirty="0">
                <a:latin typeface="Arial"/>
              </a:rPr>
              <a:t>establish local networks and trusted relationships</a:t>
            </a:r>
          </a:p>
          <a:p>
            <a:pPr defTabSz="914400">
              <a:spcBef>
                <a:spcPct val="20000"/>
              </a:spcBef>
              <a:defRPr/>
            </a:pPr>
            <a:endParaRPr lang="en-GB" sz="1600" dirty="0">
              <a:latin typeface="Arial"/>
            </a:endParaRPr>
          </a:p>
          <a:p>
            <a:pPr marL="342900" indent="-342900" defTabSz="914400">
              <a:spcBef>
                <a:spcPct val="20000"/>
              </a:spcBef>
              <a:buFont typeface="Arial" pitchFamily="34" charset="0"/>
              <a:buChar char="•"/>
              <a:defRPr/>
            </a:pPr>
            <a:r>
              <a:rPr lang="en-GB" sz="1600" dirty="0">
                <a:latin typeface="Arial"/>
              </a:rPr>
              <a:t>Empower people to take control over their health and lives</a:t>
            </a:r>
          </a:p>
          <a:p>
            <a:pPr defTabSz="914400">
              <a:spcBef>
                <a:spcPct val="20000"/>
              </a:spcBef>
              <a:defRPr/>
            </a:pPr>
            <a:endParaRPr lang="en-GB" sz="1600" dirty="0">
              <a:latin typeface="Arial"/>
            </a:endParaRPr>
          </a:p>
          <a:p>
            <a:pPr marL="342900" indent="-342900" defTabSz="914400">
              <a:spcBef>
                <a:spcPct val="20000"/>
              </a:spcBef>
              <a:buFont typeface="Arial" pitchFamily="34" charset="0"/>
              <a:buChar char="•"/>
              <a:defRPr/>
            </a:pPr>
            <a:r>
              <a:rPr lang="en-GB" sz="1600" dirty="0">
                <a:latin typeface="Arial"/>
              </a:rPr>
              <a:t>W</a:t>
            </a:r>
            <a:r>
              <a:rPr lang="en-GB" sz="1600" dirty="0" err="1">
                <a:latin typeface="Arial"/>
              </a:rPr>
              <a:t>ork</a:t>
            </a:r>
            <a:r>
              <a:rPr lang="en-GB" sz="1600" dirty="0">
                <a:latin typeface="Arial"/>
              </a:rPr>
              <a:t> in our most underserved communities</a:t>
            </a:r>
          </a:p>
          <a:p>
            <a:pPr defTabSz="914400">
              <a:spcBef>
                <a:spcPct val="20000"/>
              </a:spcBef>
              <a:defRPr/>
            </a:pPr>
            <a:r>
              <a:rPr lang="en-GB" sz="1600" dirty="0">
                <a:latin typeface="Arial"/>
              </a:rPr>
              <a:t> </a:t>
            </a:r>
          </a:p>
          <a:p>
            <a:pPr marL="342900" indent="-342900" defTabSz="914400">
              <a:spcBef>
                <a:spcPct val="20000"/>
              </a:spcBef>
              <a:buFont typeface="Arial" pitchFamily="34" charset="0"/>
              <a:buChar char="•"/>
              <a:defRPr/>
            </a:pPr>
            <a:r>
              <a:rPr lang="en-GB" sz="1600" dirty="0">
                <a:latin typeface="Arial"/>
              </a:rPr>
              <a:t>Support a diverse range of individuals and groups at most risk of poor health</a:t>
            </a:r>
          </a:p>
        </p:txBody>
      </p:sp>
    </p:spTree>
    <p:extLst>
      <p:ext uri="{BB962C8B-B14F-4D97-AF65-F5344CB8AC3E}">
        <p14:creationId xmlns:p14="http://schemas.microsoft.com/office/powerpoint/2010/main" val="12573429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D1E7D6C-5040-0EC9-C7D5-6B63CB252729}"/>
              </a:ext>
            </a:extLst>
          </p:cNvPr>
          <p:cNvSpPr txBox="1">
            <a:spLocks/>
          </p:cNvSpPr>
          <p:nvPr/>
        </p:nvSpPr>
        <p:spPr>
          <a:xfrm>
            <a:off x="350892" y="149626"/>
            <a:ext cx="5900502" cy="3464905"/>
          </a:xfrm>
          <a:prstGeom prst="rect">
            <a:avLst/>
          </a:prstGeom>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200" b="0" i="0" u="none" strike="noStrike" kern="1200" cap="none" spc="0" normalizeH="0" baseline="0" noProof="0" dirty="0">
                <a:ln>
                  <a:noFill/>
                </a:ln>
                <a:solidFill>
                  <a:srgbClr val="20AB45"/>
                </a:solidFill>
                <a:effectLst/>
                <a:uLnTx/>
                <a:uFillTx/>
                <a:latin typeface="Arial" panose="020B0604020202020204"/>
                <a:ea typeface="+mn-ea"/>
                <a:cs typeface="+mn-cs"/>
              </a:rPr>
              <a:t>HT Champions organisation identified in hotspot areas for high ED attendances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7200" b="1" i="0" u="none" strike="noStrike" kern="1200" cap="none" spc="0" normalizeH="0" baseline="0" noProof="0" dirty="0">
              <a:ln>
                <a:noFill/>
              </a:ln>
              <a:solidFill>
                <a:srgbClr val="20AB45"/>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7200" b="0" i="0" u="none" strike="noStrike" kern="1200" cap="none" spc="0" normalizeH="0" baseline="0" noProof="0" dirty="0">
              <a:ln>
                <a:noFill/>
              </a:ln>
              <a:solidFill>
                <a:srgbClr val="20AB45"/>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7200" b="0" i="0" u="none" strike="noStrike" kern="1200" cap="none" spc="0" normalizeH="0" baseline="0" noProof="0" dirty="0">
                <a:ln>
                  <a:noFill/>
                </a:ln>
                <a:solidFill>
                  <a:srgbClr val="20AB45"/>
                </a:solidFill>
                <a:effectLst/>
                <a:uLnTx/>
                <a:uFillTx/>
                <a:latin typeface="Arial" panose="020B0604020202020204"/>
                <a:ea typeface="+mn-ea"/>
                <a:cs typeface="+mn-cs"/>
              </a:rPr>
              <a:t>Over </a:t>
            </a:r>
            <a:r>
              <a:rPr kumimoji="0" lang="en-GB" sz="7200" b="1" i="0" u="none" strike="noStrike" kern="1200" cap="none" spc="0" normalizeH="0" baseline="0" noProof="0" dirty="0">
                <a:ln>
                  <a:noFill/>
                </a:ln>
                <a:solidFill>
                  <a:srgbClr val="20AB45"/>
                </a:solidFill>
                <a:effectLst/>
                <a:uLnTx/>
                <a:uFillTx/>
                <a:latin typeface="Arial" panose="020B0604020202020204"/>
                <a:ea typeface="+mn-ea"/>
                <a:cs typeface="+mn-cs"/>
              </a:rPr>
              <a:t>300 HT Champions </a:t>
            </a:r>
            <a:r>
              <a:rPr kumimoji="0" lang="en-GB" sz="7200" b="0" i="0" u="none" strike="noStrike" kern="1200" cap="none" spc="0" normalizeH="0" baseline="0" noProof="0" dirty="0">
                <a:ln>
                  <a:noFill/>
                </a:ln>
                <a:solidFill>
                  <a:srgbClr val="20AB45"/>
                </a:solidFill>
                <a:effectLst/>
                <a:uLnTx/>
                <a:uFillTx/>
                <a:latin typeface="Arial" panose="020B0604020202020204"/>
                <a:ea typeface="+mn-ea"/>
                <a:cs typeface="+mn-cs"/>
              </a:rPr>
              <a:t>within VCSE and Education working in to our most </a:t>
            </a:r>
            <a:r>
              <a:rPr kumimoji="0" lang="en-GB" sz="7200" b="1" i="0" u="none" strike="noStrike" kern="1200" cap="none" spc="0" normalizeH="0" baseline="0" noProof="0" dirty="0">
                <a:ln>
                  <a:noFill/>
                </a:ln>
                <a:solidFill>
                  <a:srgbClr val="20AB45"/>
                </a:solidFill>
                <a:effectLst/>
                <a:uLnTx/>
                <a:uFillTx/>
                <a:latin typeface="Arial" panose="020B0604020202020204"/>
                <a:ea typeface="+mn-ea"/>
                <a:cs typeface="+mn-cs"/>
              </a:rPr>
              <a:t>underserved communities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7200" b="1" i="0" u="none" strike="noStrike" kern="1200" cap="none" spc="0" normalizeH="0" baseline="0" noProof="0" dirty="0">
              <a:ln>
                <a:noFill/>
              </a:ln>
              <a:solidFill>
                <a:srgbClr val="20AB45"/>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7200" b="1" i="0" u="none" strike="noStrike" kern="1200" cap="none" spc="0" normalizeH="0" baseline="0" noProof="0" dirty="0">
              <a:ln>
                <a:noFill/>
              </a:ln>
              <a:solidFill>
                <a:srgbClr val="20AB45"/>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200" b="0" i="0" u="none" strike="noStrike" kern="1200" cap="none" spc="0" normalizeH="0" baseline="0" noProof="0" dirty="0">
                <a:ln>
                  <a:noFill/>
                </a:ln>
                <a:solidFill>
                  <a:srgbClr val="20AB45"/>
                </a:solidFill>
                <a:effectLst/>
                <a:uLnTx/>
                <a:uFillTx/>
                <a:latin typeface="Arial" panose="020B0604020202020204"/>
                <a:ea typeface="+mn-ea"/>
                <a:cs typeface="+mn-cs"/>
              </a:rPr>
              <a:t>potential reach </a:t>
            </a:r>
            <a:r>
              <a:rPr kumimoji="0" lang="en-US" sz="7200" b="1" i="0" u="none" strike="noStrike" kern="1200" cap="none" spc="0" normalizeH="0" baseline="0" noProof="0" dirty="0">
                <a:ln>
                  <a:noFill/>
                </a:ln>
                <a:solidFill>
                  <a:srgbClr val="20AB45"/>
                </a:solidFill>
                <a:effectLst/>
                <a:uLnTx/>
                <a:uFillTx/>
                <a:latin typeface="Arial" panose="020B0604020202020204"/>
                <a:ea typeface="+mn-ea"/>
                <a:cs typeface="+mn-cs"/>
              </a:rPr>
              <a:t>70,000 families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71BB"/>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3D357663-468C-5C0D-13D4-606A0379911F}"/>
              </a:ext>
            </a:extLst>
          </p:cNvPr>
          <p:cNvPicPr>
            <a:picLocks noChangeAspect="1"/>
          </p:cNvPicPr>
          <p:nvPr/>
        </p:nvPicPr>
        <p:blipFill>
          <a:blip r:embed="rId3"/>
          <a:stretch>
            <a:fillRect/>
          </a:stretch>
        </p:blipFill>
        <p:spPr>
          <a:xfrm>
            <a:off x="6829777" y="0"/>
            <a:ext cx="2311797" cy="1568496"/>
          </a:xfrm>
          <a:prstGeom prst="rect">
            <a:avLst/>
          </a:prstGeom>
        </p:spPr>
      </p:pic>
      <p:pic>
        <p:nvPicPr>
          <p:cNvPr id="6" name="Picture 5">
            <a:extLst>
              <a:ext uri="{FF2B5EF4-FFF2-40B4-BE49-F238E27FC236}">
                <a16:creationId xmlns:a16="http://schemas.microsoft.com/office/drawing/2014/main" id="{6F3587BD-C833-66C1-659B-800A84811569}"/>
              </a:ext>
            </a:extLst>
          </p:cNvPr>
          <p:cNvPicPr>
            <a:picLocks noChangeAspect="1"/>
          </p:cNvPicPr>
          <p:nvPr/>
        </p:nvPicPr>
        <p:blipFill>
          <a:blip r:embed="rId4"/>
          <a:stretch>
            <a:fillRect/>
          </a:stretch>
        </p:blipFill>
        <p:spPr>
          <a:xfrm>
            <a:off x="6829777" y="1568495"/>
            <a:ext cx="2314223" cy="1748707"/>
          </a:xfrm>
          <a:prstGeom prst="rect">
            <a:avLst/>
          </a:prstGeom>
        </p:spPr>
      </p:pic>
      <p:pic>
        <p:nvPicPr>
          <p:cNvPr id="7" name="Picture 6">
            <a:extLst>
              <a:ext uri="{FF2B5EF4-FFF2-40B4-BE49-F238E27FC236}">
                <a16:creationId xmlns:a16="http://schemas.microsoft.com/office/drawing/2014/main" id="{D32B526C-D050-43F9-9D84-1F03DB2BB0D6}"/>
              </a:ext>
            </a:extLst>
          </p:cNvPr>
          <p:cNvPicPr>
            <a:picLocks noChangeAspect="1"/>
          </p:cNvPicPr>
          <p:nvPr/>
        </p:nvPicPr>
        <p:blipFill>
          <a:blip r:embed="rId5"/>
          <a:stretch>
            <a:fillRect/>
          </a:stretch>
        </p:blipFill>
        <p:spPr>
          <a:xfrm>
            <a:off x="6827352" y="3317203"/>
            <a:ext cx="2314222" cy="1561821"/>
          </a:xfrm>
          <a:prstGeom prst="rect">
            <a:avLst/>
          </a:prstGeom>
        </p:spPr>
      </p:pic>
      <p:pic>
        <p:nvPicPr>
          <p:cNvPr id="8" name="Picture 7" descr="A white van with stickers on the back&#10;&#10;Description automatically generated">
            <a:extLst>
              <a:ext uri="{FF2B5EF4-FFF2-40B4-BE49-F238E27FC236}">
                <a16:creationId xmlns:a16="http://schemas.microsoft.com/office/drawing/2014/main" id="{5F606B7E-923F-36A4-C4F2-DD39A6F5399B}"/>
              </a:ext>
            </a:extLst>
          </p:cNvPr>
          <p:cNvPicPr>
            <a:picLocks noChangeAspect="1"/>
          </p:cNvPicPr>
          <p:nvPr/>
        </p:nvPicPr>
        <p:blipFill rotWithShape="1">
          <a:blip r:embed="rId6"/>
          <a:srcRect t="19320" r="11081"/>
          <a:stretch/>
        </p:blipFill>
        <p:spPr>
          <a:xfrm>
            <a:off x="5035739" y="3317203"/>
            <a:ext cx="1791613" cy="1561821"/>
          </a:xfrm>
          <a:prstGeom prst="rect">
            <a:avLst/>
          </a:prstGeom>
        </p:spPr>
      </p:pic>
      <p:pic>
        <p:nvPicPr>
          <p:cNvPr id="9" name="Picture 8">
            <a:extLst>
              <a:ext uri="{FF2B5EF4-FFF2-40B4-BE49-F238E27FC236}">
                <a16:creationId xmlns:a16="http://schemas.microsoft.com/office/drawing/2014/main" id="{5951C84C-1DD3-A21D-6E53-ED92573C5AE8}"/>
              </a:ext>
            </a:extLst>
          </p:cNvPr>
          <p:cNvPicPr>
            <a:picLocks noChangeAspect="1"/>
          </p:cNvPicPr>
          <p:nvPr/>
        </p:nvPicPr>
        <p:blipFill>
          <a:blip r:embed="rId7"/>
          <a:stretch>
            <a:fillRect/>
          </a:stretch>
        </p:blipFill>
        <p:spPr>
          <a:xfrm>
            <a:off x="2603878" y="3317202"/>
            <a:ext cx="2429435" cy="1561822"/>
          </a:xfrm>
          <a:prstGeom prst="rect">
            <a:avLst/>
          </a:prstGeom>
        </p:spPr>
      </p:pic>
      <p:pic>
        <p:nvPicPr>
          <p:cNvPr id="10" name="Picture 9">
            <a:extLst>
              <a:ext uri="{FF2B5EF4-FFF2-40B4-BE49-F238E27FC236}">
                <a16:creationId xmlns:a16="http://schemas.microsoft.com/office/drawing/2014/main" id="{6F8FFDD5-AD72-D3D7-50EB-29C7C347F12E}"/>
              </a:ext>
            </a:extLst>
          </p:cNvPr>
          <p:cNvPicPr>
            <a:picLocks noChangeAspect="1"/>
          </p:cNvPicPr>
          <p:nvPr/>
        </p:nvPicPr>
        <p:blipFill>
          <a:blip r:embed="rId8"/>
          <a:stretch>
            <a:fillRect/>
          </a:stretch>
        </p:blipFill>
        <p:spPr>
          <a:xfrm>
            <a:off x="10256" y="3317202"/>
            <a:ext cx="2608730" cy="1561822"/>
          </a:xfrm>
          <a:prstGeom prst="rect">
            <a:avLst/>
          </a:prstGeom>
        </p:spPr>
      </p:pic>
    </p:spTree>
    <p:extLst>
      <p:ext uri="{BB962C8B-B14F-4D97-AF65-F5344CB8AC3E}">
        <p14:creationId xmlns:p14="http://schemas.microsoft.com/office/powerpoint/2010/main" val="23488569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85E0C-D9F1-AFA2-0EDE-9CB67FBBF392}"/>
              </a:ext>
            </a:extLst>
          </p:cNvPr>
          <p:cNvSpPr>
            <a:spLocks noGrp="1"/>
          </p:cNvSpPr>
          <p:nvPr>
            <p:ph type="ctrTitle"/>
          </p:nvPr>
        </p:nvSpPr>
        <p:spPr>
          <a:xfrm>
            <a:off x="1168176" y="1971096"/>
            <a:ext cx="7014703" cy="1521871"/>
          </a:xfrm>
        </p:spPr>
        <p:txBody>
          <a:bodyPr/>
          <a:lstStyle/>
          <a:p>
            <a:pPr algn="ctr"/>
            <a:r>
              <a:rPr lang="en-GB" dirty="0"/>
              <a:t>Sharing some of the HT Champions Work </a:t>
            </a:r>
          </a:p>
        </p:txBody>
      </p:sp>
    </p:spTree>
    <p:extLst>
      <p:ext uri="{BB962C8B-B14F-4D97-AF65-F5344CB8AC3E}">
        <p14:creationId xmlns:p14="http://schemas.microsoft.com/office/powerpoint/2010/main" val="83638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0F3547-FD38-321C-3499-21FFB57A28D0}"/>
              </a:ext>
            </a:extLst>
          </p:cNvPr>
          <p:cNvSpPr txBox="1">
            <a:spLocks/>
          </p:cNvSpPr>
          <p:nvPr/>
        </p:nvSpPr>
        <p:spPr>
          <a:xfrm>
            <a:off x="210896" y="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72BB"/>
                </a:solidFill>
                <a:latin typeface="Gilroy ExtraBol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Gilroy ExtraBold" pitchFamily="2" charset="77"/>
                <a:ea typeface="+mj-ea"/>
                <a:cs typeface="+mj-cs"/>
              </a:rPr>
              <a:t>Case Studies  </a:t>
            </a:r>
            <a:br>
              <a:rPr kumimoji="0" lang="en-US" sz="4400" b="1" i="0" u="none" strike="noStrike" kern="1200" cap="none" spc="0" normalizeH="0" baseline="0" noProof="0" dirty="0">
                <a:ln>
                  <a:noFill/>
                </a:ln>
                <a:solidFill>
                  <a:srgbClr val="20AB45"/>
                </a:solidFill>
                <a:effectLst/>
                <a:uLnTx/>
                <a:uFillTx/>
                <a:latin typeface="Gilroy ExtraBold" pitchFamily="2" charset="77"/>
                <a:ea typeface="+mj-ea"/>
                <a:cs typeface="+mj-cs"/>
              </a:rPr>
            </a:br>
            <a:endParaRPr kumimoji="0" lang="en-GB" sz="4400" b="0" i="0" u="none" strike="noStrike" kern="1200" cap="none" spc="0" normalizeH="0" baseline="0" noProof="0" dirty="0">
              <a:ln>
                <a:noFill/>
              </a:ln>
              <a:solidFill>
                <a:srgbClr val="20AB45"/>
              </a:solidFill>
              <a:effectLst/>
              <a:uLnTx/>
              <a:uFillTx/>
              <a:latin typeface="Gilroy ExtraBold" pitchFamily="2" charset="77"/>
              <a:ea typeface="+mj-ea"/>
              <a:cs typeface="+mj-cs"/>
            </a:endParaRPr>
          </a:p>
        </p:txBody>
      </p:sp>
      <p:sp>
        <p:nvSpPr>
          <p:cNvPr id="5" name="Content Placeholder 2">
            <a:extLst>
              <a:ext uri="{FF2B5EF4-FFF2-40B4-BE49-F238E27FC236}">
                <a16:creationId xmlns:a16="http://schemas.microsoft.com/office/drawing/2014/main" id="{E5FC7BA2-6FC3-5DCC-8963-5AAB3587E5CB}"/>
              </a:ext>
            </a:extLst>
          </p:cNvPr>
          <p:cNvSpPr txBox="1">
            <a:spLocks/>
          </p:cNvSpPr>
          <p:nvPr/>
        </p:nvSpPr>
        <p:spPr>
          <a:xfrm>
            <a:off x="210896" y="453410"/>
            <a:ext cx="6001368" cy="856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tx1"/>
                </a:solidFill>
                <a:effectLst/>
                <a:uLnTx/>
                <a:uFillTx/>
                <a:latin typeface="Arial"/>
                <a:ea typeface="+mn-ea"/>
                <a:cs typeface="+mn-cs"/>
              </a:rPr>
              <a:t>EVA, in Redcar and Cleveland, work with women who are victims of domestic abuse or sexual violence.</a:t>
            </a:r>
          </a:p>
        </p:txBody>
      </p:sp>
      <p:pic>
        <p:nvPicPr>
          <p:cNvPr id="6" name="Picture 5">
            <a:extLst>
              <a:ext uri="{FF2B5EF4-FFF2-40B4-BE49-F238E27FC236}">
                <a16:creationId xmlns:a16="http://schemas.microsoft.com/office/drawing/2014/main" id="{385F698B-1C99-7A9B-CB2D-7ABEAA783BD7}"/>
              </a:ext>
            </a:extLst>
          </p:cNvPr>
          <p:cNvPicPr>
            <a:picLocks noChangeAspect="1"/>
          </p:cNvPicPr>
          <p:nvPr/>
        </p:nvPicPr>
        <p:blipFill>
          <a:blip r:embed="rId2"/>
          <a:stretch>
            <a:fillRect/>
          </a:stretch>
        </p:blipFill>
        <p:spPr>
          <a:xfrm>
            <a:off x="6569575" y="90811"/>
            <a:ext cx="2073840" cy="763736"/>
          </a:xfrm>
          <a:prstGeom prst="rect">
            <a:avLst/>
          </a:prstGeom>
        </p:spPr>
      </p:pic>
      <p:sp>
        <p:nvSpPr>
          <p:cNvPr id="7" name="Rectangle: Rounded Corners 6">
            <a:extLst>
              <a:ext uri="{FF2B5EF4-FFF2-40B4-BE49-F238E27FC236}">
                <a16:creationId xmlns:a16="http://schemas.microsoft.com/office/drawing/2014/main" id="{627C92C0-62D2-4695-47BF-32C26602F579}"/>
              </a:ext>
            </a:extLst>
          </p:cNvPr>
          <p:cNvSpPr/>
          <p:nvPr/>
        </p:nvSpPr>
        <p:spPr>
          <a:xfrm>
            <a:off x="1101285" y="1134657"/>
            <a:ext cx="6607708" cy="3630902"/>
          </a:xfrm>
          <a:prstGeom prst="roundRect">
            <a:avLst/>
          </a:prstGeom>
          <a:solidFill>
            <a:srgbClr val="7B4DA9"/>
          </a:solidFill>
          <a:ln w="12700" cap="flat" cmpd="sng" algn="ctr">
            <a:solidFill>
              <a:srgbClr val="4A66AC">
                <a:shade val="15000"/>
              </a:srgbClr>
            </a:solidFill>
            <a:prstDash val="solid"/>
            <a:miter lim="800000"/>
          </a:ln>
          <a:effectLst/>
        </p:spPr>
        <p:txBody>
          <a:bodyPr rtlCol="0" anchor="ctr"/>
          <a:lstStyle/>
          <a:p>
            <a:pPr marL="0" marR="0" lvl="0" indent="0" defTabSz="914400" eaLnBrk="1" fontAlgn="auto" latinLnBrk="0" hangingPunct="1">
              <a:lnSpc>
                <a:spcPct val="100000"/>
              </a:lnSpc>
              <a:spcBef>
                <a:spcPct val="20000"/>
              </a:spcBef>
              <a:spcAft>
                <a:spcPts val="0"/>
              </a:spcAft>
              <a:buClrTx/>
              <a:buSzTx/>
              <a:buFont typeface="Arial" pitchFamily="34" charset="0"/>
              <a:buNone/>
              <a:tabLst/>
              <a:defRPr/>
            </a:pPr>
            <a:r>
              <a:rPr kumimoji="0" lang="en-GB" sz="1400" b="0" i="0" u="none" strike="noStrike" kern="0" cap="none" spc="0" normalizeH="0" baseline="0" noProof="0" dirty="0">
                <a:ln>
                  <a:noFill/>
                </a:ln>
                <a:solidFill>
                  <a:srgbClr val="FFFFFF"/>
                </a:solidFill>
                <a:effectLst/>
                <a:uLnTx/>
                <a:uFillTx/>
                <a:latin typeface="Arial" panose="020B0604020202020204"/>
                <a:ea typeface="Calibri" panose="020F0502020204030204" pitchFamily="34" charset="0"/>
                <a:cs typeface="+mn-cs"/>
              </a:rPr>
              <a:t>Mum,  of two children came for a session with her IDVA (Independent Domestic Violence Advocate) </a:t>
            </a:r>
          </a:p>
          <a:p>
            <a:pPr marL="0" marR="0" lvl="0" indent="0" defTabSz="914400" eaLnBrk="1" fontAlgn="auto" latinLnBrk="0" hangingPunct="1">
              <a:lnSpc>
                <a:spcPct val="100000"/>
              </a:lnSpc>
              <a:spcBef>
                <a:spcPct val="20000"/>
              </a:spcBef>
              <a:spcAft>
                <a:spcPts val="0"/>
              </a:spcAft>
              <a:buClrTx/>
              <a:buSzTx/>
              <a:buFont typeface="Arial" pitchFamily="34" charset="0"/>
              <a:buNone/>
              <a:tabLst/>
              <a:defRPr/>
            </a:pPr>
            <a:endParaRPr kumimoji="0" lang="en-GB" sz="1400" b="0" i="0" u="none" strike="noStrike" kern="0" cap="none" spc="0" normalizeH="0" baseline="0" noProof="0" dirty="0">
              <a:ln>
                <a:noFill/>
              </a:ln>
              <a:solidFill>
                <a:srgbClr val="FFFFFF"/>
              </a:solidFill>
              <a:effectLst/>
              <a:uLnTx/>
              <a:uFillTx/>
              <a:latin typeface="Arial" panose="020B0604020202020204"/>
              <a:ea typeface="Calibri" panose="020F0502020204030204" pitchFamily="34" charset="0"/>
              <a:cs typeface="+mn-cs"/>
            </a:endParaRPr>
          </a:p>
          <a:p>
            <a:pPr marL="0" marR="0" lvl="0" indent="0" defTabSz="914400" eaLnBrk="1" fontAlgn="auto" latinLnBrk="0" hangingPunct="1">
              <a:lnSpc>
                <a:spcPct val="100000"/>
              </a:lnSpc>
              <a:spcBef>
                <a:spcPct val="20000"/>
              </a:spcBef>
              <a:spcAft>
                <a:spcPts val="0"/>
              </a:spcAft>
              <a:buClrTx/>
              <a:buSzTx/>
              <a:buFont typeface="Arial" pitchFamily="34" charset="0"/>
              <a:buNone/>
              <a:tabLst/>
              <a:defRPr/>
            </a:pPr>
            <a:r>
              <a:rPr kumimoji="0" lang="en-GB" sz="1400" b="0" i="0" u="none" strike="noStrike" kern="0" cap="none" spc="0" normalizeH="0" baseline="0" noProof="0" dirty="0">
                <a:ln>
                  <a:noFill/>
                </a:ln>
                <a:solidFill>
                  <a:srgbClr val="FFFFFF"/>
                </a:solidFill>
                <a:effectLst/>
                <a:uLnTx/>
                <a:uFillTx/>
                <a:latin typeface="Arial" panose="020B0604020202020204"/>
                <a:ea typeface="Calibri" panose="020F0502020204030204" pitchFamily="34" charset="0"/>
                <a:cs typeface="+mn-cs"/>
              </a:rPr>
              <a:t>‘she was concerned about her 8 year old son who had been feeling poorly.  She had kept him off school.  We encouraged  her to download the Healthier Together App, and check the symptoms’ </a:t>
            </a:r>
          </a:p>
          <a:p>
            <a:pPr marL="0" marR="0" lvl="0" indent="0" defTabSz="914400" eaLnBrk="1" fontAlgn="auto" latinLnBrk="0" hangingPunct="1">
              <a:lnSpc>
                <a:spcPct val="100000"/>
              </a:lnSpc>
              <a:spcBef>
                <a:spcPct val="20000"/>
              </a:spcBef>
              <a:spcAft>
                <a:spcPts val="0"/>
              </a:spcAft>
              <a:buClrTx/>
              <a:buSzTx/>
              <a:buFont typeface="Arial" pitchFamily="34" charset="0"/>
              <a:buNone/>
              <a:tabLst/>
              <a:defRPr/>
            </a:pPr>
            <a:r>
              <a:rPr kumimoji="0" lang="en-GB" sz="1400" b="0" i="0" u="none" strike="noStrike" kern="0" cap="none" spc="0" normalizeH="0" baseline="0" noProof="0" dirty="0">
                <a:ln>
                  <a:noFill/>
                </a:ln>
                <a:solidFill>
                  <a:srgbClr val="FFFFFF"/>
                </a:solidFill>
                <a:effectLst/>
                <a:uLnTx/>
                <a:uFillTx/>
                <a:latin typeface="Arial" panose="020B0604020202020204"/>
                <a:ea typeface="Calibri" panose="020F0502020204030204" pitchFamily="34" charset="0"/>
                <a:cs typeface="+mn-cs"/>
              </a:rPr>
              <a:t>Later, mum told us that </a:t>
            </a:r>
            <a:r>
              <a:rPr kumimoji="0" lang="en-GB" sz="1400" b="0" i="0" u="none" strike="noStrike" kern="0" cap="none" spc="0" normalizeH="0" baseline="0" noProof="0" dirty="0">
                <a:ln>
                  <a:noFill/>
                </a:ln>
                <a:solidFill>
                  <a:srgbClr val="FFFF00"/>
                </a:solidFill>
                <a:effectLst/>
                <a:uLnTx/>
                <a:uFillTx/>
                <a:latin typeface="Arial" panose="020B0604020202020204"/>
                <a:ea typeface="Calibri" panose="020F0502020204030204" pitchFamily="34" charset="0"/>
                <a:cs typeface="+mn-cs"/>
              </a:rPr>
              <a:t>she felt relieved </a:t>
            </a:r>
            <a:r>
              <a:rPr kumimoji="0" lang="en-GB" sz="1400" b="0" i="0" u="none" strike="noStrike" kern="0" cap="none" spc="0" normalizeH="0" baseline="0" noProof="0" dirty="0">
                <a:ln>
                  <a:noFill/>
                </a:ln>
                <a:solidFill>
                  <a:srgbClr val="FFFFFF"/>
                </a:solidFill>
                <a:effectLst/>
                <a:uLnTx/>
                <a:uFillTx/>
                <a:latin typeface="Arial" panose="020B0604020202020204"/>
                <a:ea typeface="Calibri" panose="020F0502020204030204" pitchFamily="34" charset="0"/>
                <a:cs typeface="+mn-cs"/>
              </a:rPr>
              <a:t>and had sent her son back to school.  She made a GP appointment (as advised by app) and her son was diagnosed with Hay fever.  </a:t>
            </a:r>
            <a:r>
              <a:rPr kumimoji="0" lang="en-GB" sz="1400" b="0" i="0" u="none" strike="noStrike" kern="0" cap="none" spc="0" normalizeH="0" baseline="0" noProof="0" dirty="0">
                <a:ln>
                  <a:noFill/>
                </a:ln>
                <a:solidFill>
                  <a:srgbClr val="FFFF00"/>
                </a:solidFill>
                <a:effectLst/>
                <a:uLnTx/>
                <a:uFillTx/>
                <a:latin typeface="Arial" panose="020B0604020202020204"/>
                <a:ea typeface="Calibri" panose="020F0502020204030204" pitchFamily="34" charset="0"/>
                <a:cs typeface="+mn-cs"/>
              </a:rPr>
              <a:t>Her son has not missed any further days off school</a:t>
            </a:r>
            <a:r>
              <a:rPr kumimoji="0" lang="en-GB" sz="1400" b="0" i="0" u="none" strike="noStrike" kern="0" cap="none" spc="0" normalizeH="0" baseline="0" noProof="0" dirty="0">
                <a:ln>
                  <a:noFill/>
                </a:ln>
                <a:solidFill>
                  <a:srgbClr val="FFFFFF"/>
                </a:solidFill>
                <a:effectLst/>
                <a:uLnTx/>
                <a:uFillTx/>
                <a:latin typeface="Arial" panose="020B0604020202020204"/>
                <a:ea typeface="Calibri" panose="020F0502020204030204" pitchFamily="34" charset="0"/>
                <a:cs typeface="+mn-cs"/>
              </a:rPr>
              <a:t>’ </a:t>
            </a:r>
          </a:p>
          <a:p>
            <a:pPr marL="0" marR="0" lvl="0" indent="0" defTabSz="914400" eaLnBrk="1" fontAlgn="auto" latinLnBrk="0" hangingPunct="1">
              <a:lnSpc>
                <a:spcPct val="100000"/>
              </a:lnSpc>
              <a:spcBef>
                <a:spcPct val="20000"/>
              </a:spcBef>
              <a:spcAft>
                <a:spcPts val="0"/>
              </a:spcAft>
              <a:buClrTx/>
              <a:buSzTx/>
              <a:buFont typeface="Arial" pitchFamily="34" charset="0"/>
              <a:buNone/>
              <a:tabLst/>
              <a:defRPr/>
            </a:pPr>
            <a:endParaRPr kumimoji="0" lang="en-GB" sz="1400" b="0" i="0" u="none" strike="noStrike" kern="0" cap="none" spc="0" normalizeH="0" baseline="0" noProof="0" dirty="0">
              <a:ln>
                <a:noFill/>
              </a:ln>
              <a:solidFill>
                <a:srgbClr val="FFFFFF"/>
              </a:solidFill>
              <a:effectLst/>
              <a:uLnTx/>
              <a:uFillTx/>
              <a:latin typeface="Arial" panose="020B0604020202020204"/>
              <a:ea typeface="Calibri" panose="020F0502020204030204" pitchFamily="34" charset="0"/>
              <a:cs typeface="+mn-cs"/>
            </a:endParaRPr>
          </a:p>
          <a:p>
            <a:pPr marL="0" marR="0" lvl="0" indent="0" defTabSz="914400" eaLnBrk="1" fontAlgn="auto" latinLnBrk="0" hangingPunct="1">
              <a:lnSpc>
                <a:spcPct val="100000"/>
              </a:lnSpc>
              <a:spcBef>
                <a:spcPct val="20000"/>
              </a:spcBef>
              <a:spcAft>
                <a:spcPts val="0"/>
              </a:spcAft>
              <a:buClrTx/>
              <a:buSzTx/>
              <a:buFont typeface="Arial" pitchFamily="34" charset="0"/>
              <a:buNone/>
              <a:tabLst/>
              <a:defRPr/>
            </a:pPr>
            <a:r>
              <a:rPr kumimoji="0" lang="en-GB" sz="1400" b="0" i="0" u="none" strike="noStrike" kern="0" cap="none" spc="0" normalizeH="0" baseline="0" noProof="0" dirty="0">
                <a:ln>
                  <a:noFill/>
                </a:ln>
                <a:solidFill>
                  <a:srgbClr val="FFFFFF"/>
                </a:solidFill>
                <a:effectLst/>
                <a:uLnTx/>
                <a:uFillTx/>
                <a:latin typeface="Arial" panose="020B0604020202020204"/>
                <a:ea typeface="Calibri" panose="020F0502020204030204" pitchFamily="34" charset="0"/>
                <a:cs typeface="+mn-cs"/>
              </a:rPr>
              <a:t>Several staff members also use the app for their own children! and find it a very informative and a useful.</a:t>
            </a:r>
          </a:p>
        </p:txBody>
      </p:sp>
    </p:spTree>
    <p:extLst>
      <p:ext uri="{BB962C8B-B14F-4D97-AF65-F5344CB8AC3E}">
        <p14:creationId xmlns:p14="http://schemas.microsoft.com/office/powerpoint/2010/main" val="13509240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ealthier Together Video One">
            <a:hlinkClick r:id="" action="ppaction://media"/>
            <a:extLst>
              <a:ext uri="{FF2B5EF4-FFF2-40B4-BE49-F238E27FC236}">
                <a16:creationId xmlns:a16="http://schemas.microsoft.com/office/drawing/2014/main" id="{E4177CE8-2339-7610-7406-45E76BDFA2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46976" y="377193"/>
            <a:ext cx="2830164" cy="4264080"/>
          </a:xfrm>
          <a:prstGeom prst="rect">
            <a:avLst/>
          </a:prstGeom>
        </p:spPr>
      </p:pic>
      <p:pic>
        <p:nvPicPr>
          <p:cNvPr id="5" name="Picture 4">
            <a:extLst>
              <a:ext uri="{FF2B5EF4-FFF2-40B4-BE49-F238E27FC236}">
                <a16:creationId xmlns:a16="http://schemas.microsoft.com/office/drawing/2014/main" id="{B0041BE1-DAB7-44D2-44EC-3DCDF7CA2480}"/>
              </a:ext>
            </a:extLst>
          </p:cNvPr>
          <p:cNvPicPr>
            <a:picLocks noChangeAspect="1"/>
          </p:cNvPicPr>
          <p:nvPr/>
        </p:nvPicPr>
        <p:blipFill>
          <a:blip r:embed="rId5"/>
          <a:stretch>
            <a:fillRect/>
          </a:stretch>
        </p:blipFill>
        <p:spPr>
          <a:xfrm>
            <a:off x="740426" y="568924"/>
            <a:ext cx="2857500" cy="1343025"/>
          </a:xfrm>
          <a:prstGeom prst="rect">
            <a:avLst/>
          </a:prstGeom>
        </p:spPr>
      </p:pic>
    </p:spTree>
    <p:extLst>
      <p:ext uri="{BB962C8B-B14F-4D97-AF65-F5344CB8AC3E}">
        <p14:creationId xmlns:p14="http://schemas.microsoft.com/office/powerpoint/2010/main" val="128488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004443-FF37-AEF1-9CF3-05564644EA2D}"/>
              </a:ext>
            </a:extLst>
          </p:cNvPr>
          <p:cNvSpPr>
            <a:spLocks noGrp="1"/>
          </p:cNvSpPr>
          <p:nvPr>
            <p:ph type="title"/>
          </p:nvPr>
        </p:nvSpPr>
        <p:spPr>
          <a:xfrm>
            <a:off x="429393" y="130179"/>
            <a:ext cx="8152130" cy="701720"/>
          </a:xfrm>
        </p:spPr>
        <p:txBody>
          <a:bodyPr/>
          <a:lstStyle/>
          <a:p>
            <a:r>
              <a:rPr lang="en-GB" dirty="0"/>
              <a:t>What’s NEW on Healthier Together</a:t>
            </a:r>
          </a:p>
        </p:txBody>
      </p:sp>
      <p:sp>
        <p:nvSpPr>
          <p:cNvPr id="5" name="Content Placeholder 4">
            <a:extLst>
              <a:ext uri="{FF2B5EF4-FFF2-40B4-BE49-F238E27FC236}">
                <a16:creationId xmlns:a16="http://schemas.microsoft.com/office/drawing/2014/main" id="{2C84F6B0-DBC3-FA9E-9DCE-FAF65AA81D8B}"/>
              </a:ext>
            </a:extLst>
          </p:cNvPr>
          <p:cNvSpPr>
            <a:spLocks noGrp="1"/>
          </p:cNvSpPr>
          <p:nvPr>
            <p:ph idx="1"/>
          </p:nvPr>
        </p:nvSpPr>
        <p:spPr>
          <a:xfrm>
            <a:off x="477520" y="831898"/>
            <a:ext cx="8152130" cy="3994483"/>
          </a:xfrm>
        </p:spPr>
        <p:txBody>
          <a:bodyPr>
            <a:normAutofit fontScale="47500" lnSpcReduction="20000"/>
          </a:bodyPr>
          <a:lstStyle/>
          <a:p>
            <a:pPr marL="0" indent="0">
              <a:buNone/>
            </a:pPr>
            <a:r>
              <a:rPr lang="en-GB" sz="2500" b="1" dirty="0"/>
              <a:t>Communications </a:t>
            </a:r>
          </a:p>
          <a:p>
            <a:r>
              <a:rPr lang="en-GB" sz="2500" dirty="0"/>
              <a:t>New Comms materials </a:t>
            </a:r>
            <a:r>
              <a:rPr lang="en-GB" sz="2500" dirty="0">
                <a:hlinkClick r:id="rId2"/>
              </a:rPr>
              <a:t>Promotional material for NENC Healthier Together :: North East and North Cumbria Healthier Together (nenc-healthiertogether.nhs.uk)</a:t>
            </a:r>
            <a:endParaRPr lang="en-GB" sz="2500" dirty="0"/>
          </a:p>
          <a:p>
            <a:r>
              <a:rPr lang="en-GB" sz="2500" dirty="0"/>
              <a:t>HT animation </a:t>
            </a:r>
            <a:r>
              <a:rPr lang="en-GB" sz="2500" dirty="0">
                <a:hlinkClick r:id="rId3"/>
              </a:rPr>
              <a:t>Healthier Together animation (youtube.com)</a:t>
            </a:r>
            <a:endParaRPr lang="en-GB" sz="2500" dirty="0"/>
          </a:p>
          <a:p>
            <a:pPr marL="0" indent="0">
              <a:buNone/>
            </a:pPr>
            <a:r>
              <a:rPr lang="en-GB" sz="2500" b="1" dirty="0">
                <a:effectLst/>
                <a:ea typeface="Calibri" panose="020F0502020204030204" pitchFamily="34" charset="0"/>
              </a:rPr>
              <a:t>Parent Carer</a:t>
            </a:r>
            <a:endParaRPr lang="en-GB" sz="2500" b="1" dirty="0">
              <a:ea typeface="Calibri" panose="020F0502020204030204" pitchFamily="34" charset="0"/>
            </a:endParaRPr>
          </a:p>
          <a:p>
            <a:r>
              <a:rPr lang="en-GB" sz="2500" u="sng" dirty="0">
                <a:solidFill>
                  <a:srgbClr val="0563C1"/>
                </a:solidFill>
                <a:effectLst/>
                <a:ea typeface="Calibri" panose="020F0502020204030204" pitchFamily="34" charset="0"/>
                <a:hlinkClick r:id="rId4"/>
              </a:rPr>
              <a:t>Tracheostomy :: North East and North Cumbria Healthier Together (nenc-healthiertogether.nhs.uk)</a:t>
            </a:r>
            <a:endParaRPr lang="en-GB" sz="2500" u="sng" dirty="0">
              <a:solidFill>
                <a:srgbClr val="0563C1"/>
              </a:solidFill>
              <a:ea typeface="Calibri" panose="020F0502020204030204" pitchFamily="34" charset="0"/>
            </a:endParaRPr>
          </a:p>
          <a:p>
            <a:r>
              <a:rPr lang="en-GB" sz="2500" u="sng" dirty="0">
                <a:solidFill>
                  <a:srgbClr val="0563C1"/>
                </a:solidFill>
                <a:effectLst/>
                <a:ea typeface="Calibri" panose="020F0502020204030204" pitchFamily="34" charset="0"/>
                <a:hlinkClick r:id="rId5"/>
              </a:rPr>
              <a:t>In-toeing or pigeon toe (feet turn in when walking) :: North East and North Cumbria Healthier Together (nenc-healthiertogether.nhs.uk)</a:t>
            </a:r>
            <a:endParaRPr lang="en-GB" sz="2500" dirty="0">
              <a:ea typeface="Calibri" panose="020F0502020204030204" pitchFamily="34" charset="0"/>
            </a:endParaRPr>
          </a:p>
          <a:p>
            <a:r>
              <a:rPr lang="en-GB" sz="2500" u="sng" dirty="0">
                <a:solidFill>
                  <a:srgbClr val="0563C1"/>
                </a:solidFill>
                <a:effectLst/>
                <a:ea typeface="Calibri" panose="020F0502020204030204" pitchFamily="34" charset="0"/>
                <a:hlinkClick r:id="rId6"/>
              </a:rPr>
              <a:t>Chest pain :: North East and North Cumbria Healthier Together (nenc-healthiertogether.nhs.uk)</a:t>
            </a:r>
            <a:endParaRPr lang="en-GB" sz="2500" dirty="0">
              <a:ea typeface="Calibri" panose="020F0502020204030204" pitchFamily="34" charset="0"/>
            </a:endParaRPr>
          </a:p>
          <a:p>
            <a:r>
              <a:rPr lang="en-GB" sz="2500" u="sng" dirty="0">
                <a:solidFill>
                  <a:srgbClr val="0563C1"/>
                </a:solidFill>
                <a:effectLst/>
                <a:ea typeface="Calibri" panose="020F0502020204030204" pitchFamily="34" charset="0"/>
                <a:hlinkClick r:id="rId7"/>
              </a:rPr>
              <a:t>Following a head injury :: North East and North Cumbria Healthier Together (nenc-healthiertogether.nhs.uk)</a:t>
            </a:r>
            <a:endParaRPr lang="en-GB" sz="2500" dirty="0">
              <a:ea typeface="Calibri" panose="020F0502020204030204" pitchFamily="34" charset="0"/>
            </a:endParaRPr>
          </a:p>
          <a:p>
            <a:r>
              <a:rPr lang="en-GB" sz="2500" u="sng" dirty="0">
                <a:solidFill>
                  <a:srgbClr val="0563C1"/>
                </a:solidFill>
                <a:effectLst/>
                <a:ea typeface="Calibri" panose="020F0502020204030204" pitchFamily="34" charset="0"/>
                <a:hlinkClick r:id="rId8"/>
              </a:rPr>
              <a:t>Henoch-</a:t>
            </a:r>
            <a:r>
              <a:rPr lang="en-GB" sz="2500" u="sng" dirty="0" err="1">
                <a:solidFill>
                  <a:srgbClr val="0563C1"/>
                </a:solidFill>
                <a:effectLst/>
                <a:ea typeface="Calibri" panose="020F0502020204030204" pitchFamily="34" charset="0"/>
                <a:hlinkClick r:id="rId8"/>
              </a:rPr>
              <a:t>Schönlein</a:t>
            </a:r>
            <a:r>
              <a:rPr lang="en-GB" sz="2500" u="sng" dirty="0">
                <a:solidFill>
                  <a:srgbClr val="0563C1"/>
                </a:solidFill>
                <a:effectLst/>
                <a:ea typeface="Calibri" panose="020F0502020204030204" pitchFamily="34" charset="0"/>
                <a:hlinkClick r:id="rId8"/>
              </a:rPr>
              <a:t> Purpura (HSP) :: North East and North Cumbria Healthier Together (nenc-healthiertogether.nhs.uk)</a:t>
            </a:r>
            <a:r>
              <a:rPr lang="en-GB" sz="2500" dirty="0">
                <a:effectLst/>
                <a:ea typeface="Calibri" panose="020F0502020204030204" pitchFamily="34" charset="0"/>
              </a:rPr>
              <a:t> </a:t>
            </a:r>
            <a:endParaRPr lang="en-GB" sz="2500" dirty="0">
              <a:ea typeface="Calibri" panose="020F0502020204030204" pitchFamily="34" charset="0"/>
            </a:endParaRPr>
          </a:p>
          <a:p>
            <a:pPr marL="0" indent="0">
              <a:buNone/>
            </a:pPr>
            <a:r>
              <a:rPr lang="en-GB" sz="2500" dirty="0">
                <a:effectLst/>
                <a:ea typeface="Calibri" panose="020F0502020204030204" pitchFamily="34" charset="0"/>
              </a:rPr>
              <a:t>Professional Section</a:t>
            </a:r>
            <a:endParaRPr lang="en-GB" sz="2500" dirty="0">
              <a:ea typeface="Calibri" panose="020F0502020204030204" pitchFamily="34" charset="0"/>
            </a:endParaRPr>
          </a:p>
          <a:p>
            <a:r>
              <a:rPr lang="en-GB" sz="2500" u="sng" dirty="0">
                <a:solidFill>
                  <a:srgbClr val="0563C1"/>
                </a:solidFill>
                <a:effectLst/>
                <a:ea typeface="Calibri" panose="020F0502020204030204" pitchFamily="34" charset="0"/>
                <a:hlinkClick r:id="rId9"/>
              </a:rPr>
              <a:t>Early pubic hair and adrenarche :: North East and North Cumbria Healthier Together (nenc-healthiertogether.nhs.uk)</a:t>
            </a:r>
            <a:endParaRPr lang="en-GB" sz="2500" dirty="0">
              <a:ea typeface="Calibri" panose="020F0502020204030204" pitchFamily="34" charset="0"/>
            </a:endParaRPr>
          </a:p>
          <a:p>
            <a:r>
              <a:rPr lang="en-GB" sz="2500" u="sng" dirty="0">
                <a:solidFill>
                  <a:srgbClr val="0563C1"/>
                </a:solidFill>
                <a:effectLst/>
                <a:ea typeface="Calibri" panose="020F0502020204030204" pitchFamily="34" charset="0"/>
                <a:hlinkClick r:id="rId10"/>
              </a:rPr>
              <a:t>NHS_Abnormal_head_shapes.pdf (nenc-healthiertogether.nhs.uk)</a:t>
            </a:r>
            <a:endParaRPr lang="en-GB" sz="2500" dirty="0">
              <a:ea typeface="Calibri" panose="020F0502020204030204" pitchFamily="34" charset="0"/>
            </a:endParaRPr>
          </a:p>
          <a:p>
            <a:r>
              <a:rPr lang="en-GB" sz="2500" u="sng" dirty="0">
                <a:solidFill>
                  <a:srgbClr val="0563C1"/>
                </a:solidFill>
                <a:effectLst/>
                <a:ea typeface="Calibri" panose="020F0502020204030204" pitchFamily="34" charset="0"/>
                <a:hlinkClick r:id="rId11"/>
              </a:rPr>
              <a:t>https://www.nenc-healthiertogether.nhs.uk/professionals/padiatric-pathways/lyme-disease</a:t>
            </a:r>
            <a:endParaRPr lang="en-GB" sz="2500" dirty="0">
              <a:ea typeface="Calibri" panose="020F0502020204030204" pitchFamily="34" charset="0"/>
            </a:endParaRPr>
          </a:p>
          <a:p>
            <a:r>
              <a:rPr lang="en-GB" sz="2500" u="sng" dirty="0">
                <a:solidFill>
                  <a:srgbClr val="0563C1"/>
                </a:solidFill>
                <a:effectLst/>
                <a:ea typeface="Calibri" panose="020F0502020204030204" pitchFamily="34" charset="0"/>
                <a:hlinkClick r:id="rId12"/>
              </a:rPr>
              <a:t>Beat Asthma Friendly Schools :: North East and North Cumbria Healthier Together (nenc-healthiertogether.nhs.uk)</a:t>
            </a:r>
            <a:endParaRPr lang="en-GB" sz="2500" dirty="0">
              <a:ea typeface="Calibri" panose="020F0502020204030204" pitchFamily="34" charset="0"/>
            </a:endParaRPr>
          </a:p>
          <a:p>
            <a:r>
              <a:rPr lang="en-GB" sz="2500" u="sng" dirty="0">
                <a:solidFill>
                  <a:srgbClr val="0563C1"/>
                </a:solidFill>
                <a:effectLst/>
                <a:ea typeface="Calibri" panose="020F0502020204030204" pitchFamily="34" charset="0"/>
                <a:hlinkClick r:id="rId13"/>
              </a:rPr>
              <a:t>Beat Asthma Friendly Sports Clubs :: North East and North Cumbria Healthier Together (nenc-healthiertogether.nhs.uk)</a:t>
            </a:r>
            <a:endParaRPr lang="en-GB" sz="2500" dirty="0">
              <a:effectLst/>
              <a:ea typeface="Calibri" panose="020F0502020204030204" pitchFamily="34" charset="0"/>
            </a:endParaRPr>
          </a:p>
          <a:p>
            <a:endParaRPr lang="en-GB" dirty="0"/>
          </a:p>
        </p:txBody>
      </p:sp>
    </p:spTree>
    <p:extLst>
      <p:ext uri="{BB962C8B-B14F-4D97-AF65-F5344CB8AC3E}">
        <p14:creationId xmlns:p14="http://schemas.microsoft.com/office/powerpoint/2010/main" val="16450923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BD493A-D5C9-F26E-7DB5-D9E15218DBF7}"/>
              </a:ext>
            </a:extLst>
          </p:cNvPr>
          <p:cNvSpPr>
            <a:spLocks noGrp="1"/>
          </p:cNvSpPr>
          <p:nvPr>
            <p:ph type="title"/>
          </p:nvPr>
        </p:nvSpPr>
        <p:spPr/>
        <p:txBody>
          <a:bodyPr/>
          <a:lstStyle/>
          <a:p>
            <a:r>
              <a:rPr lang="en-GB" dirty="0"/>
              <a:t>Impact </a:t>
            </a:r>
          </a:p>
        </p:txBody>
      </p:sp>
      <p:sp>
        <p:nvSpPr>
          <p:cNvPr id="6" name="Content Placeholder 2">
            <a:extLst>
              <a:ext uri="{FF2B5EF4-FFF2-40B4-BE49-F238E27FC236}">
                <a16:creationId xmlns:a16="http://schemas.microsoft.com/office/drawing/2014/main" id="{4386078B-3578-27B3-C76F-9BD2CA93115D}"/>
              </a:ext>
            </a:extLst>
          </p:cNvPr>
          <p:cNvSpPr txBox="1">
            <a:spLocks/>
          </p:cNvSpPr>
          <p:nvPr/>
        </p:nvSpPr>
        <p:spPr>
          <a:xfrm>
            <a:off x="284018" y="621581"/>
            <a:ext cx="9144000" cy="1891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solidFill>
                <a:srgbClr val="0071BB"/>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i="0" u="none" strike="noStrike" kern="1200" cap="none" spc="0" normalizeH="0" baseline="0" noProof="0" dirty="0">
                <a:ln>
                  <a:noFill/>
                </a:ln>
                <a:solidFill>
                  <a:schemeClr val="tx1"/>
                </a:solidFill>
                <a:effectLst/>
                <a:uLnTx/>
                <a:uFillTx/>
                <a:latin typeface="Arial" panose="020B0604020202020204"/>
                <a:ea typeface="+mn-ea"/>
                <a:cs typeface="+mn-cs"/>
              </a:rPr>
              <a:t>Healthier Together Website</a:t>
            </a:r>
            <a:r>
              <a:rPr kumimoji="0" lang="en-GB" sz="1800" b="1" i="0" u="none" strike="noStrike" kern="1200" cap="none" spc="0" normalizeH="0" baseline="0" noProof="0" dirty="0">
                <a:ln>
                  <a:noFill/>
                </a:ln>
                <a:solidFill>
                  <a:schemeClr val="tx1"/>
                </a:solidFill>
                <a:effectLst/>
                <a:uLnTx/>
                <a:uFillTx/>
                <a:latin typeface="Arial" panose="020B0604020202020204"/>
                <a:ea typeface="+mn-ea"/>
                <a:cs typeface="+mn-cs"/>
              </a:rPr>
              <a:t> </a:t>
            </a:r>
            <a:r>
              <a:rPr kumimoji="0" lang="en-GB" sz="1800" b="0" i="0" u="none" strike="noStrike" kern="1200" cap="none" spc="0" normalizeH="0" baseline="0" noProof="0" dirty="0">
                <a:ln>
                  <a:noFill/>
                </a:ln>
                <a:solidFill>
                  <a:schemeClr val="tx1"/>
                </a:solidFill>
                <a:effectLst/>
                <a:uLnTx/>
                <a:uFillTx/>
                <a:latin typeface="Arial" panose="020B0604020202020204"/>
                <a:ea typeface="+mn-ea"/>
                <a:cs typeface="+mn-cs"/>
              </a:rPr>
              <a:t>has had over </a:t>
            </a:r>
            <a:r>
              <a:rPr kumimoji="0" lang="en-GB" sz="1800" b="1" i="0" u="none" strike="noStrike" kern="1200" cap="none" spc="0" normalizeH="0" baseline="0" noProof="0" dirty="0">
                <a:ln>
                  <a:noFill/>
                </a:ln>
                <a:solidFill>
                  <a:srgbClr val="20AB45"/>
                </a:solidFill>
                <a:effectLst/>
                <a:uLnTx/>
                <a:uFillTx/>
                <a:latin typeface="Arial" panose="020B0604020202020204"/>
                <a:ea typeface="+mn-ea"/>
                <a:cs typeface="+mn-cs"/>
              </a:rPr>
              <a:t>245,000</a:t>
            </a:r>
            <a:r>
              <a:rPr kumimoji="0" lang="en-GB" sz="1800" b="0" i="0" u="none" strike="noStrike" kern="1200" cap="none" spc="0" normalizeH="0" baseline="0" noProof="0" dirty="0">
                <a:ln>
                  <a:noFill/>
                </a:ln>
                <a:solidFill>
                  <a:srgbClr val="20AB45"/>
                </a:solidFill>
                <a:effectLst/>
                <a:uLnTx/>
                <a:uFillTx/>
                <a:latin typeface="Arial" panose="020B0604020202020204"/>
                <a:ea typeface="+mn-ea"/>
                <a:cs typeface="+mn-cs"/>
              </a:rPr>
              <a:t> </a:t>
            </a:r>
            <a:r>
              <a:rPr kumimoji="0" lang="en-GB" sz="1800" b="1" i="0" u="none" strike="noStrike" kern="1200" cap="none" spc="0" normalizeH="0" baseline="0" noProof="0" dirty="0">
                <a:ln>
                  <a:noFill/>
                </a:ln>
                <a:solidFill>
                  <a:srgbClr val="20AB45"/>
                </a:solidFill>
                <a:effectLst/>
                <a:uLnTx/>
                <a:uFillTx/>
                <a:latin typeface="Arial" panose="020B0604020202020204"/>
                <a:ea typeface="+mn-ea"/>
                <a:cs typeface="+mn-cs"/>
              </a:rPr>
              <a:t>users</a:t>
            </a:r>
            <a:r>
              <a:rPr kumimoji="0" lang="en-GB" sz="1800" b="0" i="0" u="none" strike="noStrike" kern="1200" cap="none" spc="0" normalizeH="0" baseline="0" noProof="0" dirty="0">
                <a:ln>
                  <a:noFill/>
                </a:ln>
                <a:solidFill>
                  <a:srgbClr val="20AB45"/>
                </a:solidFill>
                <a:effectLst/>
                <a:uLnTx/>
                <a:uFillTx/>
                <a:latin typeface="Arial" panose="020B0604020202020204"/>
                <a:ea typeface="+mn-ea"/>
                <a:cs typeface="+mn-cs"/>
              </a:rPr>
              <a:t> </a:t>
            </a:r>
            <a:r>
              <a:rPr kumimoji="0" lang="en-GB" sz="1800" b="0" i="0" u="none" strike="noStrike" kern="1200" cap="none" spc="0" normalizeH="0" baseline="0" noProof="0" dirty="0">
                <a:ln>
                  <a:noFill/>
                </a:ln>
                <a:solidFill>
                  <a:schemeClr val="tx1"/>
                </a:solidFill>
                <a:effectLst/>
                <a:uLnTx/>
                <a:uFillTx/>
                <a:latin typeface="Arial" panose="020B0604020202020204"/>
                <a:ea typeface="+mn-ea"/>
                <a:cs typeface="+mn-cs"/>
              </a:rPr>
              <a:t>since going live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chemeClr val="tx1"/>
                </a:solidFill>
                <a:effectLst/>
                <a:uLnTx/>
                <a:uFillTx/>
                <a:latin typeface="Arial" panose="020B0604020202020204"/>
                <a:ea typeface="+mn-ea"/>
                <a:cs typeface="+mn-cs"/>
              </a:rPr>
              <a:t>Over </a:t>
            </a:r>
            <a:r>
              <a:rPr kumimoji="0" lang="en-GB" sz="1800" b="1" i="0" u="none" strike="noStrike" kern="1200" cap="none" spc="0" normalizeH="0" baseline="0" noProof="0" dirty="0">
                <a:ln>
                  <a:noFill/>
                </a:ln>
                <a:solidFill>
                  <a:srgbClr val="20AB45"/>
                </a:solidFill>
                <a:effectLst/>
                <a:uLnTx/>
                <a:uFillTx/>
                <a:latin typeface="Arial" panose="020B0604020202020204"/>
                <a:ea typeface="+mn-ea"/>
                <a:cs typeface="+mn-cs"/>
              </a:rPr>
              <a:t>7500</a:t>
            </a:r>
            <a:r>
              <a:rPr kumimoji="0" lang="en-GB" sz="1800" b="0" i="0" u="none" strike="noStrike" kern="1200" cap="none" spc="0" normalizeH="0" baseline="0" noProof="0" dirty="0">
                <a:ln>
                  <a:noFill/>
                </a:ln>
                <a:solidFill>
                  <a:schemeClr val="tx1"/>
                </a:solidFill>
                <a:effectLst/>
                <a:uLnTx/>
                <a:uFillTx/>
                <a:latin typeface="Arial" panose="020B0604020202020204"/>
                <a:ea typeface="+mn-ea"/>
                <a:cs typeface="+mn-cs"/>
              </a:rPr>
              <a:t> children now signed up on the app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20AB45"/>
                </a:solidFill>
                <a:effectLst/>
                <a:uLnTx/>
                <a:uFillTx/>
                <a:latin typeface="Arial" panose="020B0604020202020204"/>
                <a:ea typeface="+mn-ea"/>
                <a:cs typeface="+mn-cs"/>
              </a:rPr>
              <a:t>Two-thirds</a:t>
            </a:r>
            <a:r>
              <a:rPr kumimoji="0" lang="en-GB" sz="1800" b="1" i="0" u="none" strike="noStrike" kern="1200" cap="none" spc="0" normalizeH="0" baseline="0" noProof="0" dirty="0">
                <a:ln>
                  <a:noFill/>
                </a:ln>
                <a:solidFill>
                  <a:schemeClr val="tx1"/>
                </a:solidFill>
                <a:effectLst/>
                <a:uLnTx/>
                <a:uFillTx/>
                <a:latin typeface="Arial" panose="020B0604020202020204"/>
                <a:ea typeface="+mn-ea"/>
                <a:cs typeface="+mn-cs"/>
              </a:rPr>
              <a:t> </a:t>
            </a:r>
            <a:r>
              <a:rPr kumimoji="0" lang="en-GB" sz="1800" b="0" i="0" u="none" strike="noStrike" kern="1200" cap="none" spc="0" normalizeH="0" baseline="0" noProof="0" dirty="0">
                <a:ln>
                  <a:noFill/>
                </a:ln>
                <a:solidFill>
                  <a:schemeClr val="tx1"/>
                </a:solidFill>
                <a:effectLst/>
                <a:uLnTx/>
                <a:uFillTx/>
                <a:latin typeface="Arial" panose="020B0604020202020204"/>
                <a:ea typeface="+mn-ea"/>
                <a:cs typeface="+mn-cs"/>
              </a:rPr>
              <a:t>of children end up in </a:t>
            </a:r>
            <a:r>
              <a:rPr kumimoji="0" lang="en-GB" sz="1800" b="1" i="0" u="none" strike="noStrike" kern="1200" cap="none" spc="0" normalizeH="0" baseline="0" noProof="0" dirty="0">
                <a:ln>
                  <a:noFill/>
                </a:ln>
                <a:solidFill>
                  <a:srgbClr val="20AB45"/>
                </a:solidFill>
                <a:effectLst/>
                <a:uLnTx/>
                <a:uFillTx/>
                <a:latin typeface="Arial" panose="020B0604020202020204"/>
                <a:ea typeface="+mn-ea"/>
                <a:cs typeface="+mn-cs"/>
              </a:rPr>
              <a:t>selfcare</a:t>
            </a:r>
            <a:r>
              <a:rPr kumimoji="0" lang="en-GB" sz="1800" b="1" i="0" u="none" strike="noStrike" kern="1200" cap="none" spc="0" normalizeH="0" baseline="0" noProof="0" dirty="0">
                <a:ln>
                  <a:noFill/>
                </a:ln>
                <a:solidFill>
                  <a:schemeClr val="tx1"/>
                </a:solidFill>
                <a:effectLst/>
                <a:uLnTx/>
                <a:uFillTx/>
                <a:latin typeface="Arial" panose="020B0604020202020204"/>
                <a:ea typeface="+mn-ea"/>
                <a:cs typeface="+mn-cs"/>
              </a:rPr>
              <a:t> </a:t>
            </a:r>
            <a:r>
              <a:rPr kumimoji="0" lang="en-GB" sz="1800" b="0" i="0" u="none" strike="noStrike" kern="1200" cap="none" spc="0" normalizeH="0" baseline="0" noProof="0" dirty="0">
                <a:ln>
                  <a:noFill/>
                </a:ln>
                <a:solidFill>
                  <a:schemeClr val="tx1"/>
                </a:solidFill>
                <a:effectLst/>
                <a:uLnTx/>
                <a:uFillTx/>
                <a:latin typeface="Arial" panose="020B0604020202020204"/>
                <a:ea typeface="+mn-ea"/>
                <a:cs typeface="+mn-cs"/>
              </a:rPr>
              <a:t>(staying at home)pact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23FB4FAA-D2FF-CC19-994D-363FDA64D5CF}"/>
              </a:ext>
            </a:extLst>
          </p:cNvPr>
          <p:cNvSpPr txBox="1"/>
          <p:nvPr/>
        </p:nvSpPr>
        <p:spPr>
          <a:xfrm>
            <a:off x="0" y="2189875"/>
            <a:ext cx="9144000" cy="2468368"/>
          </a:xfrm>
          <a:prstGeom prst="rect">
            <a:avLst/>
          </a:prstGeom>
          <a:solidFill>
            <a:srgbClr val="20AB45"/>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Arial" pitchFamily="34" charset="0"/>
              <a:buNone/>
              <a:tabLst/>
              <a:defRPr/>
            </a:pPr>
            <a:endParaRPr kumimoji="0" lang="en-GB" sz="1600" b="0" i="0" u="none" strike="noStrike" kern="0" cap="none" spc="0" normalizeH="0" baseline="0" noProof="0" dirty="0">
              <a:ln>
                <a:noFill/>
              </a:ln>
              <a:solidFill>
                <a:prstClr val="white"/>
              </a:solidFill>
              <a:effectLst/>
              <a:uLnTx/>
              <a:uFillTx/>
              <a:latin typeface="Arial" panose="020B0604020202020204"/>
            </a:endParaRP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GB" sz="1800" b="0" i="0" u="none" strike="noStrike" kern="0" cap="none" spc="0" normalizeH="0" baseline="0" noProof="0" dirty="0">
                <a:ln>
                  <a:noFill/>
                </a:ln>
                <a:solidFill>
                  <a:prstClr val="white"/>
                </a:solidFill>
                <a:effectLst/>
                <a:uLnTx/>
                <a:uFillTx/>
                <a:latin typeface="Arial" panose="020B0604020202020204"/>
              </a:rPr>
              <a:t>Upskilled VCSE and Education settings to sign post families to access HT resource</a:t>
            </a: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GB" sz="1800" b="0" i="0" u="none" strike="noStrike" kern="0" cap="none" spc="0" normalizeH="0" baseline="0" noProof="0" dirty="0">
                <a:ln>
                  <a:noFill/>
                </a:ln>
                <a:solidFill>
                  <a:prstClr val="white"/>
                </a:solidFill>
                <a:effectLst/>
                <a:uLnTx/>
                <a:uFillTx/>
                <a:latin typeface="Arial" panose="020B0604020202020204"/>
              </a:rPr>
              <a:t>Supported schools </a:t>
            </a:r>
            <a:r>
              <a:rPr kumimoji="0" lang="en-GB" sz="1800" b="1" i="0" u="none" strike="noStrike" kern="0" cap="none" spc="0" normalizeH="0" baseline="0" noProof="0" dirty="0">
                <a:ln>
                  <a:noFill/>
                </a:ln>
                <a:solidFill>
                  <a:srgbClr val="FFFF00"/>
                </a:solidFill>
                <a:effectLst/>
                <a:uLnTx/>
                <a:uFillTx/>
                <a:latin typeface="Arial" panose="020B0604020202020204"/>
              </a:rPr>
              <a:t>improved school attendance </a:t>
            </a: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GB" sz="1800" b="1" i="0" u="none" strike="noStrike" kern="0" cap="none" spc="0" normalizeH="0" baseline="0" noProof="0" dirty="0">
                <a:ln>
                  <a:noFill/>
                </a:ln>
                <a:solidFill>
                  <a:srgbClr val="FFFF00"/>
                </a:solidFill>
                <a:effectLst/>
                <a:uLnTx/>
                <a:uFillTx/>
                <a:latin typeface="Arial" panose="020B0604020202020204"/>
              </a:rPr>
              <a:t>Increased parental confidence </a:t>
            </a:r>
            <a:r>
              <a:rPr kumimoji="0" lang="en-GB" sz="1800" b="0" i="0" u="none" strike="noStrike" kern="0" cap="none" spc="0" normalizeH="0" baseline="0" noProof="0" dirty="0">
                <a:ln>
                  <a:noFill/>
                </a:ln>
                <a:solidFill>
                  <a:prstClr val="white"/>
                </a:solidFill>
                <a:effectLst/>
                <a:uLnTx/>
                <a:uFillTx/>
                <a:latin typeface="Arial" panose="020B0604020202020204"/>
              </a:rPr>
              <a:t>to selfcare for their children when appropriate </a:t>
            </a:r>
          </a:p>
          <a:p>
            <a:pPr marL="0" marR="0" lvl="1" indent="0" defTabSz="914378" eaLnBrk="1" fontAlgn="auto" latinLnBrk="0" hangingPunct="1">
              <a:lnSpc>
                <a:spcPct val="100000"/>
              </a:lnSpc>
              <a:spcBef>
                <a:spcPct val="20000"/>
              </a:spcBef>
              <a:spcAft>
                <a:spcPts val="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Arial"/>
            </a:endParaRPr>
          </a:p>
          <a:p>
            <a:pPr marL="0" marR="0" lvl="1" indent="0" defTabSz="914378" eaLnBrk="1" fontAlgn="auto" latinLnBrk="0" hangingPunct="1">
              <a:lnSpc>
                <a:spcPct val="100000"/>
              </a:lnSpc>
              <a:spcBef>
                <a:spcPct val="20000"/>
              </a:spcBef>
              <a:spcAft>
                <a:spcPts val="0"/>
              </a:spcAft>
              <a:buClrTx/>
              <a:buSzTx/>
              <a:buFontTx/>
              <a:buNone/>
              <a:tabLst/>
              <a:defRPr/>
            </a:pPr>
            <a:r>
              <a:rPr kumimoji="0" lang="en-GB" sz="1600" b="0" i="1" u="none" strike="noStrike" kern="0" cap="none" spc="0" normalizeH="0" baseline="0" noProof="0" dirty="0">
                <a:ln>
                  <a:noFill/>
                </a:ln>
                <a:solidFill>
                  <a:srgbClr val="FFFFFF"/>
                </a:solidFill>
                <a:effectLst/>
                <a:uLnTx/>
                <a:uFillTx/>
                <a:latin typeface="Arial"/>
              </a:rPr>
              <a:t>“The Healthier Together app and website is easy to use, provides good advice and stops me over-worrying about illnesses which could be treated at home instead of attending A&amp;E.”</a:t>
            </a:r>
          </a:p>
          <a:p>
            <a:pPr marL="0" marR="0" lvl="1" indent="0" defTabSz="914378" eaLnBrk="1" fontAlgn="auto" latinLnBrk="0" hangingPunct="1">
              <a:lnSpc>
                <a:spcPct val="100000"/>
              </a:lnSpc>
              <a:spcBef>
                <a:spcPct val="20000"/>
              </a:spcBef>
              <a:spcAft>
                <a:spcPts val="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Arial"/>
            </a:endParaRPr>
          </a:p>
          <a:p>
            <a:pPr marL="0" marR="0" lvl="1" indent="0" defTabSz="914378" eaLnBrk="1" fontAlgn="auto" latinLnBrk="0" hangingPunct="1">
              <a:lnSpc>
                <a:spcPct val="100000"/>
              </a:lnSpc>
              <a:spcBef>
                <a:spcPct val="20000"/>
              </a:spcBef>
              <a:spcAft>
                <a:spcPts val="0"/>
              </a:spcAft>
              <a:buClrTx/>
              <a:buSzTx/>
              <a:buFontTx/>
              <a:buNone/>
              <a:tabLst/>
              <a:defRPr/>
            </a:pPr>
            <a:endParaRPr kumimoji="0" lang="en-GB" sz="1300" b="1" i="0" u="none" strike="noStrike" kern="0" cap="none" spc="0" normalizeH="0" baseline="0" noProof="0" dirty="0">
              <a:ln>
                <a:noFill/>
              </a:ln>
              <a:solidFill>
                <a:prstClr val="white"/>
              </a:solidFill>
              <a:effectLst/>
              <a:uLnTx/>
              <a:uFillTx/>
              <a:latin typeface="Arial" panose="020B0604020202020204"/>
            </a:endParaRPr>
          </a:p>
        </p:txBody>
      </p:sp>
    </p:spTree>
    <p:extLst>
      <p:ext uri="{BB962C8B-B14F-4D97-AF65-F5344CB8AC3E}">
        <p14:creationId xmlns:p14="http://schemas.microsoft.com/office/powerpoint/2010/main" val="3805188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CB8D5E9-8849-5B0C-BC03-92CBF105DAA0}"/>
              </a:ext>
            </a:extLst>
          </p:cNvPr>
          <p:cNvSpPr>
            <a:spLocks noGrp="1"/>
          </p:cNvSpPr>
          <p:nvPr>
            <p:ph type="body" idx="1"/>
          </p:nvPr>
        </p:nvSpPr>
        <p:spPr>
          <a:xfrm>
            <a:off x="291662" y="938048"/>
            <a:ext cx="8337988" cy="3901965"/>
          </a:xfrm>
        </p:spPr>
        <p:txBody>
          <a:bodyPr vert="horz" lIns="91440" tIns="45720" rIns="91440" bIns="45720" rtlCol="0" anchor="t">
            <a:normAutofit fontScale="40000" lnSpcReduction="20000"/>
          </a:bodyPr>
          <a:lstStyle/>
          <a:p>
            <a:pPr marL="0" indent="0">
              <a:buNone/>
            </a:pPr>
            <a:r>
              <a:rPr lang="en-GB" sz="4500" b="1" dirty="0">
                <a:solidFill>
                  <a:srgbClr val="20AB45"/>
                </a:solidFill>
              </a:rPr>
              <a:t>Delivery Areas</a:t>
            </a:r>
          </a:p>
          <a:p>
            <a:pPr marL="0" indent="0">
              <a:buNone/>
            </a:pPr>
            <a:endParaRPr lang="en-GB" sz="3500" b="0" dirty="0">
              <a:ea typeface="+mn-lt"/>
            </a:endParaRPr>
          </a:p>
          <a:p>
            <a:r>
              <a:rPr lang="en-GB" sz="3500" b="1" dirty="0">
                <a:ea typeface="+mn-lt"/>
              </a:rPr>
              <a:t>- CYP Transformation programme, Integration and CEW pilots </a:t>
            </a:r>
            <a:r>
              <a:rPr lang="en-GB" sz="3500" dirty="0"/>
              <a:t>(NHSE)</a:t>
            </a:r>
          </a:p>
          <a:p>
            <a:pPr marL="342900" lvl="1" indent="0">
              <a:buNone/>
            </a:pPr>
            <a:r>
              <a:rPr lang="en-GB" sz="3500" b="0" dirty="0">
                <a:solidFill>
                  <a:schemeClr val="tx1"/>
                </a:solidFill>
                <a:ea typeface="+mn-lt"/>
              </a:rPr>
              <a:t>- Asthma, Epilepsy, Transition and Diabetes focus &amp; </a:t>
            </a:r>
            <a:r>
              <a:rPr lang="en-GB" sz="3500" dirty="0">
                <a:solidFill>
                  <a:schemeClr val="tx1"/>
                </a:solidFill>
                <a:ea typeface="+mn-lt"/>
              </a:rPr>
              <a:t>Mental Health Champions and</a:t>
            </a:r>
          </a:p>
          <a:p>
            <a:pPr marL="342900" lvl="1" indent="0">
              <a:buNone/>
            </a:pPr>
            <a:r>
              <a:rPr lang="en-GB" sz="3500" dirty="0">
                <a:solidFill>
                  <a:schemeClr val="tx1"/>
                </a:solidFill>
                <a:ea typeface="+mn-lt"/>
              </a:rPr>
              <a:t> Paediatric Early Warning (PEW)</a:t>
            </a:r>
          </a:p>
          <a:p>
            <a:pPr marL="342900" lvl="1" indent="0">
              <a:buNone/>
            </a:pPr>
            <a:r>
              <a:rPr lang="en-GB" sz="3500" b="0" dirty="0">
                <a:solidFill>
                  <a:schemeClr val="tx1"/>
                </a:solidFill>
                <a:ea typeface="+mn-lt"/>
              </a:rPr>
              <a:t>- 2 Clinics for Excessive Weight pilots established</a:t>
            </a:r>
          </a:p>
          <a:p>
            <a:pPr marL="342900" lvl="1" indent="0">
              <a:buNone/>
            </a:pPr>
            <a:r>
              <a:rPr lang="en-GB" sz="3500" b="0" dirty="0">
                <a:solidFill>
                  <a:schemeClr val="tx1"/>
                </a:solidFill>
                <a:ea typeface="+mn-lt"/>
              </a:rPr>
              <a:t>- Integration Centre 3-year pilot – supportive environment to test and learn</a:t>
            </a:r>
          </a:p>
          <a:p>
            <a:pPr marL="342900" lvl="1" indent="0">
              <a:buNone/>
            </a:pPr>
            <a:endParaRPr lang="en-GB" sz="3500" b="0" dirty="0">
              <a:solidFill>
                <a:schemeClr val="tx1"/>
              </a:solidFill>
              <a:ea typeface="+mn-lt"/>
            </a:endParaRPr>
          </a:p>
          <a:p>
            <a:r>
              <a:rPr lang="en-GB" sz="3500" dirty="0"/>
              <a:t>- Delivered the </a:t>
            </a:r>
            <a:r>
              <a:rPr lang="en-GB" sz="3500" b="1" dirty="0"/>
              <a:t>Tackling Inequalities in Children </a:t>
            </a:r>
            <a:r>
              <a:rPr lang="en-GB" sz="3500" dirty="0"/>
              <a:t>Programme (NHS Charities Together)</a:t>
            </a:r>
          </a:p>
          <a:p>
            <a:pPr marL="342900" lvl="1" indent="0">
              <a:buNone/>
            </a:pPr>
            <a:r>
              <a:rPr lang="en-GB" sz="3500" dirty="0">
                <a:solidFill>
                  <a:schemeClr val="tx1"/>
                </a:solidFill>
              </a:rPr>
              <a:t>- Youth MH First Aid, Poverty Proofing, South Tees </a:t>
            </a:r>
            <a:r>
              <a:rPr lang="en-GB" sz="3500" dirty="0" err="1">
                <a:solidFill>
                  <a:schemeClr val="tx1"/>
                </a:solidFill>
              </a:rPr>
              <a:t>ARts</a:t>
            </a:r>
            <a:r>
              <a:rPr lang="en-GB" sz="3500" dirty="0">
                <a:solidFill>
                  <a:schemeClr val="tx1"/>
                </a:solidFill>
              </a:rPr>
              <a:t> (STAR), Digital Apprenticeship</a:t>
            </a:r>
          </a:p>
          <a:p>
            <a:pPr marL="342900" lvl="1" indent="0">
              <a:buNone/>
            </a:pPr>
            <a:endParaRPr lang="en-GB" sz="3500" dirty="0">
              <a:solidFill>
                <a:schemeClr val="tx1"/>
              </a:solidFill>
            </a:endParaRPr>
          </a:p>
          <a:p>
            <a:r>
              <a:rPr lang="en-GB" sz="3500" dirty="0"/>
              <a:t>- </a:t>
            </a:r>
            <a:r>
              <a:rPr lang="en-GB" sz="3500" b="0" dirty="0"/>
              <a:t>NENC specific </a:t>
            </a:r>
            <a:r>
              <a:rPr lang="en-GB" sz="3500" b="1" dirty="0"/>
              <a:t>CYP Core20 </a:t>
            </a:r>
            <a:r>
              <a:rPr lang="en-GB" sz="3500" b="0" dirty="0"/>
              <a:t>Toolkit developed and launched (NHSE H&amp;F)</a:t>
            </a:r>
          </a:p>
          <a:p>
            <a:pPr marL="342900" lvl="1" indent="0">
              <a:buNone/>
            </a:pPr>
            <a:r>
              <a:rPr lang="en-GB" sz="3500" dirty="0">
                <a:solidFill>
                  <a:schemeClr val="tx1"/>
                </a:solidFill>
              </a:rPr>
              <a:t>- Work with Healthier and Fairer delivering the national framework oversight</a:t>
            </a:r>
          </a:p>
          <a:p>
            <a:pPr marL="342900" lvl="1" indent="0">
              <a:buNone/>
            </a:pPr>
            <a:r>
              <a:rPr lang="en-GB" sz="3500" dirty="0">
                <a:solidFill>
                  <a:schemeClr val="tx1"/>
                </a:solidFill>
              </a:rPr>
              <a:t>- Asylum seeking health work focus</a:t>
            </a:r>
          </a:p>
          <a:p>
            <a:pPr marL="342900" lvl="1" indent="0">
              <a:buNone/>
            </a:pPr>
            <a:endParaRPr lang="en-GB" sz="3500" b="0" dirty="0">
              <a:solidFill>
                <a:schemeClr val="tx1"/>
              </a:solidFill>
            </a:endParaRPr>
          </a:p>
          <a:p>
            <a:r>
              <a:rPr lang="en-GB" sz="3500" b="0" dirty="0"/>
              <a:t>- Developed a </a:t>
            </a:r>
            <a:r>
              <a:rPr lang="en-GB" sz="3500" b="1" dirty="0"/>
              <a:t>Sustainability Resource </a:t>
            </a:r>
            <a:r>
              <a:rPr lang="en-GB" sz="3500" b="0" dirty="0"/>
              <a:t>on Child Health</a:t>
            </a:r>
          </a:p>
          <a:p>
            <a:r>
              <a:rPr lang="en-GB" sz="3500" b="0" dirty="0"/>
              <a:t>- Delivered an </a:t>
            </a:r>
            <a:r>
              <a:rPr lang="en-GB" sz="3500" b="1" dirty="0"/>
              <a:t>Interactive film </a:t>
            </a:r>
            <a:r>
              <a:rPr lang="en-GB" sz="3500" dirty="0"/>
              <a:t>on Mental Health and Young Parents</a:t>
            </a:r>
            <a:br>
              <a:rPr lang="en-GB" sz="2900" b="0" dirty="0">
                <a:solidFill>
                  <a:srgbClr val="779B2B"/>
                </a:solidFill>
                <a:latin typeface="+mn-lt"/>
                <a:cs typeface="Arial"/>
              </a:rPr>
            </a:br>
            <a:endParaRPr lang="en-GB" b="0" dirty="0">
              <a:solidFill>
                <a:srgbClr val="779B2B"/>
              </a:solidFill>
              <a:latin typeface="+mn-lt"/>
              <a:cs typeface="Arial"/>
            </a:endParaRPr>
          </a:p>
        </p:txBody>
      </p:sp>
      <p:sp>
        <p:nvSpPr>
          <p:cNvPr id="8" name="Title 1">
            <a:extLst>
              <a:ext uri="{FF2B5EF4-FFF2-40B4-BE49-F238E27FC236}">
                <a16:creationId xmlns:a16="http://schemas.microsoft.com/office/drawing/2014/main" id="{C95455B2-E452-D4F5-9C7F-1AC1514B080B}"/>
              </a:ext>
            </a:extLst>
          </p:cNvPr>
          <p:cNvSpPr txBox="1">
            <a:spLocks/>
          </p:cNvSpPr>
          <p:nvPr/>
        </p:nvSpPr>
        <p:spPr>
          <a:xfrm>
            <a:off x="173048" y="230306"/>
            <a:ext cx="5447359" cy="489178"/>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2700" b="1" i="0" kern="1200">
                <a:solidFill>
                  <a:schemeClr val="tx2"/>
                </a:solidFill>
                <a:latin typeface="Arial Black" panose="020B0604020202020204" pitchFamily="34" charset="0"/>
                <a:ea typeface="+mj-ea"/>
                <a:cs typeface="Arial Black" panose="020B0604020202020204" pitchFamily="34" charset="0"/>
              </a:defRPr>
            </a:lvl1pPr>
          </a:lstStyle>
          <a:p>
            <a:r>
              <a:rPr lang="en-GB" dirty="0">
                <a:solidFill>
                  <a:srgbClr val="20AB45"/>
                </a:solidFill>
              </a:rPr>
              <a:t>Network delivery and reach </a:t>
            </a:r>
          </a:p>
        </p:txBody>
      </p:sp>
      <p:pic>
        <p:nvPicPr>
          <p:cNvPr id="11" name="Content Placeholder 3">
            <a:extLst>
              <a:ext uri="{FF2B5EF4-FFF2-40B4-BE49-F238E27FC236}">
                <a16:creationId xmlns:a16="http://schemas.microsoft.com/office/drawing/2014/main" id="{911783FF-FDFE-19BE-6C95-D98EB7704698}"/>
              </a:ext>
            </a:extLst>
          </p:cNvPr>
          <p:cNvPicPr>
            <a:picLocks noChangeAspect="1"/>
          </p:cNvPicPr>
          <p:nvPr/>
        </p:nvPicPr>
        <p:blipFill>
          <a:blip r:embed="rId3"/>
          <a:stretch>
            <a:fillRect/>
          </a:stretch>
        </p:blipFill>
        <p:spPr>
          <a:xfrm>
            <a:off x="6818586" y="3489379"/>
            <a:ext cx="2320251" cy="1654121"/>
          </a:xfrm>
          <a:prstGeom prst="rect">
            <a:avLst/>
          </a:prstGeom>
          <a:ln>
            <a:solidFill>
              <a:schemeClr val="tx1"/>
            </a:solidFill>
          </a:ln>
        </p:spPr>
      </p:pic>
      <p:pic>
        <p:nvPicPr>
          <p:cNvPr id="12" name="Picture 11">
            <a:extLst>
              <a:ext uri="{FF2B5EF4-FFF2-40B4-BE49-F238E27FC236}">
                <a16:creationId xmlns:a16="http://schemas.microsoft.com/office/drawing/2014/main" id="{9F820699-1BA6-EBA7-6A5E-488E5BF48742}"/>
              </a:ext>
            </a:extLst>
          </p:cNvPr>
          <p:cNvPicPr>
            <a:picLocks noChangeAspect="1"/>
          </p:cNvPicPr>
          <p:nvPr/>
        </p:nvPicPr>
        <p:blipFill>
          <a:blip r:embed="rId4"/>
          <a:stretch>
            <a:fillRect/>
          </a:stretch>
        </p:blipFill>
        <p:spPr>
          <a:xfrm>
            <a:off x="7096190" y="9814"/>
            <a:ext cx="2042647" cy="1531986"/>
          </a:xfrm>
          <a:prstGeom prst="rect">
            <a:avLst/>
          </a:prstGeom>
        </p:spPr>
      </p:pic>
    </p:spTree>
    <p:extLst>
      <p:ext uri="{BB962C8B-B14F-4D97-AF65-F5344CB8AC3E}">
        <p14:creationId xmlns:p14="http://schemas.microsoft.com/office/powerpoint/2010/main" val="27898156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575C18-6ECD-6842-0C08-BDDE71733D97}"/>
              </a:ext>
            </a:extLst>
          </p:cNvPr>
          <p:cNvSpPr>
            <a:spLocks noGrp="1"/>
          </p:cNvSpPr>
          <p:nvPr>
            <p:ph type="title"/>
          </p:nvPr>
        </p:nvSpPr>
        <p:spPr/>
        <p:txBody>
          <a:bodyPr/>
          <a:lstStyle/>
          <a:p>
            <a:pPr algn="ctr"/>
            <a:r>
              <a:rPr lang="en-GB" dirty="0"/>
              <a:t>Reduced Emergency Department Attendance in NENC </a:t>
            </a:r>
          </a:p>
        </p:txBody>
      </p:sp>
      <p:sp>
        <p:nvSpPr>
          <p:cNvPr id="5" name="Content Placeholder 4">
            <a:extLst>
              <a:ext uri="{FF2B5EF4-FFF2-40B4-BE49-F238E27FC236}">
                <a16:creationId xmlns:a16="http://schemas.microsoft.com/office/drawing/2014/main" id="{C99A175D-B87C-B070-91D4-B3C5453C752B}"/>
              </a:ext>
            </a:extLst>
          </p:cNvPr>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800" b="1" i="0" u="none" strike="noStrike" kern="0" cap="none" spc="0" normalizeH="0" baseline="0" noProof="0" dirty="0">
                <a:ln>
                  <a:noFill/>
                </a:ln>
                <a:effectLst/>
                <a:uLnTx/>
                <a:uFillTx/>
                <a:latin typeface="Arial" panose="020B0604020202020204"/>
                <a:ea typeface="+mn-ea"/>
                <a:cs typeface="+mn-cs"/>
              </a:rPr>
              <a:t>in 2023 vs 2022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800" b="1" i="0" u="none" strike="noStrike" kern="0" cap="none" spc="0" normalizeH="0" baseline="0" noProof="0" dirty="0">
              <a:ln>
                <a:noFill/>
              </a:ln>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0" cap="none" spc="0" normalizeH="0" baseline="0" noProof="0" dirty="0">
                <a:ln>
                  <a:noFill/>
                </a:ln>
                <a:solidFill>
                  <a:srgbClr val="20AB45"/>
                </a:solidFill>
                <a:effectLst/>
                <a:uLnTx/>
                <a:uFillTx/>
                <a:latin typeface="Arial" panose="020B0604020202020204"/>
                <a:ea typeface="+mn-ea"/>
                <a:cs typeface="+mn-cs"/>
              </a:rPr>
              <a:t>8% reduction </a:t>
            </a:r>
            <a:r>
              <a:rPr kumimoji="0" lang="en-GB" sz="2800" b="0" i="0" u="none" strike="noStrike" kern="0" cap="none" spc="0" normalizeH="0" baseline="0" noProof="0" dirty="0">
                <a:ln>
                  <a:noFill/>
                </a:ln>
                <a:effectLst/>
                <a:uLnTx/>
                <a:uFillTx/>
                <a:latin typeface="Arial" panose="020B0604020202020204"/>
                <a:ea typeface="+mn-ea"/>
                <a:cs typeface="+mn-cs"/>
              </a:rPr>
              <a:t>in ED attendance for Pre-school children (0-4 years old)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0" cap="none" spc="0" normalizeH="0" baseline="0" noProof="0" dirty="0">
                <a:ln>
                  <a:noFill/>
                </a:ln>
                <a:solidFill>
                  <a:srgbClr val="20AB45"/>
                </a:solidFill>
                <a:effectLst/>
                <a:uLnTx/>
                <a:uFillTx/>
                <a:latin typeface="Arial" panose="020B0604020202020204"/>
                <a:ea typeface="+mn-ea"/>
                <a:cs typeface="+mn-cs"/>
              </a:rPr>
              <a:t>4% reduction </a:t>
            </a:r>
            <a:r>
              <a:rPr kumimoji="0" lang="en-GB" sz="2800" b="0" i="0" u="none" strike="noStrike" kern="0" cap="none" spc="0" normalizeH="0" baseline="0" noProof="0" dirty="0">
                <a:ln>
                  <a:noFill/>
                </a:ln>
                <a:effectLst/>
                <a:uLnTx/>
                <a:uFillTx/>
                <a:latin typeface="Arial" panose="020B0604020202020204"/>
                <a:ea typeface="+mn-ea"/>
                <a:cs typeface="+mn-cs"/>
              </a:rPr>
              <a:t>in ED attendance for all children &amp; young people (0-18 years old)</a:t>
            </a:r>
          </a:p>
          <a:p>
            <a:endParaRPr lang="en-GB" dirty="0"/>
          </a:p>
        </p:txBody>
      </p:sp>
    </p:spTree>
    <p:extLst>
      <p:ext uri="{BB962C8B-B14F-4D97-AF65-F5344CB8AC3E}">
        <p14:creationId xmlns:p14="http://schemas.microsoft.com/office/powerpoint/2010/main" val="16986689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3ECFAC-04DE-161B-A72E-7B5F5E93A4DC}"/>
              </a:ext>
            </a:extLst>
          </p:cNvPr>
          <p:cNvPicPr>
            <a:picLocks noChangeAspect="1"/>
          </p:cNvPicPr>
          <p:nvPr/>
        </p:nvPicPr>
        <p:blipFill>
          <a:blip r:embed="rId2">
            <a:grayscl/>
          </a:blip>
          <a:stretch>
            <a:fillRect/>
          </a:stretch>
        </p:blipFill>
        <p:spPr>
          <a:xfrm>
            <a:off x="100653" y="520513"/>
            <a:ext cx="4533224" cy="4235444"/>
          </a:xfrm>
          <a:prstGeom prst="rect">
            <a:avLst/>
          </a:prstGeom>
        </p:spPr>
      </p:pic>
      <p:graphicFrame>
        <p:nvGraphicFramePr>
          <p:cNvPr id="7" name="Table 7">
            <a:extLst>
              <a:ext uri="{FF2B5EF4-FFF2-40B4-BE49-F238E27FC236}">
                <a16:creationId xmlns:a16="http://schemas.microsoft.com/office/drawing/2014/main" id="{AF4165F0-FB33-6106-2ED6-6C011F1D3727}"/>
              </a:ext>
            </a:extLst>
          </p:cNvPr>
          <p:cNvGraphicFramePr>
            <a:graphicFrameLocks noGrp="1"/>
          </p:cNvGraphicFramePr>
          <p:nvPr>
            <p:extLst>
              <p:ext uri="{D42A27DB-BD31-4B8C-83A1-F6EECF244321}">
                <p14:modId xmlns:p14="http://schemas.microsoft.com/office/powerpoint/2010/main" val="3817757919"/>
              </p:ext>
            </p:extLst>
          </p:nvPr>
        </p:nvGraphicFramePr>
        <p:xfrm>
          <a:off x="4633877" y="387543"/>
          <a:ext cx="4323238" cy="3946906"/>
        </p:xfrm>
        <a:graphic>
          <a:graphicData uri="http://schemas.openxmlformats.org/drawingml/2006/table">
            <a:tbl>
              <a:tblPr firstRow="1" bandRow="1">
                <a:tableStyleId>{5C22544A-7EE6-4342-B048-85BDC9FD1C3A}</a:tableStyleId>
              </a:tblPr>
              <a:tblGrid>
                <a:gridCol w="1203158">
                  <a:extLst>
                    <a:ext uri="{9D8B030D-6E8A-4147-A177-3AD203B41FA5}">
                      <a16:colId xmlns:a16="http://schemas.microsoft.com/office/drawing/2014/main" val="2625477322"/>
                    </a:ext>
                  </a:extLst>
                </a:gridCol>
                <a:gridCol w="3120080">
                  <a:extLst>
                    <a:ext uri="{9D8B030D-6E8A-4147-A177-3AD203B41FA5}">
                      <a16:colId xmlns:a16="http://schemas.microsoft.com/office/drawing/2014/main" val="2207063666"/>
                    </a:ext>
                  </a:extLst>
                </a:gridCol>
              </a:tblGrid>
              <a:tr h="370840">
                <a:tc>
                  <a:txBody>
                    <a:bodyPr/>
                    <a:lstStyle/>
                    <a:p>
                      <a:r>
                        <a:rPr lang="en-GB" sz="1000" dirty="0"/>
                        <a:t>Themes </a:t>
                      </a:r>
                    </a:p>
                  </a:txBody>
                  <a:tcPr>
                    <a:solidFill>
                      <a:schemeClr val="accent6"/>
                    </a:solidFill>
                  </a:tcPr>
                </a:tc>
                <a:tc>
                  <a:txBody>
                    <a:bodyPr/>
                    <a:lstStyle/>
                    <a:p>
                      <a:r>
                        <a:rPr lang="en-GB" sz="1000" dirty="0"/>
                        <a:t>Topics </a:t>
                      </a:r>
                    </a:p>
                  </a:txBody>
                  <a:tcPr>
                    <a:solidFill>
                      <a:schemeClr val="accent6"/>
                    </a:solidFill>
                  </a:tcPr>
                </a:tc>
                <a:extLst>
                  <a:ext uri="{0D108BD9-81ED-4DB2-BD59-A6C34878D82A}">
                    <a16:rowId xmlns:a16="http://schemas.microsoft.com/office/drawing/2014/main" val="515129130"/>
                  </a:ext>
                </a:extLst>
              </a:tr>
              <a:tr h="370840">
                <a:tc>
                  <a:txBody>
                    <a:bodyPr/>
                    <a:lstStyle/>
                    <a:p>
                      <a:r>
                        <a:rPr lang="en-GB" sz="1000" dirty="0"/>
                        <a:t>Neurodevelopment </a:t>
                      </a:r>
                    </a:p>
                  </a:txBody>
                  <a:tcPr>
                    <a:solidFill>
                      <a:schemeClr val="accent6">
                        <a:lumMod val="20000"/>
                        <a:lumOff val="80000"/>
                      </a:schemeClr>
                    </a:solidFill>
                  </a:tcPr>
                </a:tc>
                <a:tc>
                  <a:txBody>
                    <a:bodyPr/>
                    <a:lstStyle/>
                    <a:p>
                      <a:pPr marL="171450" marR="0" lvl="0"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learning disabilities/difficulties-getting a diagnosis </a:t>
                      </a:r>
                    </a:p>
                    <a:p>
                      <a:pPr marL="171450" marR="0" lvl="0"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Autism and ADHD support </a:t>
                      </a:r>
                    </a:p>
                  </a:txBody>
                  <a:tcPr>
                    <a:solidFill>
                      <a:schemeClr val="accent6">
                        <a:lumMod val="20000"/>
                        <a:lumOff val="80000"/>
                      </a:schemeClr>
                    </a:solidFill>
                  </a:tcPr>
                </a:tc>
                <a:extLst>
                  <a:ext uri="{0D108BD9-81ED-4DB2-BD59-A6C34878D82A}">
                    <a16:rowId xmlns:a16="http://schemas.microsoft.com/office/drawing/2014/main" val="149057110"/>
                  </a:ext>
                </a:extLst>
              </a:tr>
              <a:tr h="370840">
                <a:tc>
                  <a:txBody>
                    <a:bodyPr/>
                    <a:lstStyle/>
                    <a:p>
                      <a:r>
                        <a:rPr lang="en-GB" sz="1000" dirty="0"/>
                        <a:t>Mental Health and wellbeing </a:t>
                      </a:r>
                    </a:p>
                  </a:txBody>
                  <a:tcPr>
                    <a:solidFill>
                      <a:schemeClr val="accent6">
                        <a:lumMod val="60000"/>
                        <a:lumOff val="40000"/>
                      </a:schemeClr>
                    </a:solidFill>
                  </a:tcPr>
                </a:tc>
                <a:tc>
                  <a:txBody>
                    <a:bodyPr/>
                    <a:lstStyle/>
                    <a:p>
                      <a:pPr marL="171450" marR="0" lvl="0"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Activities that help with focus and concentration </a:t>
                      </a:r>
                    </a:p>
                    <a:p>
                      <a:pPr marL="171450" marR="0" lvl="0"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Trauma </a:t>
                      </a:r>
                    </a:p>
                    <a:p>
                      <a:pPr marL="171450" marR="0" lvl="0"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Disordered Eating </a:t>
                      </a:r>
                    </a:p>
                    <a:p>
                      <a:pPr marL="171450" marR="0" lvl="0"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Mental Health Advice for new parents </a:t>
                      </a:r>
                    </a:p>
                    <a:p>
                      <a:pPr marL="171450" marR="0" lvl="0"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Tools to support children in primary school with low level anxiety</a:t>
                      </a:r>
                    </a:p>
                  </a:txBody>
                  <a:tcPr>
                    <a:solidFill>
                      <a:schemeClr val="accent6">
                        <a:lumMod val="60000"/>
                        <a:lumOff val="40000"/>
                      </a:schemeClr>
                    </a:solidFill>
                  </a:tcPr>
                </a:tc>
                <a:extLst>
                  <a:ext uri="{0D108BD9-81ED-4DB2-BD59-A6C34878D82A}">
                    <a16:rowId xmlns:a16="http://schemas.microsoft.com/office/drawing/2014/main" val="1286631040"/>
                  </a:ext>
                </a:extLst>
              </a:tr>
              <a:tr h="370840">
                <a:tc>
                  <a:txBody>
                    <a:bodyPr/>
                    <a:lstStyle/>
                    <a:p>
                      <a:r>
                        <a:rPr lang="en-GB" sz="1000" dirty="0"/>
                        <a:t>Nutrition </a:t>
                      </a:r>
                    </a:p>
                  </a:txBody>
                  <a:tcPr>
                    <a:solidFill>
                      <a:schemeClr val="accent6">
                        <a:lumMod val="20000"/>
                        <a:lumOff val="80000"/>
                      </a:schemeClr>
                    </a:solidFill>
                  </a:tcPr>
                </a:tc>
                <a:tc>
                  <a:txBody>
                    <a:bodyPr/>
                    <a:lstStyle/>
                    <a:p>
                      <a:pPr marL="285750" indent="-285750">
                        <a:buFont typeface="Arial" panose="020B0604020202020204" pitchFamily="34" charset="0"/>
                        <a:buChar char="•"/>
                      </a:pPr>
                      <a:r>
                        <a:rPr lang="en-GB" sz="1000" dirty="0"/>
                        <a:t>Fussy eaters </a:t>
                      </a:r>
                    </a:p>
                    <a:p>
                      <a:pPr marL="285750" indent="-285750">
                        <a:buFont typeface="Arial" panose="020B0604020202020204" pitchFamily="34" charset="0"/>
                        <a:buChar char="•"/>
                      </a:pPr>
                      <a:r>
                        <a:rPr lang="en-GB" sz="1000" dirty="0"/>
                        <a:t>Healthy Eating </a:t>
                      </a:r>
                    </a:p>
                    <a:p>
                      <a:pPr marL="285750" indent="-285750">
                        <a:buFont typeface="Arial" panose="020B0604020202020204" pitchFamily="34" charset="0"/>
                        <a:buChar char="•"/>
                      </a:pPr>
                      <a:r>
                        <a:rPr lang="en-GB" sz="1000" dirty="0"/>
                        <a:t>Eatwell guide and portion size </a:t>
                      </a:r>
                    </a:p>
                  </a:txBody>
                  <a:tcPr>
                    <a:solidFill>
                      <a:schemeClr val="accent6">
                        <a:lumMod val="20000"/>
                        <a:lumOff val="80000"/>
                      </a:schemeClr>
                    </a:solidFill>
                  </a:tcPr>
                </a:tc>
                <a:extLst>
                  <a:ext uri="{0D108BD9-81ED-4DB2-BD59-A6C34878D82A}">
                    <a16:rowId xmlns:a16="http://schemas.microsoft.com/office/drawing/2014/main" val="3877749982"/>
                  </a:ext>
                </a:extLst>
              </a:tr>
              <a:tr h="370840">
                <a:tc>
                  <a:txBody>
                    <a:bodyPr/>
                    <a:lstStyle/>
                    <a:p>
                      <a:r>
                        <a:rPr lang="en-GB" sz="1000" dirty="0"/>
                        <a:t>Long Term Condition </a:t>
                      </a:r>
                    </a:p>
                  </a:txBody>
                  <a:tcPr>
                    <a:solidFill>
                      <a:schemeClr val="accent6">
                        <a:lumMod val="60000"/>
                        <a:lumOff val="40000"/>
                      </a:schemeClr>
                    </a:solidFill>
                  </a:tcPr>
                </a:tc>
                <a:tc>
                  <a:txBody>
                    <a:bodyPr/>
                    <a:lstStyle/>
                    <a:p>
                      <a:pPr marL="285750" indent="-285750">
                        <a:buFont typeface="Arial" panose="020B0604020202020204" pitchFamily="34" charset="0"/>
                        <a:buChar char="•"/>
                      </a:pPr>
                      <a:r>
                        <a:rPr lang="en-GB" sz="1000" dirty="0"/>
                        <a:t>Epilepsy </a:t>
                      </a:r>
                    </a:p>
                    <a:p>
                      <a:pPr marL="285750" indent="-285750">
                        <a:buFont typeface="Arial" panose="020B0604020202020204" pitchFamily="34" charset="0"/>
                        <a:buChar char="•"/>
                      </a:pPr>
                      <a:r>
                        <a:rPr lang="en-GB" sz="1000" dirty="0"/>
                        <a:t>Heart health </a:t>
                      </a:r>
                    </a:p>
                    <a:p>
                      <a:pPr marL="285750" indent="-285750">
                        <a:buFont typeface="Arial" panose="020B0604020202020204" pitchFamily="34" charset="0"/>
                        <a:buChar char="•"/>
                      </a:pPr>
                      <a:r>
                        <a:rPr lang="en-GB" sz="1000" dirty="0"/>
                        <a:t>Asthma and </a:t>
                      </a:r>
                      <a:r>
                        <a:rPr lang="en-GB" sz="1000" dirty="0" err="1"/>
                        <a:t>Epipen</a:t>
                      </a:r>
                      <a:endParaRPr lang="en-GB" sz="1000" dirty="0"/>
                    </a:p>
                    <a:p>
                      <a:pPr marL="285750" indent="-285750">
                        <a:buFont typeface="Arial" panose="020B0604020202020204" pitchFamily="34" charset="0"/>
                        <a:buChar char="•"/>
                      </a:pPr>
                      <a:r>
                        <a:rPr lang="en-GB" sz="1000" dirty="0"/>
                        <a:t>Tracheostomy Care </a:t>
                      </a:r>
                    </a:p>
                  </a:txBody>
                  <a:tcPr>
                    <a:solidFill>
                      <a:schemeClr val="accent6">
                        <a:lumMod val="60000"/>
                        <a:lumOff val="40000"/>
                      </a:schemeClr>
                    </a:solidFill>
                  </a:tcPr>
                </a:tc>
                <a:extLst>
                  <a:ext uri="{0D108BD9-81ED-4DB2-BD59-A6C34878D82A}">
                    <a16:rowId xmlns:a16="http://schemas.microsoft.com/office/drawing/2014/main" val="3455273569"/>
                  </a:ext>
                </a:extLst>
              </a:tr>
              <a:tr h="370840">
                <a:tc>
                  <a:txBody>
                    <a:bodyPr/>
                    <a:lstStyle/>
                    <a:p>
                      <a:r>
                        <a:rPr lang="en-GB" sz="1000" dirty="0"/>
                        <a:t>General Health and Wellbeing </a:t>
                      </a:r>
                    </a:p>
                  </a:txBody>
                  <a:tcPr>
                    <a:solidFill>
                      <a:schemeClr val="accent6">
                        <a:lumMod val="20000"/>
                        <a:lumOff val="80000"/>
                      </a:schemeClr>
                    </a:solidFill>
                  </a:tcPr>
                </a:tc>
                <a:tc>
                  <a:txBody>
                    <a:bodyPr/>
                    <a:lstStyle/>
                    <a:p>
                      <a:pPr marL="285750" indent="-285750">
                        <a:buFont typeface="Arial" panose="020B0604020202020204" pitchFamily="34" charset="0"/>
                        <a:buChar char="•"/>
                      </a:pPr>
                      <a:r>
                        <a:rPr lang="en-GB" sz="1000" dirty="0"/>
                        <a:t>Common Childhood Illnesses</a:t>
                      </a:r>
                    </a:p>
                    <a:p>
                      <a:pPr marL="285750" indent="-285750">
                        <a:buFont typeface="Arial" panose="020B0604020202020204" pitchFamily="34" charset="0"/>
                        <a:buChar char="•"/>
                      </a:pPr>
                      <a:r>
                        <a:rPr kumimoji="0" lang="en-GB"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Cost of Living, Public Health, Early childhood</a:t>
                      </a:r>
                    </a:p>
                    <a:p>
                      <a:pPr marL="285750" indent="-285750">
                        <a:buFont typeface="Arial" panose="020B0604020202020204" pitchFamily="34" charset="0"/>
                        <a:buChar char="•"/>
                      </a:pPr>
                      <a:r>
                        <a:rPr kumimoji="0" lang="en-GB"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Inequalities and access </a:t>
                      </a:r>
                    </a:p>
                    <a:p>
                      <a:pPr marL="285750" indent="-285750">
                        <a:buFont typeface="Arial" panose="020B0604020202020204" pitchFamily="34" charset="0"/>
                        <a:buChar char="•"/>
                      </a:pPr>
                      <a:r>
                        <a:rPr kumimoji="0" lang="en-GB"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Understanding Data </a:t>
                      </a:r>
                    </a:p>
                    <a:p>
                      <a:pPr marL="285750" indent="-285750">
                        <a:buFont typeface="Arial" panose="020B0604020202020204" pitchFamily="34" charset="0"/>
                        <a:buChar char="•"/>
                      </a:pPr>
                      <a:r>
                        <a:rPr kumimoji="0" lang="en-GB"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Parent and Carer Support </a:t>
                      </a:r>
                      <a:endParaRPr lang="en-GB" sz="1000" dirty="0"/>
                    </a:p>
                  </a:txBody>
                  <a:tcPr>
                    <a:solidFill>
                      <a:schemeClr val="accent6">
                        <a:lumMod val="20000"/>
                        <a:lumOff val="80000"/>
                      </a:schemeClr>
                    </a:solidFill>
                  </a:tcPr>
                </a:tc>
                <a:extLst>
                  <a:ext uri="{0D108BD9-81ED-4DB2-BD59-A6C34878D82A}">
                    <a16:rowId xmlns:a16="http://schemas.microsoft.com/office/drawing/2014/main" val="2729406758"/>
                  </a:ext>
                </a:extLst>
              </a:tr>
            </a:tbl>
          </a:graphicData>
        </a:graphic>
      </p:graphicFrame>
      <p:sp>
        <p:nvSpPr>
          <p:cNvPr id="8" name="Title 7">
            <a:extLst>
              <a:ext uri="{FF2B5EF4-FFF2-40B4-BE49-F238E27FC236}">
                <a16:creationId xmlns:a16="http://schemas.microsoft.com/office/drawing/2014/main" id="{95ADA984-156B-65C3-F4C1-E7D8821B672F}"/>
              </a:ext>
            </a:extLst>
          </p:cNvPr>
          <p:cNvSpPr>
            <a:spLocks noGrp="1"/>
          </p:cNvSpPr>
          <p:nvPr>
            <p:ph type="title"/>
          </p:nvPr>
        </p:nvSpPr>
        <p:spPr>
          <a:xfrm>
            <a:off x="264388" y="130616"/>
            <a:ext cx="8152130" cy="701720"/>
          </a:xfrm>
        </p:spPr>
        <p:txBody>
          <a:bodyPr/>
          <a:lstStyle/>
          <a:p>
            <a:r>
              <a:rPr lang="en-GB" dirty="0"/>
              <a:t>Future Sessions</a:t>
            </a:r>
          </a:p>
        </p:txBody>
      </p:sp>
    </p:spTree>
    <p:extLst>
      <p:ext uri="{BB962C8B-B14F-4D97-AF65-F5344CB8AC3E}">
        <p14:creationId xmlns:p14="http://schemas.microsoft.com/office/powerpoint/2010/main" val="2426889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8C8EB-047D-30BA-42AE-33B5E1D7B0D2}"/>
              </a:ext>
            </a:extLst>
          </p:cNvPr>
          <p:cNvSpPr>
            <a:spLocks noGrp="1"/>
          </p:cNvSpPr>
          <p:nvPr>
            <p:ph type="ctrTitle"/>
          </p:nvPr>
        </p:nvSpPr>
        <p:spPr>
          <a:xfrm>
            <a:off x="420638" y="1864304"/>
            <a:ext cx="8133715" cy="1521871"/>
          </a:xfrm>
        </p:spPr>
        <p:txBody>
          <a:bodyPr/>
          <a:lstStyle/>
          <a:p>
            <a:pPr algn="ctr"/>
            <a:r>
              <a:rPr lang="en-GB" dirty="0"/>
              <a:t>Healthier Together Champions </a:t>
            </a:r>
            <a:br>
              <a:rPr lang="en-GB" dirty="0"/>
            </a:br>
            <a:r>
              <a:rPr lang="en-GB" dirty="0"/>
              <a:t>Discussion </a:t>
            </a:r>
          </a:p>
        </p:txBody>
      </p:sp>
    </p:spTree>
    <p:extLst>
      <p:ext uri="{BB962C8B-B14F-4D97-AF65-F5344CB8AC3E}">
        <p14:creationId xmlns:p14="http://schemas.microsoft.com/office/powerpoint/2010/main" val="10211682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78CEC-99CB-2F89-5A75-FD5594FE334F}"/>
              </a:ext>
            </a:extLst>
          </p:cNvPr>
          <p:cNvSpPr>
            <a:spLocks noGrp="1"/>
          </p:cNvSpPr>
          <p:nvPr>
            <p:ph type="title"/>
          </p:nvPr>
        </p:nvSpPr>
        <p:spPr>
          <a:xfrm>
            <a:off x="381433" y="264845"/>
            <a:ext cx="2845206" cy="521248"/>
          </a:xfrm>
        </p:spPr>
        <p:txBody>
          <a:bodyPr/>
          <a:lstStyle/>
          <a:p>
            <a:r>
              <a:rPr lang="en-US" dirty="0">
                <a:latin typeface="Gilroy ExtraBold" panose="00000900000000000000" pitchFamily="50" charset="0"/>
              </a:rPr>
              <a:t>Stay in touch…</a:t>
            </a:r>
          </a:p>
        </p:txBody>
      </p:sp>
      <p:sp>
        <p:nvSpPr>
          <p:cNvPr id="4" name="Title 1">
            <a:extLst>
              <a:ext uri="{FF2B5EF4-FFF2-40B4-BE49-F238E27FC236}">
                <a16:creationId xmlns:a16="http://schemas.microsoft.com/office/drawing/2014/main" id="{1315146E-05ED-5B8A-5B55-0CEF5A73522F}"/>
              </a:ext>
            </a:extLst>
          </p:cNvPr>
          <p:cNvSpPr>
            <a:spLocks noGrp="1"/>
          </p:cNvSpPr>
          <p:nvPr>
            <p:ph type="body" idx="1"/>
          </p:nvPr>
        </p:nvSpPr>
        <p:spPr>
          <a:xfrm>
            <a:off x="381433" y="868998"/>
            <a:ext cx="6992290" cy="3454286"/>
          </a:xfrm>
        </p:spPr>
        <p:txBody>
          <a:bodyPr>
            <a:normAutofit lnSpcReduction="10000"/>
          </a:bodyPr>
          <a:lstStyle/>
          <a:p>
            <a:pPr lvl="0"/>
            <a:r>
              <a:rPr lang="en-GB" sz="1600" b="0" dirty="0">
                <a:solidFill>
                  <a:schemeClr val="tx1"/>
                </a:solidFill>
              </a:rPr>
              <a:t>Please follow, share and retweet relevant work so that we can continue to share good practice across the region via the Child Health and Wellbeing Network Twitter </a:t>
            </a:r>
            <a:r>
              <a:rPr lang="en-GB" sz="1600" dirty="0">
                <a:solidFill>
                  <a:srgbClr val="20AB45"/>
                </a:solidFill>
              </a:rPr>
              <a:t>@EveryChildNENC</a:t>
            </a:r>
            <a:br>
              <a:rPr lang="en-GB" sz="1500" dirty="0">
                <a:solidFill>
                  <a:schemeClr val="tx1"/>
                </a:solidFill>
              </a:rPr>
            </a:br>
            <a:br>
              <a:rPr lang="en-GB" sz="1500" b="0" dirty="0">
                <a:solidFill>
                  <a:schemeClr val="tx1"/>
                </a:solidFill>
              </a:rPr>
            </a:br>
            <a:r>
              <a:rPr lang="en-GB" sz="1600" b="1" dirty="0">
                <a:solidFill>
                  <a:schemeClr val="tx1"/>
                </a:solidFill>
              </a:rPr>
              <a:t>Visit our website: </a:t>
            </a:r>
            <a:r>
              <a:rPr lang="en-GB" sz="1600" b="0" dirty="0">
                <a:solidFill>
                  <a:srgbClr val="20AB45"/>
                </a:solidFill>
                <a:hlinkClick r:id="rId2">
                  <a:extLst>
                    <a:ext uri="{A12FA001-AC4F-418D-AE19-62706E023703}">
                      <ahyp:hlinkClr xmlns:ahyp="http://schemas.microsoft.com/office/drawing/2018/hyperlinkcolor" val="tx"/>
                    </a:ext>
                  </a:extLst>
                </a:hlinkClick>
              </a:rPr>
              <a:t>https://northeastnorthcumbria.nhs.uk/our-work/workstreams/optimising-services/child-health-and-wellbeing-network/</a:t>
            </a:r>
            <a:r>
              <a:rPr lang="en-GB" sz="1600" b="0" dirty="0">
                <a:solidFill>
                  <a:srgbClr val="20AB45"/>
                </a:solidFill>
              </a:rPr>
              <a:t> </a:t>
            </a:r>
            <a:br>
              <a:rPr lang="en-GB" sz="1600" b="0" dirty="0">
                <a:solidFill>
                  <a:schemeClr val="tx1"/>
                </a:solidFill>
              </a:rPr>
            </a:br>
            <a:br>
              <a:rPr lang="en-GB" sz="1600" b="0" dirty="0">
                <a:solidFill>
                  <a:schemeClr val="tx1"/>
                </a:solidFill>
              </a:rPr>
            </a:br>
            <a:r>
              <a:rPr lang="en-GB" sz="1600" b="0" dirty="0">
                <a:solidFill>
                  <a:schemeClr val="tx1"/>
                </a:solidFill>
              </a:rPr>
              <a:t>Please encourage colleagues from all areas of Child Health and Wellbeing to register via </a:t>
            </a:r>
            <a:r>
              <a:rPr lang="en-GB" sz="1600" u="sng" dirty="0" err="1">
                <a:solidFill>
                  <a:srgbClr val="20AB45"/>
                </a:solidFill>
                <a:hlinkClick r:id="rId3">
                  <a:extLst>
                    <a:ext uri="{A12FA001-AC4F-418D-AE19-62706E023703}">
                      <ahyp:hlinkClr xmlns:ahyp="http://schemas.microsoft.com/office/drawing/2018/hyperlinkcolor" val="tx"/>
                    </a:ext>
                  </a:extLst>
                </a:hlinkClick>
              </a:rPr>
              <a:t>forms.gle</a:t>
            </a:r>
            <a:r>
              <a:rPr lang="en-GB" sz="1600" u="sng" dirty="0">
                <a:solidFill>
                  <a:srgbClr val="20AB45"/>
                </a:solidFill>
                <a:hlinkClick r:id="rId3">
                  <a:extLst>
                    <a:ext uri="{A12FA001-AC4F-418D-AE19-62706E023703}">
                      <ahyp:hlinkClr xmlns:ahyp="http://schemas.microsoft.com/office/drawing/2018/hyperlinkcolor" val="tx"/>
                    </a:ext>
                  </a:extLst>
                </a:hlinkClick>
              </a:rPr>
              <a:t>/gG11zhr2Z8VLU2db9</a:t>
            </a:r>
            <a:r>
              <a:rPr lang="en-GB" sz="1600" dirty="0">
                <a:solidFill>
                  <a:srgbClr val="20AB45"/>
                </a:solidFill>
              </a:rPr>
              <a:t>  </a:t>
            </a:r>
            <a:r>
              <a:rPr lang="en-GB" sz="1600" b="0" dirty="0">
                <a:solidFill>
                  <a:schemeClr val="tx1"/>
                </a:solidFill>
              </a:rPr>
              <a:t>so they are included in our communications and feed into the workplan projects that they are interested in.</a:t>
            </a:r>
          </a:p>
          <a:p>
            <a:r>
              <a:rPr lang="en-GB" sz="1600" dirty="0"/>
              <a:t>Please fill in </a:t>
            </a:r>
            <a:r>
              <a:rPr lang="en-GB" sz="1600" dirty="0">
                <a:solidFill>
                  <a:srgbClr val="20AB45"/>
                </a:solidFill>
                <a:hlinkClick r:id="rId4">
                  <a:extLst>
                    <a:ext uri="{A12FA001-AC4F-418D-AE19-62706E023703}">
                      <ahyp:hlinkClr xmlns:ahyp="http://schemas.microsoft.com/office/drawing/2018/hyperlinkcolor" val="tx"/>
                    </a:ext>
                  </a:extLst>
                </a:hlinkClick>
              </a:rPr>
              <a:t>this short form </a:t>
            </a:r>
            <a:r>
              <a:rPr lang="en-GB" sz="1600" dirty="0">
                <a:solidFill>
                  <a:srgbClr val="20AB45"/>
                </a:solidFill>
              </a:rPr>
              <a:t> </a:t>
            </a:r>
            <a:r>
              <a:rPr lang="en-GB" sz="1600" dirty="0"/>
              <a:t>to let us know how you facilitate engagement, participation and 'CYP voice' activity, and connect with us</a:t>
            </a:r>
          </a:p>
          <a:p>
            <a:r>
              <a:rPr lang="en-GB" sz="1600" dirty="0"/>
              <a:t>Complete </a:t>
            </a:r>
            <a:r>
              <a:rPr lang="en-GB" sz="1600" dirty="0">
                <a:solidFill>
                  <a:srgbClr val="20AB45"/>
                </a:solidFill>
                <a:hlinkClick r:id="rId5">
                  <a:extLst>
                    <a:ext uri="{A12FA001-AC4F-418D-AE19-62706E023703}">
                      <ahyp:hlinkClr xmlns:ahyp="http://schemas.microsoft.com/office/drawing/2018/hyperlinkcolor" val="tx"/>
                    </a:ext>
                  </a:extLst>
                </a:hlinkClick>
              </a:rPr>
              <a:t>this short form </a:t>
            </a:r>
            <a:r>
              <a:rPr lang="en-GB" sz="1600" dirty="0"/>
              <a:t>to register your professional network/group and create more connections </a:t>
            </a:r>
          </a:p>
          <a:p>
            <a:endParaRPr lang="en-GB" sz="1600" dirty="0"/>
          </a:p>
          <a:p>
            <a:pPr lvl="0"/>
            <a:endParaRPr lang="en-GB" sz="1600" b="0" dirty="0">
              <a:solidFill>
                <a:schemeClr val="tx1"/>
              </a:solidFill>
            </a:endParaRPr>
          </a:p>
          <a:p>
            <a:pPr lvl="0"/>
            <a:endParaRPr lang="en-GB" b="0" dirty="0"/>
          </a:p>
        </p:txBody>
      </p:sp>
      <p:pic>
        <p:nvPicPr>
          <p:cNvPr id="5" name="Picture 4">
            <a:extLst>
              <a:ext uri="{FF2B5EF4-FFF2-40B4-BE49-F238E27FC236}">
                <a16:creationId xmlns:a16="http://schemas.microsoft.com/office/drawing/2014/main" id="{490780D9-7910-C7EE-2038-CF2201E9EF92}"/>
              </a:ext>
            </a:extLst>
          </p:cNvPr>
          <p:cNvPicPr>
            <a:picLocks noChangeAspect="1"/>
          </p:cNvPicPr>
          <p:nvPr/>
        </p:nvPicPr>
        <p:blipFill>
          <a:blip r:embed="rId6"/>
          <a:stretch>
            <a:fillRect/>
          </a:stretch>
        </p:blipFill>
        <p:spPr>
          <a:xfrm>
            <a:off x="7590069" y="3350760"/>
            <a:ext cx="1396105" cy="1353429"/>
          </a:xfrm>
          <a:prstGeom prst="rect">
            <a:avLst/>
          </a:prstGeom>
        </p:spPr>
      </p:pic>
      <p:sp>
        <p:nvSpPr>
          <p:cNvPr id="6" name="TextBox 5">
            <a:extLst>
              <a:ext uri="{FF2B5EF4-FFF2-40B4-BE49-F238E27FC236}">
                <a16:creationId xmlns:a16="http://schemas.microsoft.com/office/drawing/2014/main" id="{CBD65A25-4029-2A7A-3887-081303CBDA33}"/>
              </a:ext>
            </a:extLst>
          </p:cNvPr>
          <p:cNvSpPr txBox="1"/>
          <p:nvPr/>
        </p:nvSpPr>
        <p:spPr>
          <a:xfrm>
            <a:off x="7432243" y="3042983"/>
            <a:ext cx="1711757" cy="307777"/>
          </a:xfrm>
          <a:prstGeom prst="rect">
            <a:avLst/>
          </a:prstGeom>
          <a:noFill/>
        </p:spPr>
        <p:txBody>
          <a:bodyPr wrap="square" rtlCol="0">
            <a:spAutoFit/>
          </a:bodyPr>
          <a:lstStyle/>
          <a:p>
            <a:pPr algn="ctr"/>
            <a:r>
              <a:rPr lang="en-GB" sz="1400" b="1" dirty="0">
                <a:solidFill>
                  <a:srgbClr val="20AB45"/>
                </a:solidFill>
                <a:latin typeface="Arial" panose="020B0604020202020204" pitchFamily="34" charset="0"/>
                <a:cs typeface="Arial" panose="020B0604020202020204" pitchFamily="34" charset="0"/>
              </a:rPr>
              <a:t>Join our Network</a:t>
            </a:r>
          </a:p>
        </p:txBody>
      </p:sp>
      <p:sp>
        <p:nvSpPr>
          <p:cNvPr id="7" name="TextBox 6">
            <a:extLst>
              <a:ext uri="{FF2B5EF4-FFF2-40B4-BE49-F238E27FC236}">
                <a16:creationId xmlns:a16="http://schemas.microsoft.com/office/drawing/2014/main" id="{177BE92E-3F54-E7A8-4006-36F94D5DB2A1}"/>
              </a:ext>
            </a:extLst>
          </p:cNvPr>
          <p:cNvSpPr txBox="1"/>
          <p:nvPr/>
        </p:nvSpPr>
        <p:spPr>
          <a:xfrm>
            <a:off x="2735796" y="4323284"/>
            <a:ext cx="3672408" cy="523220"/>
          </a:xfrm>
          <a:prstGeom prst="rect">
            <a:avLst/>
          </a:prstGeom>
          <a:noFill/>
          <a:ln>
            <a:solidFill>
              <a:srgbClr val="92D050"/>
            </a:solidFill>
          </a:ln>
        </p:spPr>
        <p:txBody>
          <a:bodyPr wrap="square" rtlCol="0">
            <a:spAutoFit/>
          </a:bodyPr>
          <a:lstStyle/>
          <a:p>
            <a:pPr algn="ctr"/>
            <a:r>
              <a:rPr lang="en-GB" sz="1400" dirty="0">
                <a:solidFill>
                  <a:srgbClr val="002060"/>
                </a:solidFill>
                <a:latin typeface="Arial" panose="020B0604020202020204" pitchFamily="34" charset="0"/>
                <a:cs typeface="Arial" panose="020B0604020202020204" pitchFamily="34" charset="0"/>
              </a:rPr>
              <a:t>Contact us: </a:t>
            </a:r>
            <a:r>
              <a:rPr lang="en-GB" sz="1400" dirty="0">
                <a:solidFill>
                  <a:srgbClr val="20AB45"/>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nencicb.northernchildnetwork@nhs.net</a:t>
            </a:r>
            <a:r>
              <a:rPr lang="en-GB" sz="1400" dirty="0">
                <a:solidFill>
                  <a:srgbClr val="20AB45"/>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1372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276" y="1254119"/>
            <a:ext cx="4743479" cy="2633472"/>
          </a:xfrm>
        </p:spPr>
        <p:txBody>
          <a:bodyPr/>
          <a:lstStyle/>
          <a:p>
            <a:r>
              <a:rPr lang="en-US" i="0" dirty="0"/>
              <a:t>Healthier Together: Oral Health</a:t>
            </a:r>
            <a:endParaRPr lang="en-GB" i="0" dirty="0"/>
          </a:p>
        </p:txBody>
      </p:sp>
      <p:sp>
        <p:nvSpPr>
          <p:cNvPr id="3" name="Subtitle 2"/>
          <p:cNvSpPr>
            <a:spLocks noGrp="1"/>
          </p:cNvSpPr>
          <p:nvPr>
            <p:ph type="subTitle" idx="1"/>
          </p:nvPr>
        </p:nvSpPr>
        <p:spPr>
          <a:xfrm>
            <a:off x="6083046" y="1255910"/>
            <a:ext cx="2806311" cy="2631681"/>
          </a:xfrm>
        </p:spPr>
        <p:txBody>
          <a:bodyPr>
            <a:normAutofit/>
          </a:bodyPr>
          <a:lstStyle/>
          <a:p>
            <a:r>
              <a:rPr lang="en-US" dirty="0" err="1"/>
              <a:t>Dr</a:t>
            </a:r>
            <a:r>
              <a:rPr lang="en-US" dirty="0"/>
              <a:t> </a:t>
            </a:r>
            <a:r>
              <a:rPr lang="en-US" dirty="0" err="1"/>
              <a:t>Greig</a:t>
            </a:r>
            <a:r>
              <a:rPr lang="en-US" dirty="0"/>
              <a:t> Taylor, </a:t>
            </a:r>
            <a:r>
              <a:rPr lang="en-US" sz="1650" i="1" dirty="0"/>
              <a:t>NIHR Clinical Lecturer &amp; specialist in </a:t>
            </a:r>
            <a:r>
              <a:rPr lang="en-US" sz="1650" i="1" dirty="0" err="1"/>
              <a:t>Paediatric</a:t>
            </a:r>
            <a:r>
              <a:rPr lang="en-US" sz="1650" i="1" dirty="0"/>
              <a:t> dentistry</a:t>
            </a:r>
          </a:p>
          <a:p>
            <a:endParaRPr lang="en-GB" sz="1650" dirty="0"/>
          </a:p>
          <a:p>
            <a:r>
              <a:rPr lang="en-US" dirty="0" err="1"/>
              <a:t>Mr</a:t>
            </a:r>
            <a:r>
              <a:rPr lang="en-US" dirty="0"/>
              <a:t> Oliver Sumner, </a:t>
            </a:r>
            <a:r>
              <a:rPr lang="en-US" sz="1650" i="1" dirty="0"/>
              <a:t>Consultant in </a:t>
            </a:r>
            <a:r>
              <a:rPr lang="en-US" sz="1650" i="1" dirty="0" err="1"/>
              <a:t>Paediatric</a:t>
            </a:r>
            <a:r>
              <a:rPr lang="en-US" sz="1650" i="1" dirty="0"/>
              <a:t> Dentistry</a:t>
            </a:r>
          </a:p>
        </p:txBody>
      </p:sp>
    </p:spTree>
    <p:extLst>
      <p:ext uri="{BB962C8B-B14F-4D97-AF65-F5344CB8AC3E}">
        <p14:creationId xmlns:p14="http://schemas.microsoft.com/office/powerpoint/2010/main" val="3858368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A9AF2-6EFF-43D5-85FF-3F0E358DBFF8}"/>
              </a:ext>
            </a:extLst>
          </p:cNvPr>
          <p:cNvSpPr>
            <a:spLocks noGrp="1"/>
          </p:cNvSpPr>
          <p:nvPr>
            <p:ph type="title"/>
          </p:nvPr>
        </p:nvSpPr>
        <p:spPr/>
        <p:txBody>
          <a:bodyPr/>
          <a:lstStyle/>
          <a:p>
            <a:r>
              <a:rPr lang="en-GB" dirty="0"/>
              <a:t>Why do teeth matter?</a:t>
            </a:r>
          </a:p>
        </p:txBody>
      </p:sp>
      <p:sp>
        <p:nvSpPr>
          <p:cNvPr id="3" name="Text Placeholder 2">
            <a:extLst>
              <a:ext uri="{FF2B5EF4-FFF2-40B4-BE49-F238E27FC236}">
                <a16:creationId xmlns:a16="http://schemas.microsoft.com/office/drawing/2014/main" id="{CAB2ADC3-D0D5-464B-A494-B913A6408214}"/>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019683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C3A66D8-68F9-40AD-B16B-717F205FD614}"/>
              </a:ext>
            </a:extLst>
          </p:cNvPr>
          <p:cNvSpPr>
            <a:spLocks noGrp="1"/>
          </p:cNvSpPr>
          <p:nvPr>
            <p:ph type="ftr" sz="quarter" idx="4294967295"/>
          </p:nvPr>
        </p:nvSpPr>
        <p:spPr>
          <a:xfrm>
            <a:off x="2901951" y="4767263"/>
            <a:ext cx="4433638" cy="273844"/>
          </a:xfrm>
          <a:prstGeom prst="rect">
            <a:avLst/>
          </a:prstGeom>
        </p:spPr>
        <p:txBody>
          <a:bodyPr/>
          <a:lstStyle/>
          <a:p>
            <a:pPr defTabSz="685800"/>
            <a:r>
              <a:rPr lang="en-GB" sz="1350">
                <a:solidFill>
                  <a:srgbClr val="000000"/>
                </a:solidFill>
                <a:latin typeface="Corbel" panose="020B0503020204020204"/>
              </a:rPr>
              <a:t>Presentation Title</a:t>
            </a:r>
          </a:p>
        </p:txBody>
      </p:sp>
      <p:sp>
        <p:nvSpPr>
          <p:cNvPr id="4" name="Slide Number Placeholder 3">
            <a:extLst>
              <a:ext uri="{FF2B5EF4-FFF2-40B4-BE49-F238E27FC236}">
                <a16:creationId xmlns:a16="http://schemas.microsoft.com/office/drawing/2014/main" id="{07CBB4B3-2DEC-4A27-83C6-E4CC65D29E42}"/>
              </a:ext>
            </a:extLst>
          </p:cNvPr>
          <p:cNvSpPr>
            <a:spLocks noGrp="1"/>
          </p:cNvSpPr>
          <p:nvPr>
            <p:ph type="sldNum" sz="quarter" idx="4294967295"/>
          </p:nvPr>
        </p:nvSpPr>
        <p:spPr>
          <a:xfrm>
            <a:off x="7975602" y="4767263"/>
            <a:ext cx="1148195" cy="273844"/>
          </a:xfrm>
          <a:prstGeom prst="rect">
            <a:avLst/>
          </a:prstGeom>
        </p:spPr>
        <p:txBody>
          <a:bodyPr/>
          <a:lstStyle/>
          <a:p>
            <a:pPr defTabSz="685800"/>
            <a:fld id="{B9713C8C-8E70-45D5-AE59-23E60168254E}" type="slidenum">
              <a:rPr lang="en-GB" sz="1350">
                <a:solidFill>
                  <a:srgbClr val="000000"/>
                </a:solidFill>
                <a:latin typeface="Corbel" panose="020B0503020204020204"/>
              </a:rPr>
              <a:pPr defTabSz="685800"/>
              <a:t>9</a:t>
            </a:fld>
            <a:endParaRPr lang="en-GB" sz="1350">
              <a:solidFill>
                <a:srgbClr val="000000"/>
              </a:solidFill>
              <a:latin typeface="Corbel" panose="020B0503020204020204"/>
            </a:endParaRPr>
          </a:p>
        </p:txBody>
      </p:sp>
      <p:pic>
        <p:nvPicPr>
          <p:cNvPr id="6" name="Picture 5" descr="Graphical user interface, website&#10;&#10;Description automatically generated">
            <a:extLst>
              <a:ext uri="{FF2B5EF4-FFF2-40B4-BE49-F238E27FC236}">
                <a16:creationId xmlns:a16="http://schemas.microsoft.com/office/drawing/2014/main" id="{118349ED-85A8-4BF5-80B6-C0CCC3332617}"/>
              </a:ext>
            </a:extLst>
          </p:cNvPr>
          <p:cNvPicPr>
            <a:picLocks noChangeAspect="1"/>
          </p:cNvPicPr>
          <p:nvPr/>
        </p:nvPicPr>
        <p:blipFill>
          <a:blip r:embed="rId3"/>
          <a:stretch>
            <a:fillRect/>
          </a:stretch>
        </p:blipFill>
        <p:spPr>
          <a:xfrm>
            <a:off x="947738" y="155575"/>
            <a:ext cx="7248525" cy="4832350"/>
          </a:xfrm>
          <a:prstGeom prst="rect">
            <a:avLst/>
          </a:prstGeom>
        </p:spPr>
      </p:pic>
    </p:spTree>
    <p:extLst>
      <p:ext uri="{BB962C8B-B14F-4D97-AF65-F5344CB8AC3E}">
        <p14:creationId xmlns:p14="http://schemas.microsoft.com/office/powerpoint/2010/main" val="20357787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ld HW Network NENC DD meeting 24 June 24  -  Read-Only" id="{F0A4ECFA-03A9-4259-9133-5DCFDFE74429}" vid="{77E936D3-6456-42F0-BD05-8C8FF5315423}"/>
    </a:ext>
  </a:extLst>
</a:theme>
</file>

<file path=ppt/theme/theme2.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399996_TF89080264_Win32" id="{3731C29E-5360-473C-90D9-D1C830F1D8DB}" vid="{D8C77459-7CB2-421D-BDB2-D3DF8339E01E}"/>
    </a:ext>
  </a:extLst>
</a:theme>
</file>

<file path=ppt/theme/theme3.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FF66B548458C42B35F6F5049ED28B9" ma:contentTypeVersion="17" ma:contentTypeDescription="Create a new document." ma:contentTypeScope="" ma:versionID="e5bd089345f858049e6fca0ef1d3dccc">
  <xsd:schema xmlns:xsd="http://www.w3.org/2001/XMLSchema" xmlns:xs="http://www.w3.org/2001/XMLSchema" xmlns:p="http://schemas.microsoft.com/office/2006/metadata/properties" xmlns:ns1="http://schemas.microsoft.com/sharepoint/v3" xmlns:ns2="9aa357ac-1eef-463c-918a-1b5af4c48c89" xmlns:ns3="84919501-4ee2-4461-9ec7-5d1a2b78c353" targetNamespace="http://schemas.microsoft.com/office/2006/metadata/properties" ma:root="true" ma:fieldsID="9475fe0b22bd899c6c28c7e6829c3a22" ns1:_="" ns2:_="" ns3:_="">
    <xsd:import namespace="http://schemas.microsoft.com/sharepoint/v3"/>
    <xsd:import namespace="9aa357ac-1eef-463c-918a-1b5af4c48c89"/>
    <xsd:import namespace="84919501-4ee2-4461-9ec7-5d1a2b78c35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MediaServiceLocation"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a357ac-1eef-463c-918a-1b5af4c48c8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0ae48e9-a28f-4c1e-9496-4b5d29be16c5}" ma:internalName="TaxCatchAll" ma:showField="CatchAllData" ma:web="9aa357ac-1eef-463c-918a-1b5af4c48c8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4919501-4ee2-4461-9ec7-5d1a2b78c35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76212A-31A1-4341-AE7C-C1F4A8297045}"/>
</file>

<file path=customXml/itemProps2.xml><?xml version="1.0" encoding="utf-8"?>
<ds:datastoreItem xmlns:ds="http://schemas.openxmlformats.org/officeDocument/2006/customXml" ds:itemID="{8F403F13-1759-4869-B7C4-E4ACEDB3F5D4}"/>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
  <TotalTime>3017</TotalTime>
  <Words>2299</Words>
  <Application>Microsoft Office PowerPoint</Application>
  <PresentationFormat>On-screen Show (16:9)</PresentationFormat>
  <Paragraphs>360</Paragraphs>
  <Slides>63</Slides>
  <Notes>12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63</vt:i4>
      </vt:variant>
    </vt:vector>
  </HeadingPairs>
  <TitlesOfParts>
    <vt:vector size="75" baseType="lpstr">
      <vt:lpstr>Arial</vt:lpstr>
      <vt:lpstr>Arial Black</vt:lpstr>
      <vt:lpstr>Calibri</vt:lpstr>
      <vt:lpstr>Century Gothic</vt:lpstr>
      <vt:lpstr>Corbel</vt:lpstr>
      <vt:lpstr>Elephant</vt:lpstr>
      <vt:lpstr>Gilroy ExtraBold</vt:lpstr>
      <vt:lpstr>Wingdings</vt:lpstr>
      <vt:lpstr>Wingdings 2</vt:lpstr>
      <vt:lpstr>Office Theme</vt:lpstr>
      <vt:lpstr>Brush</vt:lpstr>
      <vt:lpstr>Frame</vt:lpstr>
      <vt:lpstr>Healthier Together Champions  Lunch and Learn  Focus on Oral Health </vt:lpstr>
      <vt:lpstr>Session Overview </vt:lpstr>
      <vt:lpstr>NENC Context </vt:lpstr>
      <vt:lpstr>Network foundations and principles </vt:lpstr>
      <vt:lpstr>PowerPoint Presentation</vt:lpstr>
      <vt:lpstr>PowerPoint Presentation</vt:lpstr>
      <vt:lpstr>Healthier Together: Oral Health</vt:lpstr>
      <vt:lpstr>Why do teeth matter?</vt:lpstr>
      <vt:lpstr>PowerPoint Presentation</vt:lpstr>
      <vt:lpstr>PowerPoint Presentation</vt:lpstr>
      <vt:lpstr>PowerPoint Presentation</vt:lpstr>
      <vt:lpstr>PowerPoint Presentation</vt:lpstr>
      <vt:lpstr>PowerPoint Presentation</vt:lpstr>
      <vt:lpstr>Dental Services in NENC</vt:lpstr>
      <vt:lpstr>General Dental Practice</vt:lpstr>
      <vt:lpstr>PowerPoint Presentation</vt:lpstr>
      <vt:lpstr>General Dental Practice</vt:lpstr>
      <vt:lpstr>Secondary/ Tertiary care</vt:lpstr>
      <vt:lpstr>PowerPoint Presentation</vt:lpstr>
      <vt:lpstr>Local CDS</vt:lpstr>
      <vt:lpstr>After referral</vt:lpstr>
      <vt:lpstr>Urgent Care</vt:lpstr>
      <vt:lpstr>Clinically…</vt:lpstr>
      <vt:lpstr>PowerPoint Presentation</vt:lpstr>
      <vt:lpstr>PowerPoint Presentation</vt:lpstr>
      <vt:lpstr>PowerPoint Presentation</vt:lpstr>
      <vt:lpstr>Dental Caries</vt:lpstr>
      <vt:lpstr>Dental Caries Risk Factors</vt:lpstr>
      <vt:lpstr>Dental Caries </vt:lpstr>
      <vt:lpstr>Dental Caries </vt:lpstr>
      <vt:lpstr>Dental Caries </vt:lpstr>
      <vt:lpstr>PowerPoint Presentation</vt:lpstr>
      <vt:lpstr>PowerPoint Presentation</vt:lpstr>
      <vt:lpstr>PowerPoint Presentation</vt:lpstr>
      <vt:lpstr>PowerPoint Presentation</vt:lpstr>
      <vt:lpstr>Child with SEN…</vt:lpstr>
      <vt:lpstr>Challenges with NDD </vt:lpstr>
      <vt:lpstr>“meltdown”</vt:lpstr>
      <vt:lpstr>Brushing</vt:lpstr>
      <vt:lpstr>Diet: sugars cause decay!</vt:lpstr>
      <vt:lpstr>Non-verbal</vt:lpstr>
      <vt:lpstr>How can you help?</vt:lpstr>
      <vt:lpstr>PowerPoint Presentation</vt:lpstr>
      <vt:lpstr>PowerPoint Presentation</vt:lpstr>
      <vt:lpstr>PowerPoint Presentation</vt:lpstr>
      <vt:lpstr>PowerPoint Presentation</vt:lpstr>
      <vt:lpstr>PowerPoint Presentation</vt:lpstr>
      <vt:lpstr>Thanks for listening…</vt:lpstr>
      <vt:lpstr>Healthier Together Champions  Sharing good practice and learning </vt:lpstr>
      <vt:lpstr>Healthier Together Champions  using digital technology  to reduce health inequalities</vt:lpstr>
      <vt:lpstr>Children &amp; Young People are  25% of ED attendances </vt:lpstr>
      <vt:lpstr>Parents want to know when to  </vt:lpstr>
      <vt:lpstr>Healthier Together NENC  Community Champions </vt:lpstr>
      <vt:lpstr>PowerPoint Presentation</vt:lpstr>
      <vt:lpstr>Sharing some of the HT Champions Work </vt:lpstr>
      <vt:lpstr>PowerPoint Presentation</vt:lpstr>
      <vt:lpstr>PowerPoint Presentation</vt:lpstr>
      <vt:lpstr>What’s NEW on Healthier Together</vt:lpstr>
      <vt:lpstr>Impact </vt:lpstr>
      <vt:lpstr>Reduced Emergency Department Attendance in NENC </vt:lpstr>
      <vt:lpstr>Future Sessions</vt:lpstr>
      <vt:lpstr>Healthier Together Champions  Discussion </vt:lpstr>
      <vt:lpstr>Stay in touch…</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in here</dc:title>
  <dc:subject/>
  <dc:creator>BARLOW, Michael (NHS NORTH OF ENGLAND COMMISSIONING SUPPORT UNIT)</dc:creator>
  <cp:keywords/>
  <dc:description/>
  <cp:lastModifiedBy>CASSIDY, Laura (NHS NORTH EAST AND NORTH CUMBRIA ICB - 00P)</cp:lastModifiedBy>
  <cp:revision>46</cp:revision>
  <dcterms:created xsi:type="dcterms:W3CDTF">2024-06-19T11:18:48Z</dcterms:created>
  <dcterms:modified xsi:type="dcterms:W3CDTF">2024-07-03T10:58:42Z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ebee351-f8e3-4857-aff9-28d5d50d46ce_Enabled">
    <vt:lpwstr>true</vt:lpwstr>
  </property>
  <property fmtid="{D5CDD505-2E9C-101B-9397-08002B2CF9AE}" pid="3" name="MSIP_Label_5ebee351-f8e3-4857-aff9-28d5d50d46ce_SetDate">
    <vt:lpwstr>2023-10-02T10:59:06Z</vt:lpwstr>
  </property>
  <property fmtid="{D5CDD505-2E9C-101B-9397-08002B2CF9AE}" pid="4" name="MSIP_Label_5ebee351-f8e3-4857-aff9-28d5d50d46ce_Method">
    <vt:lpwstr>Standard</vt:lpwstr>
  </property>
  <property fmtid="{D5CDD505-2E9C-101B-9397-08002B2CF9AE}" pid="5" name="MSIP_Label_5ebee351-f8e3-4857-aff9-28d5d50d46ce_Name">
    <vt:lpwstr>defa4170-0d19-0005-0004-bc88714345d2</vt:lpwstr>
  </property>
  <property fmtid="{D5CDD505-2E9C-101B-9397-08002B2CF9AE}" pid="6" name="MSIP_Label_5ebee351-f8e3-4857-aff9-28d5d50d46ce_SiteId">
    <vt:lpwstr>37b0a967-5720-4e7d-b713-a37ffefe848c</vt:lpwstr>
  </property>
  <property fmtid="{D5CDD505-2E9C-101B-9397-08002B2CF9AE}" pid="7" name="MSIP_Label_5ebee351-f8e3-4857-aff9-28d5d50d46ce_ActionId">
    <vt:lpwstr>2e78c092-972e-45f1-8fc6-ff836b21afff</vt:lpwstr>
  </property>
  <property fmtid="{D5CDD505-2E9C-101B-9397-08002B2CF9AE}" pid="8" name="MSIP_Label_5ebee351-f8e3-4857-aff9-28d5d50d46ce_ContentBits">
    <vt:lpwstr>0</vt:lpwstr>
  </property>
</Properties>
</file>