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6" r:id="rId5"/>
    <p:sldId id="258" r:id="rId6"/>
    <p:sldId id="259" r:id="rId7"/>
    <p:sldId id="275" r:id="rId8"/>
    <p:sldId id="260" r:id="rId9"/>
    <p:sldId id="278" r:id="rId10"/>
    <p:sldId id="261" r:id="rId11"/>
    <p:sldId id="267" r:id="rId12"/>
    <p:sldId id="268" r:id="rId13"/>
    <p:sldId id="264" r:id="rId14"/>
    <p:sldId id="269" r:id="rId15"/>
    <p:sldId id="265" r:id="rId16"/>
    <p:sldId id="270" r:id="rId17"/>
    <p:sldId id="279" r:id="rId18"/>
    <p:sldId id="277" r:id="rId19"/>
    <p:sldId id="271"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A254"/>
    <a:srgbClr val="32889D"/>
    <a:srgbClr val="A9A4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7" autoAdjust="0"/>
    <p:restoredTop sz="96327"/>
  </p:normalViewPr>
  <p:slideViewPr>
    <p:cSldViewPr snapToGrid="0">
      <p:cViewPr varScale="1">
        <p:scale>
          <a:sx n="106" d="100"/>
          <a:sy n="106" d="100"/>
        </p:scale>
        <p:origin x="618" y="114"/>
      </p:cViewPr>
      <p:guideLst/>
    </p:cSldViewPr>
  </p:slideViewPr>
  <p:outlineViewPr>
    <p:cViewPr>
      <p:scale>
        <a:sx n="33" d="100"/>
        <a:sy n="33" d="100"/>
      </p:scale>
      <p:origin x="0" y="-1847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17" d="100"/>
          <a:sy n="117" d="100"/>
        </p:scale>
        <p:origin x="420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FDC412-4AC7-CD4F-853A-8E36D5143661}"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10D13-F598-DA4E-8241-25EE405CB70C}" type="slidenum">
              <a:rPr lang="en-US" smtClean="0"/>
              <a:t>‹#›</a:t>
            </a:fld>
            <a:endParaRPr lang="en-US"/>
          </a:p>
        </p:txBody>
      </p:sp>
    </p:spTree>
    <p:extLst>
      <p:ext uri="{BB962C8B-B14F-4D97-AF65-F5344CB8AC3E}">
        <p14:creationId xmlns:p14="http://schemas.microsoft.com/office/powerpoint/2010/main" val="2883788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welcome to our assembly on asthma . </a:t>
            </a:r>
            <a:endParaRPr lang="en-GB" dirty="0"/>
          </a:p>
          <a:p>
            <a:endParaRPr lang="en-GB" dirty="0"/>
          </a:p>
        </p:txBody>
      </p:sp>
      <p:sp>
        <p:nvSpPr>
          <p:cNvPr id="4" name="Slide Number Placeholder 3"/>
          <p:cNvSpPr>
            <a:spLocks noGrp="1"/>
          </p:cNvSpPr>
          <p:nvPr>
            <p:ph type="sldNum" sz="quarter" idx="5"/>
          </p:nvPr>
        </p:nvSpPr>
        <p:spPr/>
        <p:txBody>
          <a:bodyPr/>
          <a:lstStyle/>
          <a:p>
            <a:fld id="{43E223E5-E36D-4FAB-B2FF-3C0849F3F51A}" type="slidenum">
              <a:rPr lang="en-GB" smtClean="0"/>
              <a:t>1</a:t>
            </a:fld>
            <a:endParaRPr lang="en-GB"/>
          </a:p>
        </p:txBody>
      </p:sp>
    </p:spTree>
    <p:extLst>
      <p:ext uri="{BB962C8B-B14F-4D97-AF65-F5344CB8AC3E}">
        <p14:creationId xmlns:p14="http://schemas.microsoft.com/office/powerpoint/2010/main" val="8215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just some of the many different types of inhalers and spacers used by people with asthma. </a:t>
            </a:r>
          </a:p>
          <a:p>
            <a:endParaRPr lang="en-US" dirty="0"/>
          </a:p>
        </p:txBody>
      </p:sp>
      <p:sp>
        <p:nvSpPr>
          <p:cNvPr id="4" name="Slide Number Placeholder 3"/>
          <p:cNvSpPr>
            <a:spLocks noGrp="1"/>
          </p:cNvSpPr>
          <p:nvPr>
            <p:ph type="sldNum" sz="quarter" idx="5"/>
          </p:nvPr>
        </p:nvSpPr>
        <p:spPr/>
        <p:txBody>
          <a:bodyPr/>
          <a:lstStyle/>
          <a:p>
            <a:fld id="{25710D13-F598-DA4E-8241-25EE405CB70C}" type="slidenum">
              <a:rPr lang="en-US" smtClean="0"/>
              <a:t>11</a:t>
            </a:fld>
            <a:endParaRPr lang="en-US"/>
          </a:p>
        </p:txBody>
      </p:sp>
    </p:spTree>
    <p:extLst>
      <p:ext uri="{BB962C8B-B14F-4D97-AF65-F5344CB8AC3E}">
        <p14:creationId xmlns:p14="http://schemas.microsoft.com/office/powerpoint/2010/main" val="864429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someone you know was having an asthma attack, would you know what to do?</a:t>
            </a:r>
          </a:p>
          <a:p>
            <a:r>
              <a:rPr lang="en-US" dirty="0"/>
              <a:t>It important that you know how to help someone if they have asthma, and are having an asthma attack. And by knowing what the signs of an asthma attack are, this is the 1</a:t>
            </a:r>
            <a:r>
              <a:rPr lang="en-US" baseline="30000" dirty="0"/>
              <a:t>st</a:t>
            </a:r>
            <a:r>
              <a:rPr lang="en-US" dirty="0"/>
              <a:t> step in helping them.</a:t>
            </a:r>
          </a:p>
          <a:p>
            <a:r>
              <a:rPr lang="en-US" dirty="0"/>
              <a:t>(read through the mild/moderate/severe symptoms)</a:t>
            </a:r>
          </a:p>
          <a:p>
            <a:endParaRPr lang="en-US" dirty="0"/>
          </a:p>
        </p:txBody>
      </p:sp>
      <p:sp>
        <p:nvSpPr>
          <p:cNvPr id="4" name="Slide Number Placeholder 3"/>
          <p:cNvSpPr>
            <a:spLocks noGrp="1"/>
          </p:cNvSpPr>
          <p:nvPr>
            <p:ph type="sldNum" sz="quarter" idx="5"/>
          </p:nvPr>
        </p:nvSpPr>
        <p:spPr/>
        <p:txBody>
          <a:bodyPr/>
          <a:lstStyle/>
          <a:p>
            <a:fld id="{25710D13-F598-DA4E-8241-25EE405CB70C}" type="slidenum">
              <a:rPr lang="en-US" smtClean="0"/>
              <a:t>12</a:t>
            </a:fld>
            <a:endParaRPr lang="en-US"/>
          </a:p>
        </p:txBody>
      </p:sp>
    </p:spTree>
    <p:extLst>
      <p:ext uri="{BB962C8B-B14F-4D97-AF65-F5344CB8AC3E}">
        <p14:creationId xmlns:p14="http://schemas.microsoft.com/office/powerpoint/2010/main" val="2865885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diagram to help you if you are with someone who is having an asthma attack.</a:t>
            </a:r>
          </a:p>
          <a:p>
            <a:endParaRPr lang="en-US" dirty="0"/>
          </a:p>
        </p:txBody>
      </p:sp>
      <p:sp>
        <p:nvSpPr>
          <p:cNvPr id="4" name="Slide Number Placeholder 3"/>
          <p:cNvSpPr>
            <a:spLocks noGrp="1"/>
          </p:cNvSpPr>
          <p:nvPr>
            <p:ph type="sldNum" sz="quarter" idx="5"/>
          </p:nvPr>
        </p:nvSpPr>
        <p:spPr/>
        <p:txBody>
          <a:bodyPr/>
          <a:lstStyle/>
          <a:p>
            <a:fld id="{25710D13-F598-DA4E-8241-25EE405CB70C}" type="slidenum">
              <a:rPr lang="en-US" smtClean="0"/>
              <a:t>13</a:t>
            </a:fld>
            <a:endParaRPr lang="en-US"/>
          </a:p>
        </p:txBody>
      </p:sp>
    </p:spTree>
    <p:extLst>
      <p:ext uri="{BB962C8B-B14F-4D97-AF65-F5344CB8AC3E}">
        <p14:creationId xmlns:p14="http://schemas.microsoft.com/office/powerpoint/2010/main" val="1915093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can have asthma. Here are a few celebrities you may know who have asthma.</a:t>
            </a:r>
          </a:p>
          <a:p>
            <a:r>
              <a:rPr lang="en-US" dirty="0"/>
              <a:t>Many of these are singers and athletes. And them having asthma has not stopped them from doing what they love.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710D13-F598-DA4E-8241-25EE405CB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410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become older, you start to become more independent, and with this, it is important for you to start to manage your asthma yourself. </a:t>
            </a:r>
          </a:p>
          <a:p>
            <a:r>
              <a:rPr lang="en-US" dirty="0"/>
              <a:t>Making sure you carry your inhaler with you and a copy of your asthma management plan when you go out with friends, this helps you to be prepared incase your asthma is triggered.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723FD-C80C-C848-8388-C0C9E34C1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216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smoking is bad for our health, and often smoke from other people, or actually smoking yourself is bad for you. Cigarette smoke is often a trigger </a:t>
            </a:r>
            <a:r>
              <a:rPr lang="en-US" dirty="0" err="1"/>
              <a:t>someones</a:t>
            </a:r>
            <a:r>
              <a:rPr lang="en-US" dirty="0"/>
              <a:t> asthma.</a:t>
            </a:r>
          </a:p>
        </p:txBody>
      </p:sp>
      <p:sp>
        <p:nvSpPr>
          <p:cNvPr id="4" name="Slide Number Placeholder 3"/>
          <p:cNvSpPr>
            <a:spLocks noGrp="1"/>
          </p:cNvSpPr>
          <p:nvPr>
            <p:ph type="sldNum" sz="quarter" idx="5"/>
          </p:nvPr>
        </p:nvSpPr>
        <p:spPr/>
        <p:txBody>
          <a:bodyPr/>
          <a:lstStyle/>
          <a:p>
            <a:fld id="{905723FD-C80C-C848-8388-C0C9E34C1140}" type="slidenum">
              <a:rPr lang="en-US" smtClean="0"/>
              <a:t>16</a:t>
            </a:fld>
            <a:endParaRPr lang="en-US"/>
          </a:p>
        </p:txBody>
      </p:sp>
    </p:spTree>
    <p:extLst>
      <p:ext uri="{BB962C8B-B14F-4D97-AF65-F5344CB8AC3E}">
        <p14:creationId xmlns:p14="http://schemas.microsoft.com/office/powerpoint/2010/main" val="2412650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things to take away with you from this today is:</a:t>
            </a:r>
          </a:p>
          <a:p>
            <a:r>
              <a:rPr lang="en-US" dirty="0"/>
              <a:t>1 in 11 children have asthma, so It is very likely you know someone who has it.</a:t>
            </a:r>
          </a:p>
          <a:p>
            <a:r>
              <a:rPr lang="en-US" dirty="0"/>
              <a:t>The main symptoms of someone having an asthma attack are: wheezing, feeling breathless, or sounding short of breath, coughing and not being able to speak in a full sentence.</a:t>
            </a:r>
          </a:p>
          <a:p>
            <a:r>
              <a:rPr lang="en-US" dirty="0"/>
              <a:t>And if you think someone is having an asthma attack, tell someone who can get help and make sure they have access to their inhaler as this can help manage their symptoms. </a:t>
            </a:r>
          </a:p>
          <a:p>
            <a:endParaRPr lang="en-US" dirty="0"/>
          </a:p>
        </p:txBody>
      </p:sp>
      <p:sp>
        <p:nvSpPr>
          <p:cNvPr id="4" name="Slide Number Placeholder 3"/>
          <p:cNvSpPr>
            <a:spLocks noGrp="1"/>
          </p:cNvSpPr>
          <p:nvPr>
            <p:ph type="sldNum" sz="quarter" idx="5"/>
          </p:nvPr>
        </p:nvSpPr>
        <p:spPr/>
        <p:txBody>
          <a:bodyPr/>
          <a:lstStyle/>
          <a:p>
            <a:fld id="{25710D13-F598-DA4E-8241-25EE405CB70C}" type="slidenum">
              <a:rPr lang="en-US" smtClean="0"/>
              <a:t>17</a:t>
            </a:fld>
            <a:endParaRPr lang="en-US"/>
          </a:p>
        </p:txBody>
      </p:sp>
    </p:spTree>
    <p:extLst>
      <p:ext uri="{BB962C8B-B14F-4D97-AF65-F5344CB8AC3E}">
        <p14:creationId xmlns:p14="http://schemas.microsoft.com/office/powerpoint/2010/main" val="29574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thing is to ask, do you think it is obvious if someone has asthma?</a:t>
            </a:r>
          </a:p>
          <a:p>
            <a:r>
              <a:rPr lang="en-US" dirty="0"/>
              <a:t>Do you think you could tell just be looking at them?</a:t>
            </a:r>
          </a:p>
          <a:p>
            <a:endParaRPr lang="en-US" dirty="0"/>
          </a:p>
        </p:txBody>
      </p:sp>
      <p:sp>
        <p:nvSpPr>
          <p:cNvPr id="4" name="Slide Number Placeholder 3"/>
          <p:cNvSpPr>
            <a:spLocks noGrp="1"/>
          </p:cNvSpPr>
          <p:nvPr>
            <p:ph type="sldNum" sz="quarter" idx="5"/>
          </p:nvPr>
        </p:nvSpPr>
        <p:spPr/>
        <p:txBody>
          <a:bodyPr/>
          <a:lstStyle/>
          <a:p>
            <a:fld id="{25710D13-F598-DA4E-8241-25EE405CB70C}" type="slidenum">
              <a:rPr lang="en-US" smtClean="0"/>
              <a:t>2</a:t>
            </a:fld>
            <a:endParaRPr lang="en-US"/>
          </a:p>
        </p:txBody>
      </p:sp>
    </p:spTree>
    <p:extLst>
      <p:ext uri="{BB962C8B-B14F-4D97-AF65-F5344CB8AC3E}">
        <p14:creationId xmlns:p14="http://schemas.microsoft.com/office/powerpoint/2010/main" val="4137637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already know, </a:t>
            </a:r>
          </a:p>
          <a:p>
            <a:r>
              <a:rPr lang="en-US" dirty="0"/>
              <a:t>1 in every 11 child have asthma. Which would mean children in an average class has asthma.</a:t>
            </a:r>
          </a:p>
          <a:p>
            <a:r>
              <a:rPr lang="en-US" dirty="0"/>
              <a:t>There was almost 20,000 children and young people admitted to hospital between 2021 and 2022 with asthma.</a:t>
            </a:r>
          </a:p>
          <a:p>
            <a:endParaRPr lang="en-US" dirty="0"/>
          </a:p>
        </p:txBody>
      </p:sp>
      <p:sp>
        <p:nvSpPr>
          <p:cNvPr id="4" name="Slide Number Placeholder 3"/>
          <p:cNvSpPr>
            <a:spLocks noGrp="1"/>
          </p:cNvSpPr>
          <p:nvPr>
            <p:ph type="sldNum" sz="quarter" idx="5"/>
          </p:nvPr>
        </p:nvSpPr>
        <p:spPr/>
        <p:txBody>
          <a:bodyPr/>
          <a:lstStyle/>
          <a:p>
            <a:fld id="{25710D13-F598-DA4E-8241-25EE405CB70C}" type="slidenum">
              <a:rPr lang="en-US" smtClean="0"/>
              <a:t>3</a:t>
            </a:fld>
            <a:endParaRPr lang="en-US"/>
          </a:p>
        </p:txBody>
      </p:sp>
    </p:spTree>
    <p:extLst>
      <p:ext uri="{BB962C8B-B14F-4D97-AF65-F5344CB8AC3E}">
        <p14:creationId xmlns:p14="http://schemas.microsoft.com/office/powerpoint/2010/main" val="1129135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have a rap which was written and recorded for the #</a:t>
            </a:r>
            <a:r>
              <a:rPr lang="en-US" dirty="0" err="1"/>
              <a:t>AskAboutAsthma</a:t>
            </a:r>
            <a:r>
              <a:rPr lang="en-US" dirty="0"/>
              <a:t> campaign 2022 (only play a small part)</a:t>
            </a:r>
          </a:p>
          <a:p>
            <a:endParaRPr lang="en-US" dirty="0"/>
          </a:p>
        </p:txBody>
      </p:sp>
      <p:sp>
        <p:nvSpPr>
          <p:cNvPr id="4" name="Slide Number Placeholder 3"/>
          <p:cNvSpPr>
            <a:spLocks noGrp="1"/>
          </p:cNvSpPr>
          <p:nvPr>
            <p:ph type="sldNum" sz="quarter" idx="5"/>
          </p:nvPr>
        </p:nvSpPr>
        <p:spPr/>
        <p:txBody>
          <a:bodyPr/>
          <a:lstStyle/>
          <a:p>
            <a:fld id="{25710D13-F598-DA4E-8241-25EE405CB70C}" type="slidenum">
              <a:rPr lang="en-US" smtClean="0"/>
              <a:t>4</a:t>
            </a:fld>
            <a:endParaRPr lang="en-US"/>
          </a:p>
        </p:txBody>
      </p:sp>
    </p:spTree>
    <p:extLst>
      <p:ext uri="{BB962C8B-B14F-4D97-AF65-F5344CB8AC3E}">
        <p14:creationId xmlns:p14="http://schemas.microsoft.com/office/powerpoint/2010/main" val="3961706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asthma?</a:t>
            </a:r>
          </a:p>
          <a:p>
            <a:r>
              <a:rPr lang="en-US" dirty="0"/>
              <a:t>Asthma is a common lung disease which causes breathing difficulties</a:t>
            </a:r>
          </a:p>
          <a:p>
            <a:r>
              <a:rPr lang="en-US" dirty="0"/>
              <a:t>It often starts in childhood, but some adults can develop asthma too</a:t>
            </a:r>
          </a:p>
          <a:p>
            <a:r>
              <a:rPr lang="en-US" dirty="0"/>
              <a:t>Its known that somethings can make you more </a:t>
            </a:r>
            <a:r>
              <a:rPr lang="en-US" dirty="0" err="1"/>
              <a:t>likey</a:t>
            </a:r>
            <a:r>
              <a:rPr lang="en-US" dirty="0"/>
              <a:t> to have asthma, for instance … if you have any allergies. This is often linked to asthma.</a:t>
            </a:r>
          </a:p>
          <a:p>
            <a:r>
              <a:rPr lang="en-US" dirty="0"/>
              <a:t>Link – video from moving On Asthma (what is asthma)</a:t>
            </a:r>
          </a:p>
        </p:txBody>
      </p:sp>
      <p:sp>
        <p:nvSpPr>
          <p:cNvPr id="4" name="Slide Number Placeholder 3"/>
          <p:cNvSpPr>
            <a:spLocks noGrp="1"/>
          </p:cNvSpPr>
          <p:nvPr>
            <p:ph type="sldNum" sz="quarter" idx="5"/>
          </p:nvPr>
        </p:nvSpPr>
        <p:spPr/>
        <p:txBody>
          <a:bodyPr/>
          <a:lstStyle/>
          <a:p>
            <a:fld id="{905723FD-C80C-C848-8388-C0C9E34C1140}" type="slidenum">
              <a:rPr lang="en-US" smtClean="0"/>
              <a:t>5</a:t>
            </a:fld>
            <a:endParaRPr lang="en-US"/>
          </a:p>
        </p:txBody>
      </p:sp>
    </p:spTree>
    <p:extLst>
      <p:ext uri="{BB962C8B-B14F-4D97-AF65-F5344CB8AC3E}">
        <p14:creationId xmlns:p14="http://schemas.microsoft.com/office/powerpoint/2010/main" val="304929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signs of asthma?</a:t>
            </a:r>
          </a:p>
          <a:p>
            <a:r>
              <a:rPr lang="en-US" dirty="0"/>
              <a:t>Here are the main symptoms, Wheezing, Feeling breathless, coughing, and a tight feeling in your chest.</a:t>
            </a:r>
          </a:p>
          <a:p>
            <a:r>
              <a:rPr lang="en-US" dirty="0"/>
              <a:t>(explain about asthma attack – read the bottom statement)</a:t>
            </a:r>
          </a:p>
          <a:p>
            <a:endParaRPr lang="en-US" dirty="0"/>
          </a:p>
        </p:txBody>
      </p:sp>
      <p:sp>
        <p:nvSpPr>
          <p:cNvPr id="4" name="Slide Number Placeholder 3"/>
          <p:cNvSpPr>
            <a:spLocks noGrp="1"/>
          </p:cNvSpPr>
          <p:nvPr>
            <p:ph type="sldNum" sz="quarter" idx="5"/>
          </p:nvPr>
        </p:nvSpPr>
        <p:spPr/>
        <p:txBody>
          <a:bodyPr/>
          <a:lstStyle/>
          <a:p>
            <a:fld id="{25710D13-F598-DA4E-8241-25EE405CB70C}" type="slidenum">
              <a:rPr lang="en-US" smtClean="0"/>
              <a:t>7</a:t>
            </a:fld>
            <a:endParaRPr lang="en-US"/>
          </a:p>
        </p:txBody>
      </p:sp>
    </p:spTree>
    <p:extLst>
      <p:ext uri="{BB962C8B-B14F-4D97-AF65-F5344CB8AC3E}">
        <p14:creationId xmlns:p14="http://schemas.microsoft.com/office/powerpoint/2010/main" val="5092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few examples of what can cause peoples symptoms to become worse.</a:t>
            </a:r>
          </a:p>
          <a:p>
            <a:r>
              <a:rPr lang="en-US" dirty="0"/>
              <a:t>It is important that is someone with asthma has an allergy, or is triggers by any of these things, that they try to avoid them where possible, as they may lead to them having an asthma attack.</a:t>
            </a:r>
          </a:p>
        </p:txBody>
      </p:sp>
      <p:sp>
        <p:nvSpPr>
          <p:cNvPr id="4" name="Slide Number Placeholder 3"/>
          <p:cNvSpPr>
            <a:spLocks noGrp="1"/>
          </p:cNvSpPr>
          <p:nvPr>
            <p:ph type="sldNum" sz="quarter" idx="5"/>
          </p:nvPr>
        </p:nvSpPr>
        <p:spPr/>
        <p:txBody>
          <a:bodyPr/>
          <a:lstStyle/>
          <a:p>
            <a:fld id="{905723FD-C80C-C848-8388-C0C9E34C1140}" type="slidenum">
              <a:rPr lang="en-US" smtClean="0"/>
              <a:t>8</a:t>
            </a:fld>
            <a:endParaRPr lang="en-US"/>
          </a:p>
        </p:txBody>
      </p:sp>
    </p:spTree>
    <p:extLst>
      <p:ext uri="{BB962C8B-B14F-4D97-AF65-F5344CB8AC3E}">
        <p14:creationId xmlns:p14="http://schemas.microsoft.com/office/powerpoint/2010/main" val="118696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everyone has the same treatment, but they all help in preventing and relieving peoples asthma symptoms.</a:t>
            </a:r>
          </a:p>
          <a:p>
            <a:r>
              <a:rPr lang="en-US" dirty="0"/>
              <a:t>The most common inhaler used it Salbutamol, this is a blue inhaler.</a:t>
            </a:r>
          </a:p>
          <a:p>
            <a:endParaRPr lang="en-US" dirty="0"/>
          </a:p>
        </p:txBody>
      </p:sp>
      <p:sp>
        <p:nvSpPr>
          <p:cNvPr id="4" name="Slide Number Placeholder 3"/>
          <p:cNvSpPr>
            <a:spLocks noGrp="1"/>
          </p:cNvSpPr>
          <p:nvPr>
            <p:ph type="sldNum" sz="quarter" idx="5"/>
          </p:nvPr>
        </p:nvSpPr>
        <p:spPr/>
        <p:txBody>
          <a:bodyPr/>
          <a:lstStyle/>
          <a:p>
            <a:fld id="{25710D13-F598-DA4E-8241-25EE405CB70C}" type="slidenum">
              <a:rPr lang="en-US" smtClean="0"/>
              <a:t>9</a:t>
            </a:fld>
            <a:endParaRPr lang="en-US"/>
          </a:p>
        </p:txBody>
      </p:sp>
    </p:spTree>
    <p:extLst>
      <p:ext uri="{BB962C8B-B14F-4D97-AF65-F5344CB8AC3E}">
        <p14:creationId xmlns:p14="http://schemas.microsoft.com/office/powerpoint/2010/main" val="441009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only do people with asthma use an inhaler, sometimes people with asthma also take oral medications, such as tablets to help manage their symptoms.</a:t>
            </a:r>
          </a:p>
          <a:p>
            <a:endParaRPr lang="en-US" dirty="0"/>
          </a:p>
        </p:txBody>
      </p:sp>
      <p:sp>
        <p:nvSpPr>
          <p:cNvPr id="4" name="Slide Number Placeholder 3"/>
          <p:cNvSpPr>
            <a:spLocks noGrp="1"/>
          </p:cNvSpPr>
          <p:nvPr>
            <p:ph type="sldNum" sz="quarter" idx="5"/>
          </p:nvPr>
        </p:nvSpPr>
        <p:spPr/>
        <p:txBody>
          <a:bodyPr/>
          <a:lstStyle/>
          <a:p>
            <a:fld id="{25710D13-F598-DA4E-8241-25EE405CB70C}" type="slidenum">
              <a:rPr lang="en-US" smtClean="0"/>
              <a:t>10</a:t>
            </a:fld>
            <a:endParaRPr lang="en-US"/>
          </a:p>
        </p:txBody>
      </p:sp>
    </p:spTree>
    <p:extLst>
      <p:ext uri="{BB962C8B-B14F-4D97-AF65-F5344CB8AC3E}">
        <p14:creationId xmlns:p14="http://schemas.microsoft.com/office/powerpoint/2010/main" val="439627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6B982-C404-1B9F-04C0-9C56007A3CF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B77D61D-7EA3-FFE7-D77F-90F35C886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A447D10-A2FF-5184-EE97-2BC3009A62A6}"/>
              </a:ext>
            </a:extLst>
          </p:cNvPr>
          <p:cNvSpPr>
            <a:spLocks noGrp="1"/>
          </p:cNvSpPr>
          <p:nvPr>
            <p:ph type="dt" sz="half" idx="10"/>
          </p:nvPr>
        </p:nvSpPr>
        <p:spPr/>
        <p:txBody>
          <a:bodyPr/>
          <a:lstStyle/>
          <a:p>
            <a:fld id="{A7A9560F-5648-4206-912C-A4C3EF097A37}" type="datetimeFigureOut">
              <a:rPr lang="en-GB" smtClean="0"/>
              <a:t>15/12/2023</a:t>
            </a:fld>
            <a:endParaRPr lang="en-GB"/>
          </a:p>
        </p:txBody>
      </p:sp>
      <p:sp>
        <p:nvSpPr>
          <p:cNvPr id="5" name="Footer Placeholder 4">
            <a:extLst>
              <a:ext uri="{FF2B5EF4-FFF2-40B4-BE49-F238E27FC236}">
                <a16:creationId xmlns:a16="http://schemas.microsoft.com/office/drawing/2014/main" id="{09A32687-285A-E54F-C8BE-E20B54E6AA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2204E1-CDC8-FBE3-486D-9A37B655E0A2}"/>
              </a:ext>
            </a:extLst>
          </p:cNvPr>
          <p:cNvSpPr>
            <a:spLocks noGrp="1"/>
          </p:cNvSpPr>
          <p:nvPr>
            <p:ph type="sldNum" sz="quarter" idx="12"/>
          </p:nvPr>
        </p:nvSpPr>
        <p:spPr/>
        <p:txBody>
          <a:bodyPr/>
          <a:lstStyle/>
          <a:p>
            <a:fld id="{1F175B30-FF86-4FFD-AFF2-0E46D6930E72}" type="slidenum">
              <a:rPr lang="en-GB" smtClean="0"/>
              <a:t>‹#›</a:t>
            </a:fld>
            <a:endParaRPr lang="en-GB"/>
          </a:p>
        </p:txBody>
      </p:sp>
    </p:spTree>
    <p:extLst>
      <p:ext uri="{BB962C8B-B14F-4D97-AF65-F5344CB8AC3E}">
        <p14:creationId xmlns:p14="http://schemas.microsoft.com/office/powerpoint/2010/main" val="3887913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C0837-C830-8071-42EC-A1E9FA709FF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A41A427-1CB5-33C0-FE0B-32A94AF0C88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CBE3F8-7FD5-7B3A-5921-C3311706C3AE}"/>
              </a:ext>
            </a:extLst>
          </p:cNvPr>
          <p:cNvSpPr>
            <a:spLocks noGrp="1"/>
          </p:cNvSpPr>
          <p:nvPr>
            <p:ph type="dt" sz="half" idx="10"/>
          </p:nvPr>
        </p:nvSpPr>
        <p:spPr/>
        <p:txBody>
          <a:bodyPr/>
          <a:lstStyle/>
          <a:p>
            <a:fld id="{A7A9560F-5648-4206-912C-A4C3EF097A37}" type="datetimeFigureOut">
              <a:rPr lang="en-GB" smtClean="0"/>
              <a:t>15/12/2023</a:t>
            </a:fld>
            <a:endParaRPr lang="en-GB"/>
          </a:p>
        </p:txBody>
      </p:sp>
      <p:sp>
        <p:nvSpPr>
          <p:cNvPr id="5" name="Footer Placeholder 4">
            <a:extLst>
              <a:ext uri="{FF2B5EF4-FFF2-40B4-BE49-F238E27FC236}">
                <a16:creationId xmlns:a16="http://schemas.microsoft.com/office/drawing/2014/main" id="{E438184D-F775-8680-DBF2-20655EAE1C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7B9076-09F5-B6AE-6B1A-DDD1EE5CFB5B}"/>
              </a:ext>
            </a:extLst>
          </p:cNvPr>
          <p:cNvSpPr>
            <a:spLocks noGrp="1"/>
          </p:cNvSpPr>
          <p:nvPr>
            <p:ph type="sldNum" sz="quarter" idx="12"/>
          </p:nvPr>
        </p:nvSpPr>
        <p:spPr/>
        <p:txBody>
          <a:bodyPr/>
          <a:lstStyle/>
          <a:p>
            <a:fld id="{1F175B30-FF86-4FFD-AFF2-0E46D6930E72}" type="slidenum">
              <a:rPr lang="en-GB" smtClean="0"/>
              <a:t>‹#›</a:t>
            </a:fld>
            <a:endParaRPr lang="en-GB"/>
          </a:p>
        </p:txBody>
      </p:sp>
    </p:spTree>
    <p:extLst>
      <p:ext uri="{BB962C8B-B14F-4D97-AF65-F5344CB8AC3E}">
        <p14:creationId xmlns:p14="http://schemas.microsoft.com/office/powerpoint/2010/main" val="296760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AAA777-7B9D-1521-4E57-00E6127ED4D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0D722F-13AF-5DFF-1B55-63F0E0D3096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12A2AF-93D8-F685-8789-3C36AB16F47B}"/>
              </a:ext>
            </a:extLst>
          </p:cNvPr>
          <p:cNvSpPr>
            <a:spLocks noGrp="1"/>
          </p:cNvSpPr>
          <p:nvPr>
            <p:ph type="dt" sz="half" idx="10"/>
          </p:nvPr>
        </p:nvSpPr>
        <p:spPr/>
        <p:txBody>
          <a:bodyPr/>
          <a:lstStyle/>
          <a:p>
            <a:fld id="{A7A9560F-5648-4206-912C-A4C3EF097A37}" type="datetimeFigureOut">
              <a:rPr lang="en-GB" smtClean="0"/>
              <a:t>15/12/2023</a:t>
            </a:fld>
            <a:endParaRPr lang="en-GB"/>
          </a:p>
        </p:txBody>
      </p:sp>
      <p:sp>
        <p:nvSpPr>
          <p:cNvPr id="5" name="Footer Placeholder 4">
            <a:extLst>
              <a:ext uri="{FF2B5EF4-FFF2-40B4-BE49-F238E27FC236}">
                <a16:creationId xmlns:a16="http://schemas.microsoft.com/office/drawing/2014/main" id="{DDD6AE65-6DE1-714A-2FEA-E8083DFD22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AAE531-A377-5993-770D-A5F9FAF6D1E6}"/>
              </a:ext>
            </a:extLst>
          </p:cNvPr>
          <p:cNvSpPr>
            <a:spLocks noGrp="1"/>
          </p:cNvSpPr>
          <p:nvPr>
            <p:ph type="sldNum" sz="quarter" idx="12"/>
          </p:nvPr>
        </p:nvSpPr>
        <p:spPr/>
        <p:txBody>
          <a:bodyPr/>
          <a:lstStyle/>
          <a:p>
            <a:fld id="{1F175B30-FF86-4FFD-AFF2-0E46D6930E72}" type="slidenum">
              <a:rPr lang="en-GB" smtClean="0"/>
              <a:t>‹#›</a:t>
            </a:fld>
            <a:endParaRPr lang="en-GB"/>
          </a:p>
        </p:txBody>
      </p:sp>
    </p:spTree>
    <p:extLst>
      <p:ext uri="{BB962C8B-B14F-4D97-AF65-F5344CB8AC3E}">
        <p14:creationId xmlns:p14="http://schemas.microsoft.com/office/powerpoint/2010/main" val="2454343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C6F0B-10AE-1E63-9F6C-A7871102FD6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2503CF-C92F-C5C2-8E10-0A524F267F1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AEE39C2-BCE8-8163-35A2-E22FD6D138CD}"/>
              </a:ext>
            </a:extLst>
          </p:cNvPr>
          <p:cNvSpPr>
            <a:spLocks noGrp="1"/>
          </p:cNvSpPr>
          <p:nvPr>
            <p:ph type="dt" sz="half" idx="10"/>
          </p:nvPr>
        </p:nvSpPr>
        <p:spPr/>
        <p:txBody>
          <a:bodyPr/>
          <a:lstStyle/>
          <a:p>
            <a:fld id="{A7A9560F-5648-4206-912C-A4C3EF097A37}" type="datetimeFigureOut">
              <a:rPr lang="en-GB" smtClean="0"/>
              <a:t>15/12/2023</a:t>
            </a:fld>
            <a:endParaRPr lang="en-GB"/>
          </a:p>
        </p:txBody>
      </p:sp>
      <p:sp>
        <p:nvSpPr>
          <p:cNvPr id="5" name="Footer Placeholder 4">
            <a:extLst>
              <a:ext uri="{FF2B5EF4-FFF2-40B4-BE49-F238E27FC236}">
                <a16:creationId xmlns:a16="http://schemas.microsoft.com/office/drawing/2014/main" id="{FAA57F43-CD58-FD7C-B6E5-FD91E070F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CA6EB9-165E-4C3E-6574-3A8B6937B4F9}"/>
              </a:ext>
            </a:extLst>
          </p:cNvPr>
          <p:cNvSpPr>
            <a:spLocks noGrp="1"/>
          </p:cNvSpPr>
          <p:nvPr>
            <p:ph type="sldNum" sz="quarter" idx="12"/>
          </p:nvPr>
        </p:nvSpPr>
        <p:spPr/>
        <p:txBody>
          <a:bodyPr/>
          <a:lstStyle/>
          <a:p>
            <a:fld id="{1F175B30-FF86-4FFD-AFF2-0E46D6930E72}" type="slidenum">
              <a:rPr lang="en-GB" smtClean="0"/>
              <a:t>‹#›</a:t>
            </a:fld>
            <a:endParaRPr lang="en-GB"/>
          </a:p>
        </p:txBody>
      </p:sp>
    </p:spTree>
    <p:extLst>
      <p:ext uri="{BB962C8B-B14F-4D97-AF65-F5344CB8AC3E}">
        <p14:creationId xmlns:p14="http://schemas.microsoft.com/office/powerpoint/2010/main" val="2464651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B282-05C0-5E45-B3C6-2E8C59FB881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7201C1E-55BC-7AFF-CC09-CDF30E8504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70E336-27AB-9774-751E-CDD96EDF131D}"/>
              </a:ext>
            </a:extLst>
          </p:cNvPr>
          <p:cNvSpPr>
            <a:spLocks noGrp="1"/>
          </p:cNvSpPr>
          <p:nvPr>
            <p:ph type="dt" sz="half" idx="10"/>
          </p:nvPr>
        </p:nvSpPr>
        <p:spPr/>
        <p:txBody>
          <a:bodyPr/>
          <a:lstStyle/>
          <a:p>
            <a:fld id="{A7A9560F-5648-4206-912C-A4C3EF097A37}" type="datetimeFigureOut">
              <a:rPr lang="en-GB" smtClean="0"/>
              <a:t>15/12/2023</a:t>
            </a:fld>
            <a:endParaRPr lang="en-GB"/>
          </a:p>
        </p:txBody>
      </p:sp>
      <p:sp>
        <p:nvSpPr>
          <p:cNvPr id="5" name="Footer Placeholder 4">
            <a:extLst>
              <a:ext uri="{FF2B5EF4-FFF2-40B4-BE49-F238E27FC236}">
                <a16:creationId xmlns:a16="http://schemas.microsoft.com/office/drawing/2014/main" id="{991CCA73-21AD-9383-2E44-A2916AD5D3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8E09B5-A83C-7D2D-7F9E-E49340CE856F}"/>
              </a:ext>
            </a:extLst>
          </p:cNvPr>
          <p:cNvSpPr>
            <a:spLocks noGrp="1"/>
          </p:cNvSpPr>
          <p:nvPr>
            <p:ph type="sldNum" sz="quarter" idx="12"/>
          </p:nvPr>
        </p:nvSpPr>
        <p:spPr/>
        <p:txBody>
          <a:bodyPr/>
          <a:lstStyle/>
          <a:p>
            <a:fld id="{1F175B30-FF86-4FFD-AFF2-0E46D6930E72}" type="slidenum">
              <a:rPr lang="en-GB" smtClean="0"/>
              <a:t>‹#›</a:t>
            </a:fld>
            <a:endParaRPr lang="en-GB"/>
          </a:p>
        </p:txBody>
      </p:sp>
    </p:spTree>
    <p:extLst>
      <p:ext uri="{BB962C8B-B14F-4D97-AF65-F5344CB8AC3E}">
        <p14:creationId xmlns:p14="http://schemas.microsoft.com/office/powerpoint/2010/main" val="3247444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0B7E-705C-11B3-2C66-5D2261857C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3826BB9-4038-15CA-055A-11787553757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25004DE-6BEE-8599-8AE7-3292B667224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D680FC1-8CD7-B524-9E55-6C0301FE63ED}"/>
              </a:ext>
            </a:extLst>
          </p:cNvPr>
          <p:cNvSpPr>
            <a:spLocks noGrp="1"/>
          </p:cNvSpPr>
          <p:nvPr>
            <p:ph type="dt" sz="half" idx="10"/>
          </p:nvPr>
        </p:nvSpPr>
        <p:spPr/>
        <p:txBody>
          <a:bodyPr/>
          <a:lstStyle/>
          <a:p>
            <a:fld id="{A7A9560F-5648-4206-912C-A4C3EF097A37}" type="datetimeFigureOut">
              <a:rPr lang="en-GB" smtClean="0"/>
              <a:t>15/12/2023</a:t>
            </a:fld>
            <a:endParaRPr lang="en-GB"/>
          </a:p>
        </p:txBody>
      </p:sp>
      <p:sp>
        <p:nvSpPr>
          <p:cNvPr id="6" name="Footer Placeholder 5">
            <a:extLst>
              <a:ext uri="{FF2B5EF4-FFF2-40B4-BE49-F238E27FC236}">
                <a16:creationId xmlns:a16="http://schemas.microsoft.com/office/drawing/2014/main" id="{456DBC3D-FA14-330C-5105-1719CD3790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A5BBE1-1E20-2056-6E7B-B6D399179280}"/>
              </a:ext>
            </a:extLst>
          </p:cNvPr>
          <p:cNvSpPr>
            <a:spLocks noGrp="1"/>
          </p:cNvSpPr>
          <p:nvPr>
            <p:ph type="sldNum" sz="quarter" idx="12"/>
          </p:nvPr>
        </p:nvSpPr>
        <p:spPr/>
        <p:txBody>
          <a:bodyPr/>
          <a:lstStyle/>
          <a:p>
            <a:fld id="{1F175B30-FF86-4FFD-AFF2-0E46D6930E72}" type="slidenum">
              <a:rPr lang="en-GB" smtClean="0"/>
              <a:t>‹#›</a:t>
            </a:fld>
            <a:endParaRPr lang="en-GB"/>
          </a:p>
        </p:txBody>
      </p:sp>
    </p:spTree>
    <p:extLst>
      <p:ext uri="{BB962C8B-B14F-4D97-AF65-F5344CB8AC3E}">
        <p14:creationId xmlns:p14="http://schemas.microsoft.com/office/powerpoint/2010/main" val="187600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3D3DC-8716-A659-FCF6-9F981BB7DC5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F6C848-4A1B-EF41-1D74-278590FDC9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449AF4D-FD99-050A-C853-8D782E6E947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7398838-01CD-4A10-8189-8921F4F5DD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5654F7E-76FC-B4F9-E7CF-6DA87BE488D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4F2DE8-00AF-74E8-3D8A-69AFB0580336}"/>
              </a:ext>
            </a:extLst>
          </p:cNvPr>
          <p:cNvSpPr>
            <a:spLocks noGrp="1"/>
          </p:cNvSpPr>
          <p:nvPr>
            <p:ph type="dt" sz="half" idx="10"/>
          </p:nvPr>
        </p:nvSpPr>
        <p:spPr/>
        <p:txBody>
          <a:bodyPr/>
          <a:lstStyle/>
          <a:p>
            <a:fld id="{A7A9560F-5648-4206-912C-A4C3EF097A37}" type="datetimeFigureOut">
              <a:rPr lang="en-GB" smtClean="0"/>
              <a:t>15/12/2023</a:t>
            </a:fld>
            <a:endParaRPr lang="en-GB"/>
          </a:p>
        </p:txBody>
      </p:sp>
      <p:sp>
        <p:nvSpPr>
          <p:cNvPr id="8" name="Footer Placeholder 7">
            <a:extLst>
              <a:ext uri="{FF2B5EF4-FFF2-40B4-BE49-F238E27FC236}">
                <a16:creationId xmlns:a16="http://schemas.microsoft.com/office/drawing/2014/main" id="{F5BC192C-0856-51B9-5E92-C940E357ED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49620D9-707C-88AF-E6F1-D9C6C693CDB9}"/>
              </a:ext>
            </a:extLst>
          </p:cNvPr>
          <p:cNvSpPr>
            <a:spLocks noGrp="1"/>
          </p:cNvSpPr>
          <p:nvPr>
            <p:ph type="sldNum" sz="quarter" idx="12"/>
          </p:nvPr>
        </p:nvSpPr>
        <p:spPr/>
        <p:txBody>
          <a:bodyPr/>
          <a:lstStyle/>
          <a:p>
            <a:fld id="{1F175B30-FF86-4FFD-AFF2-0E46D6930E72}" type="slidenum">
              <a:rPr lang="en-GB" smtClean="0"/>
              <a:t>‹#›</a:t>
            </a:fld>
            <a:endParaRPr lang="en-GB"/>
          </a:p>
        </p:txBody>
      </p:sp>
    </p:spTree>
    <p:extLst>
      <p:ext uri="{BB962C8B-B14F-4D97-AF65-F5344CB8AC3E}">
        <p14:creationId xmlns:p14="http://schemas.microsoft.com/office/powerpoint/2010/main" val="3275993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00D81-0FEF-041B-B6D2-A88DD49161D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078B47-B3C9-44BF-12A9-DA7E22422093}"/>
              </a:ext>
            </a:extLst>
          </p:cNvPr>
          <p:cNvSpPr>
            <a:spLocks noGrp="1"/>
          </p:cNvSpPr>
          <p:nvPr>
            <p:ph type="dt" sz="half" idx="10"/>
          </p:nvPr>
        </p:nvSpPr>
        <p:spPr/>
        <p:txBody>
          <a:bodyPr/>
          <a:lstStyle/>
          <a:p>
            <a:fld id="{A7A9560F-5648-4206-912C-A4C3EF097A37}" type="datetimeFigureOut">
              <a:rPr lang="en-GB" smtClean="0"/>
              <a:t>15/12/2023</a:t>
            </a:fld>
            <a:endParaRPr lang="en-GB"/>
          </a:p>
        </p:txBody>
      </p:sp>
      <p:sp>
        <p:nvSpPr>
          <p:cNvPr id="4" name="Footer Placeholder 3">
            <a:extLst>
              <a:ext uri="{FF2B5EF4-FFF2-40B4-BE49-F238E27FC236}">
                <a16:creationId xmlns:a16="http://schemas.microsoft.com/office/drawing/2014/main" id="{9A0602F1-CE8D-26A2-C147-5F39A38044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FF7C8C1-6A0A-D7D7-74E3-9866B0C03609}"/>
              </a:ext>
            </a:extLst>
          </p:cNvPr>
          <p:cNvSpPr>
            <a:spLocks noGrp="1"/>
          </p:cNvSpPr>
          <p:nvPr>
            <p:ph type="sldNum" sz="quarter" idx="12"/>
          </p:nvPr>
        </p:nvSpPr>
        <p:spPr/>
        <p:txBody>
          <a:bodyPr/>
          <a:lstStyle/>
          <a:p>
            <a:fld id="{1F175B30-FF86-4FFD-AFF2-0E46D6930E72}" type="slidenum">
              <a:rPr lang="en-GB" smtClean="0"/>
              <a:t>‹#›</a:t>
            </a:fld>
            <a:endParaRPr lang="en-GB"/>
          </a:p>
        </p:txBody>
      </p:sp>
    </p:spTree>
    <p:extLst>
      <p:ext uri="{BB962C8B-B14F-4D97-AF65-F5344CB8AC3E}">
        <p14:creationId xmlns:p14="http://schemas.microsoft.com/office/powerpoint/2010/main" val="193033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18A56D-C169-409B-5125-B77CD45994F3}"/>
              </a:ext>
            </a:extLst>
          </p:cNvPr>
          <p:cNvSpPr>
            <a:spLocks noGrp="1"/>
          </p:cNvSpPr>
          <p:nvPr>
            <p:ph type="dt" sz="half" idx="10"/>
          </p:nvPr>
        </p:nvSpPr>
        <p:spPr/>
        <p:txBody>
          <a:bodyPr/>
          <a:lstStyle/>
          <a:p>
            <a:fld id="{A7A9560F-5648-4206-912C-A4C3EF097A37}" type="datetimeFigureOut">
              <a:rPr lang="en-GB" smtClean="0"/>
              <a:t>15/12/2023</a:t>
            </a:fld>
            <a:endParaRPr lang="en-GB"/>
          </a:p>
        </p:txBody>
      </p:sp>
      <p:sp>
        <p:nvSpPr>
          <p:cNvPr id="3" name="Footer Placeholder 2">
            <a:extLst>
              <a:ext uri="{FF2B5EF4-FFF2-40B4-BE49-F238E27FC236}">
                <a16:creationId xmlns:a16="http://schemas.microsoft.com/office/drawing/2014/main" id="{8766E2CF-F97D-A1F6-1A82-CFC9ECF76E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ACAF38-FF94-F7E3-5487-4B8B66DDA18A}"/>
              </a:ext>
            </a:extLst>
          </p:cNvPr>
          <p:cNvSpPr>
            <a:spLocks noGrp="1"/>
          </p:cNvSpPr>
          <p:nvPr>
            <p:ph type="sldNum" sz="quarter" idx="12"/>
          </p:nvPr>
        </p:nvSpPr>
        <p:spPr/>
        <p:txBody>
          <a:bodyPr/>
          <a:lstStyle/>
          <a:p>
            <a:fld id="{1F175B30-FF86-4FFD-AFF2-0E46D6930E72}" type="slidenum">
              <a:rPr lang="en-GB" smtClean="0"/>
              <a:t>‹#›</a:t>
            </a:fld>
            <a:endParaRPr lang="en-GB"/>
          </a:p>
        </p:txBody>
      </p:sp>
    </p:spTree>
    <p:extLst>
      <p:ext uri="{BB962C8B-B14F-4D97-AF65-F5344CB8AC3E}">
        <p14:creationId xmlns:p14="http://schemas.microsoft.com/office/powerpoint/2010/main" val="4025348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E73C-6A6B-DBD8-D892-B1708CBB81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3302F0-12F6-8DB1-3995-8D2C03AA59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D5EEBA8-01FA-357B-AB69-5C69D45C02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AAA2F5E-FA2C-25A8-2E81-DEECA523ED16}"/>
              </a:ext>
            </a:extLst>
          </p:cNvPr>
          <p:cNvSpPr>
            <a:spLocks noGrp="1"/>
          </p:cNvSpPr>
          <p:nvPr>
            <p:ph type="dt" sz="half" idx="10"/>
          </p:nvPr>
        </p:nvSpPr>
        <p:spPr/>
        <p:txBody>
          <a:bodyPr/>
          <a:lstStyle/>
          <a:p>
            <a:fld id="{A7A9560F-5648-4206-912C-A4C3EF097A37}" type="datetimeFigureOut">
              <a:rPr lang="en-GB" smtClean="0"/>
              <a:t>15/12/2023</a:t>
            </a:fld>
            <a:endParaRPr lang="en-GB"/>
          </a:p>
        </p:txBody>
      </p:sp>
      <p:sp>
        <p:nvSpPr>
          <p:cNvPr id="6" name="Footer Placeholder 5">
            <a:extLst>
              <a:ext uri="{FF2B5EF4-FFF2-40B4-BE49-F238E27FC236}">
                <a16:creationId xmlns:a16="http://schemas.microsoft.com/office/drawing/2014/main" id="{C38F0B88-7FD4-5354-A9F0-D77EE318B8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6AA51D-FA81-FA88-ED54-0917B4DCA942}"/>
              </a:ext>
            </a:extLst>
          </p:cNvPr>
          <p:cNvSpPr>
            <a:spLocks noGrp="1"/>
          </p:cNvSpPr>
          <p:nvPr>
            <p:ph type="sldNum" sz="quarter" idx="12"/>
          </p:nvPr>
        </p:nvSpPr>
        <p:spPr/>
        <p:txBody>
          <a:bodyPr/>
          <a:lstStyle/>
          <a:p>
            <a:fld id="{1F175B30-FF86-4FFD-AFF2-0E46D6930E72}" type="slidenum">
              <a:rPr lang="en-GB" smtClean="0"/>
              <a:t>‹#›</a:t>
            </a:fld>
            <a:endParaRPr lang="en-GB"/>
          </a:p>
        </p:txBody>
      </p:sp>
    </p:spTree>
    <p:extLst>
      <p:ext uri="{BB962C8B-B14F-4D97-AF65-F5344CB8AC3E}">
        <p14:creationId xmlns:p14="http://schemas.microsoft.com/office/powerpoint/2010/main" val="2596317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E31A-CA24-DD2C-39C8-45BFAE2B80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B6A8A27-64C0-59E0-3E68-4874C99CF9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581672-4E09-CD52-12A0-E305D1D04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D66605-1229-4FFD-47FA-22701D54C5C0}"/>
              </a:ext>
            </a:extLst>
          </p:cNvPr>
          <p:cNvSpPr>
            <a:spLocks noGrp="1"/>
          </p:cNvSpPr>
          <p:nvPr>
            <p:ph type="dt" sz="half" idx="10"/>
          </p:nvPr>
        </p:nvSpPr>
        <p:spPr/>
        <p:txBody>
          <a:bodyPr/>
          <a:lstStyle/>
          <a:p>
            <a:fld id="{A7A9560F-5648-4206-912C-A4C3EF097A37}" type="datetimeFigureOut">
              <a:rPr lang="en-GB" smtClean="0"/>
              <a:t>15/12/2023</a:t>
            </a:fld>
            <a:endParaRPr lang="en-GB"/>
          </a:p>
        </p:txBody>
      </p:sp>
      <p:sp>
        <p:nvSpPr>
          <p:cNvPr id="6" name="Footer Placeholder 5">
            <a:extLst>
              <a:ext uri="{FF2B5EF4-FFF2-40B4-BE49-F238E27FC236}">
                <a16:creationId xmlns:a16="http://schemas.microsoft.com/office/drawing/2014/main" id="{F4CE6449-7170-123D-40BF-E03F94DE3A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A77172-C65C-B04D-76BB-B2FE1CCE35F9}"/>
              </a:ext>
            </a:extLst>
          </p:cNvPr>
          <p:cNvSpPr>
            <a:spLocks noGrp="1"/>
          </p:cNvSpPr>
          <p:nvPr>
            <p:ph type="sldNum" sz="quarter" idx="12"/>
          </p:nvPr>
        </p:nvSpPr>
        <p:spPr/>
        <p:txBody>
          <a:bodyPr/>
          <a:lstStyle/>
          <a:p>
            <a:fld id="{1F175B30-FF86-4FFD-AFF2-0E46D6930E72}" type="slidenum">
              <a:rPr lang="en-GB" smtClean="0"/>
              <a:t>‹#›</a:t>
            </a:fld>
            <a:endParaRPr lang="en-GB"/>
          </a:p>
        </p:txBody>
      </p:sp>
    </p:spTree>
    <p:extLst>
      <p:ext uri="{BB962C8B-B14F-4D97-AF65-F5344CB8AC3E}">
        <p14:creationId xmlns:p14="http://schemas.microsoft.com/office/powerpoint/2010/main" val="3650767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15A324-5D32-4B7D-1475-39A0D08A62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714A81-75A1-0461-6C0F-34F2B461D5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1411BD-693F-D386-2E4D-B08A6C7949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9560F-5648-4206-912C-A4C3EF097A37}" type="datetimeFigureOut">
              <a:rPr lang="en-GB" smtClean="0"/>
              <a:t>15/12/2023</a:t>
            </a:fld>
            <a:endParaRPr lang="en-GB"/>
          </a:p>
        </p:txBody>
      </p:sp>
      <p:sp>
        <p:nvSpPr>
          <p:cNvPr id="5" name="Footer Placeholder 4">
            <a:extLst>
              <a:ext uri="{FF2B5EF4-FFF2-40B4-BE49-F238E27FC236}">
                <a16:creationId xmlns:a16="http://schemas.microsoft.com/office/drawing/2014/main" id="{B448CAE4-B1AD-B442-F6B9-C6C211C22C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781ED9F-6838-6691-7284-AC7A98F292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175B30-FF86-4FFD-AFF2-0E46D6930E72}" type="slidenum">
              <a:rPr lang="en-GB" smtClean="0"/>
              <a:t>‹#›</a:t>
            </a:fld>
            <a:endParaRPr lang="en-GB"/>
          </a:p>
        </p:txBody>
      </p:sp>
    </p:spTree>
    <p:extLst>
      <p:ext uri="{BB962C8B-B14F-4D97-AF65-F5344CB8AC3E}">
        <p14:creationId xmlns:p14="http://schemas.microsoft.com/office/powerpoint/2010/main" val="584889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spesialis-paru.id/id/video-senam-asma-indonesi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flickr.com/photos/127173209@N05/18539459466" TargetMode="External"/><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hyperlink" Target="https://www.flickr.com/photos/lydiashiningbrightly/5922817362" TargetMode="External"/><Relationship Id="rId3" Type="http://schemas.openxmlformats.org/officeDocument/2006/relationships/image" Target="../media/image6.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https://www.youtube.com/embed/yCJuIvD1b5o?feature=oembed" TargetMode="External"/><Relationship Id="rId6" Type="http://schemas.openxmlformats.org/officeDocument/2006/relationships/hyperlink" Target="https://pngimg.com/download/22011" TargetMode="External"/><Relationship Id="rId11" Type="http://schemas.openxmlformats.org/officeDocument/2006/relationships/image" Target="../media/image1.png"/><Relationship Id="rId5" Type="http://schemas.openxmlformats.org/officeDocument/2006/relationships/image" Target="../media/image9.png"/><Relationship Id="rId10" Type="http://schemas.openxmlformats.org/officeDocument/2006/relationships/image" Target="../media/image12.jpeg"/><Relationship Id="rId4" Type="http://schemas.openxmlformats.org/officeDocument/2006/relationships/hyperlink" Target="https://youtu.be/yCJuIvD1b5o?si=I128gONO4KwNWecR" TargetMode="External"/><Relationship Id="rId9" Type="http://schemas.openxmlformats.org/officeDocument/2006/relationships/hyperlink" Target="https://svgsilh.com/image/763193.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video" Target="https://www.youtube.com/embed/E9eKchgS-Gk?feature=oembed" TargetMode="Externa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Lungs_diagram_simple.svg" TargetMode="Externa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22.jpg"/><Relationship Id="rId18" Type="http://schemas.openxmlformats.org/officeDocument/2006/relationships/image" Target="../media/image24.png"/><Relationship Id="rId26" Type="http://schemas.openxmlformats.org/officeDocument/2006/relationships/image" Target="../media/image28.jpg"/><Relationship Id="rId3" Type="http://schemas.openxmlformats.org/officeDocument/2006/relationships/image" Target="../media/image1.png"/><Relationship Id="rId21" Type="http://schemas.openxmlformats.org/officeDocument/2006/relationships/hyperlink" Target="https://www.pexels.com/photo/thunder-striking-a-building-photo-680940/" TargetMode="External"/><Relationship Id="rId34" Type="http://schemas.openxmlformats.org/officeDocument/2006/relationships/image" Target="../media/image32.png"/><Relationship Id="rId7" Type="http://schemas.openxmlformats.org/officeDocument/2006/relationships/hyperlink" Target="https://pxhere.com/sv/photo/438273" TargetMode="External"/><Relationship Id="rId12" Type="http://schemas.openxmlformats.org/officeDocument/2006/relationships/hyperlink" Target="https://creativecommons.org/licenses/by/3.0/" TargetMode="External"/><Relationship Id="rId17" Type="http://schemas.openxmlformats.org/officeDocument/2006/relationships/hyperlink" Target="https://commons.wikimedia.org/wiki/File:Sun-in-the-sky.jpg" TargetMode="External"/><Relationship Id="rId25" Type="http://schemas.openxmlformats.org/officeDocument/2006/relationships/hyperlink" Target="https://www.healio.com/news/primary-care/20200402/smoking-not-linked-to-covid19-severity" TargetMode="External"/><Relationship Id="rId33" Type="http://schemas.openxmlformats.org/officeDocument/2006/relationships/hyperlink" Target="https://www.flickr.com/photos/rhinoneal/6141236078/" TargetMode="External"/><Relationship Id="rId2" Type="http://schemas.openxmlformats.org/officeDocument/2006/relationships/notesSlide" Target="../notesSlides/notesSlide7.xml"/><Relationship Id="rId16" Type="http://schemas.openxmlformats.org/officeDocument/2006/relationships/image" Target="../media/image23.jpg"/><Relationship Id="rId20" Type="http://schemas.openxmlformats.org/officeDocument/2006/relationships/image" Target="../media/image25.jpeg"/><Relationship Id="rId29" Type="http://schemas.openxmlformats.org/officeDocument/2006/relationships/hyperlink" Target="https://diggita.com/story.php?title=LA_SCUOLA_ITALIANA_STRESSA_TROPPO_GLI_STUDENTI" TargetMode="External"/><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hyperlink" Target="https://veterinaryevidence.org/index.php/ve/article/view/61" TargetMode="External"/><Relationship Id="rId24" Type="http://schemas.openxmlformats.org/officeDocument/2006/relationships/image" Target="../media/image27.jpg"/><Relationship Id="rId32" Type="http://schemas.openxmlformats.org/officeDocument/2006/relationships/image" Target="../media/image31.jpg"/><Relationship Id="rId5" Type="http://schemas.openxmlformats.org/officeDocument/2006/relationships/hyperlink" Target="https://www.focusfitness.net/stock-photos/downloads/sweaty-tried-boy-running-marathon/" TargetMode="External"/><Relationship Id="rId15" Type="http://schemas.openxmlformats.org/officeDocument/2006/relationships/hyperlink" Target="https://creativecommons.org/licenses/by-sa/3.0/" TargetMode="External"/><Relationship Id="rId23" Type="http://schemas.openxmlformats.org/officeDocument/2006/relationships/hyperlink" Target="https://highlandwestenergy.com/2018/10/24/air-pollution-how-it-impacts-us-how-we-can-reduce-air-pollution/" TargetMode="External"/><Relationship Id="rId28" Type="http://schemas.openxmlformats.org/officeDocument/2006/relationships/image" Target="../media/image29.jpg"/><Relationship Id="rId10" Type="http://schemas.openxmlformats.org/officeDocument/2006/relationships/image" Target="../media/image21.jpg"/><Relationship Id="rId19" Type="http://schemas.openxmlformats.org/officeDocument/2006/relationships/hyperlink" Target="http://diy.stackexchange.com/questions/33434/should-i-replace-my-mercury-switch-thermostat" TargetMode="External"/><Relationship Id="rId31" Type="http://schemas.openxmlformats.org/officeDocument/2006/relationships/hyperlink" Target="https://www.publicdomainpictures.net/view-image.php?image=23551&amp;picture=grass&amp;large=1" TargetMode="External"/><Relationship Id="rId4" Type="http://schemas.openxmlformats.org/officeDocument/2006/relationships/image" Target="../media/image18.jpg"/><Relationship Id="rId9" Type="http://schemas.openxmlformats.org/officeDocument/2006/relationships/hyperlink" Target="https://www.broomeairservices.com.au/2020/12/why-does-mould-appear-at-home.html" TargetMode="External"/><Relationship Id="rId14" Type="http://schemas.openxmlformats.org/officeDocument/2006/relationships/hyperlink" Target="https://www.flickr.com/photos/arkhangellohim/8547358930/" TargetMode="External"/><Relationship Id="rId22" Type="http://schemas.openxmlformats.org/officeDocument/2006/relationships/image" Target="../media/image26.jpeg"/><Relationship Id="rId27" Type="http://schemas.openxmlformats.org/officeDocument/2006/relationships/hyperlink" Target="https://lifesaverser.com/colds-and-cough-time-how-to-get-you-and-your-family-through-the-cold-season/" TargetMode="External"/><Relationship Id="rId30" Type="http://schemas.openxmlformats.org/officeDocument/2006/relationships/image" Target="../media/image30.jpg"/><Relationship Id="rId35" Type="http://schemas.openxmlformats.org/officeDocument/2006/relationships/image" Target="../media/image33.png"/><Relationship Id="rId8"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10;&#10;Description automatically generated">
            <a:extLst>
              <a:ext uri="{FF2B5EF4-FFF2-40B4-BE49-F238E27FC236}">
                <a16:creationId xmlns:a16="http://schemas.microsoft.com/office/drawing/2014/main" id="{9844CBCD-E52F-6B29-F098-6A20306A5B16}"/>
              </a:ext>
            </a:extLst>
          </p:cNvPr>
          <p:cNvPicPr>
            <a:picLocks noChangeAspect="1"/>
          </p:cNvPicPr>
          <p:nvPr/>
        </p:nvPicPr>
        <p:blipFill rotWithShape="1">
          <a:blip r:embed="rId3">
            <a:extLst>
              <a:ext uri="{28A0092B-C50C-407E-A947-70E740481C1C}">
                <a14:useLocalDpi xmlns:a14="http://schemas.microsoft.com/office/drawing/2010/main" val="0"/>
              </a:ext>
            </a:extLst>
          </a:blip>
          <a:srcRect l="17270" r="17520"/>
          <a:stretch/>
        </p:blipFill>
        <p:spPr>
          <a:xfrm flipH="1">
            <a:off x="0" y="-211756"/>
            <a:ext cx="6735740" cy="774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1">
            <a:extLst>
              <a:ext uri="{FF2B5EF4-FFF2-40B4-BE49-F238E27FC236}">
                <a16:creationId xmlns:a16="http://schemas.microsoft.com/office/drawing/2014/main" id="{ED56BEEB-DA75-4B18-99DD-94734BBE4550}"/>
              </a:ext>
            </a:extLst>
          </p:cNvPr>
          <p:cNvSpPr>
            <a:spLocks noGrp="1"/>
          </p:cNvSpPr>
          <p:nvPr>
            <p:ph type="ctrTitle"/>
          </p:nvPr>
        </p:nvSpPr>
        <p:spPr>
          <a:xfrm>
            <a:off x="401445" y="1145430"/>
            <a:ext cx="4620584" cy="4567137"/>
          </a:xfrm>
        </p:spPr>
        <p:txBody>
          <a:bodyPr>
            <a:noAutofit/>
          </a:bodyPr>
          <a:lstStyle/>
          <a:p>
            <a:r>
              <a:rPr lang="en-GB" sz="1800" dirty="0">
                <a:latin typeface="Congenial" panose="02000503040000020004" pitchFamily="2" charset="0"/>
              </a:rPr>
              <a:t> </a:t>
            </a:r>
            <a:r>
              <a:rPr lang="en-GB" sz="5400" dirty="0">
                <a:latin typeface="Congenial" panose="02000503040000020004" pitchFamily="2" charset="0"/>
              </a:rPr>
              <a:t>Asthma awareness session- Children and Young people </a:t>
            </a:r>
            <a:endParaRPr lang="en-GB" sz="5400" b="1" dirty="0"/>
          </a:p>
        </p:txBody>
      </p:sp>
      <p:pic>
        <p:nvPicPr>
          <p:cNvPr id="8" name="Picture 7" descr="A drawing of a person on a mountain&#10;&#10;Description automatically generated">
            <a:extLst>
              <a:ext uri="{FF2B5EF4-FFF2-40B4-BE49-F238E27FC236}">
                <a16:creationId xmlns:a16="http://schemas.microsoft.com/office/drawing/2014/main" id="{70E7347D-8312-AA8C-F311-629FE0288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6477" y="4332362"/>
            <a:ext cx="2370158" cy="2370158"/>
          </a:xfrm>
          <a:prstGeom prst="rect">
            <a:avLst/>
          </a:prstGeom>
        </p:spPr>
      </p:pic>
      <p:pic>
        <p:nvPicPr>
          <p:cNvPr id="11" name="Picture 10" descr="A white circle with blue text&#10;&#10;Description automatically generated">
            <a:extLst>
              <a:ext uri="{FF2B5EF4-FFF2-40B4-BE49-F238E27FC236}">
                <a16:creationId xmlns:a16="http://schemas.microsoft.com/office/drawing/2014/main" id="{33144AD5-19EE-BED2-923C-EF76CC809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962" y="339336"/>
            <a:ext cx="2290258" cy="2290258"/>
          </a:xfrm>
          <a:prstGeom prst="rect">
            <a:avLst/>
          </a:prstGeom>
        </p:spPr>
      </p:pic>
      <p:pic>
        <p:nvPicPr>
          <p:cNvPr id="13" name="Picture 12" descr="A black background with green text&#10;&#10;Description automatically generated">
            <a:extLst>
              <a:ext uri="{FF2B5EF4-FFF2-40B4-BE49-F238E27FC236}">
                <a16:creationId xmlns:a16="http://schemas.microsoft.com/office/drawing/2014/main" id="{35B14ED7-F59E-BED1-3804-19080F8488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8699" y="2785074"/>
            <a:ext cx="3845522" cy="1287851"/>
          </a:xfrm>
          <a:prstGeom prst="rect">
            <a:avLst/>
          </a:prstGeom>
        </p:spPr>
      </p:pic>
    </p:spTree>
    <p:extLst>
      <p:ext uri="{BB962C8B-B14F-4D97-AF65-F5344CB8AC3E}">
        <p14:creationId xmlns:p14="http://schemas.microsoft.com/office/powerpoint/2010/main" val="2906466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asthma inhalers&#10;&#10;Description automatically generated">
            <a:extLst>
              <a:ext uri="{FF2B5EF4-FFF2-40B4-BE49-F238E27FC236}">
                <a16:creationId xmlns:a16="http://schemas.microsoft.com/office/drawing/2014/main" id="{235C3B59-8EFB-244B-5DB7-34956A0390F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34" r="1076" b="-2"/>
          <a:stretch/>
        </p:blipFill>
        <p:spPr>
          <a:xfrm>
            <a:off x="6488591" y="1113899"/>
            <a:ext cx="6170299" cy="4224808"/>
          </a:xfrm>
          <a:prstGeom prst="rect">
            <a:avLst/>
          </a:prstGeom>
        </p:spPr>
      </p:pic>
      <p:pic>
        <p:nvPicPr>
          <p:cNvPr id="8" name="Picture 7">
            <a:extLst>
              <a:ext uri="{FF2B5EF4-FFF2-40B4-BE49-F238E27FC236}">
                <a16:creationId xmlns:a16="http://schemas.microsoft.com/office/drawing/2014/main" id="{8A2748B5-F577-A23F-35B9-BA8B83D926E9}"/>
              </a:ext>
            </a:extLst>
          </p:cNvPr>
          <p:cNvPicPr>
            <a:picLocks noChangeAspect="1"/>
          </p:cNvPicPr>
          <p:nvPr/>
        </p:nvPicPr>
        <p:blipFill rotWithShape="1">
          <a:blip r:embed="rId5"/>
          <a:srcRect t="19535"/>
          <a:stretch/>
        </p:blipFill>
        <p:spPr>
          <a:xfrm>
            <a:off x="5511537" y="4789729"/>
            <a:ext cx="3824795" cy="1601771"/>
          </a:xfrm>
          <a:prstGeom prst="rect">
            <a:avLst/>
          </a:prstGeom>
        </p:spPr>
      </p:pic>
      <p:sp>
        <p:nvSpPr>
          <p:cNvPr id="2" name="Title 1">
            <a:extLst>
              <a:ext uri="{FF2B5EF4-FFF2-40B4-BE49-F238E27FC236}">
                <a16:creationId xmlns:a16="http://schemas.microsoft.com/office/drawing/2014/main" id="{ECFCD1D1-B57F-05C6-F908-8DB60BD9E7F6}"/>
              </a:ext>
            </a:extLst>
          </p:cNvPr>
          <p:cNvSpPr>
            <a:spLocks noGrp="1"/>
          </p:cNvSpPr>
          <p:nvPr>
            <p:ph type="title"/>
          </p:nvPr>
        </p:nvSpPr>
        <p:spPr>
          <a:xfrm>
            <a:off x="93483" y="-66049"/>
            <a:ext cx="10515600" cy="1306443"/>
          </a:xfrm>
        </p:spPr>
        <p:txBody>
          <a:bodyPr>
            <a:normAutofit/>
          </a:bodyPr>
          <a:lstStyle/>
          <a:p>
            <a:r>
              <a:rPr lang="en-GB" sz="4000" dirty="0">
                <a:latin typeface="Congenial" panose="02000503040000020004" pitchFamily="2" charset="0"/>
                <a:cs typeface="Arial" panose="020B0604020202020204" pitchFamily="34" charset="0"/>
              </a:rPr>
              <a:t>How is asthma controlled </a:t>
            </a:r>
            <a:r>
              <a:rPr lang="en-GB" sz="4000" dirty="0">
                <a:latin typeface="Congenial" panose="02000503040000020004" pitchFamily="2" charset="0"/>
              </a:rPr>
              <a:t>?</a:t>
            </a:r>
          </a:p>
        </p:txBody>
      </p:sp>
      <p:sp>
        <p:nvSpPr>
          <p:cNvPr id="7" name="Content Placeholder 6">
            <a:extLst>
              <a:ext uri="{FF2B5EF4-FFF2-40B4-BE49-F238E27FC236}">
                <a16:creationId xmlns:a16="http://schemas.microsoft.com/office/drawing/2014/main" id="{7C60A197-0D35-4BAF-A2CB-E469D2F74223}"/>
              </a:ext>
            </a:extLst>
          </p:cNvPr>
          <p:cNvSpPr>
            <a:spLocks noGrp="1"/>
          </p:cNvSpPr>
          <p:nvPr>
            <p:ph idx="1"/>
          </p:nvPr>
        </p:nvSpPr>
        <p:spPr>
          <a:xfrm>
            <a:off x="318292" y="1386119"/>
            <a:ext cx="6170299" cy="4303464"/>
          </a:xfrm>
        </p:spPr>
        <p:txBody>
          <a:bodyPr>
            <a:normAutofit fontScale="85000" lnSpcReduction="10000"/>
          </a:bodyPr>
          <a:lstStyle/>
          <a:p>
            <a:pPr marL="0" indent="0">
              <a:buNone/>
            </a:pPr>
            <a:r>
              <a:rPr lang="en-GB" sz="2400" dirty="0">
                <a:latin typeface="Arial" panose="020B0604020202020204" pitchFamily="34" charset="0"/>
                <a:cs typeface="Arial" panose="020B0604020202020204" pitchFamily="34" charset="0"/>
              </a:rPr>
              <a:t>Asthma can be controlled with a range of treatments, so it is important the correct medication is used in the right way at the right time </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It is also important to try to avoid triggers.</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Each individual should have a Personalised Asthma Action Plan (PAAP). The plan should be followed to control asthma.  </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Regular review with asthma doctor or nurse. </a:t>
            </a:r>
          </a:p>
          <a:p>
            <a:pPr marL="0" indent="0">
              <a:buNone/>
            </a:pPr>
            <a:r>
              <a:rPr lang="en-GB" sz="2400" dirty="0">
                <a:latin typeface="Arial" panose="020B0604020202020204" pitchFamily="34" charset="0"/>
                <a:cs typeface="Arial" panose="020B0604020202020204" pitchFamily="34" charset="0"/>
              </a:rPr>
              <a:t>Keeping active.</a:t>
            </a:r>
          </a:p>
          <a:p>
            <a:pPr marL="0" indent="0">
              <a:buNone/>
            </a:pPr>
            <a:r>
              <a:rPr lang="en-GB" sz="2400" dirty="0">
                <a:latin typeface="Arial" panose="020B0604020202020204" pitchFamily="34" charset="0"/>
                <a:cs typeface="Arial" panose="020B0604020202020204" pitchFamily="34" charset="0"/>
              </a:rPr>
              <a:t> </a:t>
            </a:r>
          </a:p>
          <a:p>
            <a:endParaRPr lang="en-GB" sz="2400" dirty="0"/>
          </a:p>
          <a:p>
            <a:pPr marL="0" indent="0">
              <a:buNone/>
            </a:pPr>
            <a:endParaRPr lang="en-GB" sz="2400" dirty="0"/>
          </a:p>
        </p:txBody>
      </p:sp>
      <p:sp>
        <p:nvSpPr>
          <p:cNvPr id="6" name="TextBox 5">
            <a:extLst>
              <a:ext uri="{FF2B5EF4-FFF2-40B4-BE49-F238E27FC236}">
                <a16:creationId xmlns:a16="http://schemas.microsoft.com/office/drawing/2014/main" id="{D8AF01F7-9779-ABBD-0CCB-C5D4C928E62A}"/>
              </a:ext>
            </a:extLst>
          </p:cNvPr>
          <p:cNvSpPr txBox="1"/>
          <p:nvPr/>
        </p:nvSpPr>
        <p:spPr>
          <a:xfrm>
            <a:off x="11353799" y="7684683"/>
            <a:ext cx="184731"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pic>
        <p:nvPicPr>
          <p:cNvPr id="3" name="Picture 2">
            <a:extLst>
              <a:ext uri="{FF2B5EF4-FFF2-40B4-BE49-F238E27FC236}">
                <a16:creationId xmlns:a16="http://schemas.microsoft.com/office/drawing/2014/main" id="{0740A9B6-5964-BE29-98AE-1AD120B1CF57}"/>
              </a:ext>
            </a:extLst>
          </p:cNvPr>
          <p:cNvPicPr>
            <a:picLocks noChangeAspect="1"/>
          </p:cNvPicPr>
          <p:nvPr/>
        </p:nvPicPr>
        <p:blipFill>
          <a:blip r:embed="rId6"/>
          <a:stretch>
            <a:fillRect/>
          </a:stretch>
        </p:blipFill>
        <p:spPr>
          <a:xfrm>
            <a:off x="10851752" y="187601"/>
            <a:ext cx="1188823" cy="2105586"/>
          </a:xfrm>
          <a:prstGeom prst="rect">
            <a:avLst/>
          </a:prstGeom>
        </p:spPr>
      </p:pic>
      <p:pic>
        <p:nvPicPr>
          <p:cNvPr id="4" name="Content Placeholder 4" descr="A blue and green gradient&#10;&#10;Description automatically generated">
            <a:extLst>
              <a:ext uri="{FF2B5EF4-FFF2-40B4-BE49-F238E27FC236}">
                <a16:creationId xmlns:a16="http://schemas.microsoft.com/office/drawing/2014/main" id="{47424F62-CA17-8589-2612-7CCB567351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391500"/>
            <a:ext cx="12192000" cy="591266"/>
          </a:xfrm>
          <a:prstGeom prst="rect">
            <a:avLst/>
          </a:prstGeom>
        </p:spPr>
      </p:pic>
    </p:spTree>
    <p:extLst>
      <p:ext uri="{BB962C8B-B14F-4D97-AF65-F5344CB8AC3E}">
        <p14:creationId xmlns:p14="http://schemas.microsoft.com/office/powerpoint/2010/main" val="291794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4F9ECD8-9805-9A6F-E314-EA36F9A492D0}"/>
              </a:ext>
            </a:extLst>
          </p:cNvPr>
          <p:cNvPicPr>
            <a:picLocks noGrp="1" noChangeAspect="1"/>
          </p:cNvPicPr>
          <p:nvPr>
            <p:ph idx="1"/>
          </p:nvPr>
        </p:nvPicPr>
        <p:blipFill>
          <a:blip r:embed="rId3"/>
          <a:stretch>
            <a:fillRect/>
          </a:stretch>
        </p:blipFill>
        <p:spPr>
          <a:xfrm>
            <a:off x="3347050" y="37708"/>
            <a:ext cx="5316349" cy="6276058"/>
          </a:xfrm>
          <a:prstGeom prst="rect">
            <a:avLst/>
          </a:prstGeom>
          <a:ln>
            <a:noFill/>
          </a:ln>
        </p:spPr>
      </p:pic>
      <p:pic>
        <p:nvPicPr>
          <p:cNvPr id="2" name="Content Placeholder 4" descr="A blue and green gradient&#10;&#10;Description automatically generated">
            <a:extLst>
              <a:ext uri="{FF2B5EF4-FFF2-40B4-BE49-F238E27FC236}">
                <a16:creationId xmlns:a16="http://schemas.microsoft.com/office/drawing/2014/main" id="{13824FF7-242F-5849-45F5-19AA96A1F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91500"/>
            <a:ext cx="12192000" cy="591266"/>
          </a:xfrm>
          <a:prstGeom prst="rect">
            <a:avLst/>
          </a:prstGeom>
        </p:spPr>
      </p:pic>
    </p:spTree>
    <p:extLst>
      <p:ext uri="{BB962C8B-B14F-4D97-AF65-F5344CB8AC3E}">
        <p14:creationId xmlns:p14="http://schemas.microsoft.com/office/powerpoint/2010/main" val="333113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BAF18-A974-FB03-2234-3D407277BEB5}"/>
              </a:ext>
            </a:extLst>
          </p:cNvPr>
          <p:cNvSpPr>
            <a:spLocks noGrp="1"/>
          </p:cNvSpPr>
          <p:nvPr>
            <p:ph type="title"/>
          </p:nvPr>
        </p:nvSpPr>
        <p:spPr>
          <a:xfrm>
            <a:off x="139498" y="74855"/>
            <a:ext cx="3569250" cy="717487"/>
          </a:xfrm>
        </p:spPr>
        <p:txBody>
          <a:bodyPr/>
          <a:lstStyle/>
          <a:p>
            <a:r>
              <a:rPr lang="en-US" dirty="0">
                <a:latin typeface="Congenial" panose="02000503040000020004" pitchFamily="2" charset="0"/>
                <a:cs typeface="Arial" panose="020B0604020202020204" pitchFamily="34" charset="0"/>
              </a:rPr>
              <a:t>Asthma Attack</a:t>
            </a:r>
            <a:endParaRPr lang="en-GB" dirty="0">
              <a:latin typeface="Congenial" panose="02000503040000020004"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076F8A61-3C69-9FEC-1466-D0B14994FC6E}"/>
              </a:ext>
            </a:extLst>
          </p:cNvPr>
          <p:cNvSpPr>
            <a:spLocks noGrp="1"/>
          </p:cNvSpPr>
          <p:nvPr>
            <p:ph type="body" sz="half" idx="2"/>
          </p:nvPr>
        </p:nvSpPr>
        <p:spPr>
          <a:xfrm>
            <a:off x="217619" y="875013"/>
            <a:ext cx="6616814" cy="5139288"/>
          </a:xfrm>
        </p:spPr>
        <p:txBody>
          <a:bodyPr>
            <a:normAutofit/>
          </a:bodyPr>
          <a:lstStyle/>
          <a:p>
            <a:r>
              <a:rPr lang="en-US" sz="2400" dirty="0">
                <a:latin typeface="Arial" panose="020B0604020202020204" pitchFamily="34" charset="0"/>
                <a:cs typeface="Arial" panose="020B0604020202020204" pitchFamily="34" charset="0"/>
              </a:rPr>
              <a:t>It is important that you know what to do if someone you know is having an asthma attack.</a:t>
            </a:r>
          </a:p>
          <a:p>
            <a:r>
              <a:rPr lang="en-US"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Recognising</a:t>
            </a:r>
            <a:r>
              <a:rPr lang="en-US" sz="2400" dirty="0">
                <a:latin typeface="Arial" panose="020B0604020202020204" pitchFamily="34" charset="0"/>
                <a:cs typeface="Arial" panose="020B0604020202020204" pitchFamily="34" charset="0"/>
              </a:rPr>
              <a:t> the symptoms of an asthma attack is the first step in helping.</a:t>
            </a:r>
          </a:p>
          <a:p>
            <a:r>
              <a:rPr lang="en-US" sz="2400" b="1" u="sng" dirty="0">
                <a:solidFill>
                  <a:srgbClr val="FFC000"/>
                </a:solidFill>
                <a:latin typeface="Arial" panose="020B0604020202020204" pitchFamily="34" charset="0"/>
                <a:cs typeface="Arial" panose="020B0604020202020204" pitchFamily="34" charset="0"/>
              </a:rPr>
              <a:t>Mild/Moderate Symptoms:</a:t>
            </a:r>
          </a:p>
          <a:p>
            <a:r>
              <a:rPr lang="en-US" sz="2400" dirty="0">
                <a:latin typeface="Arial" panose="020B0604020202020204" pitchFamily="34" charset="0"/>
                <a:cs typeface="Arial" panose="020B0604020202020204" pitchFamily="34" charset="0"/>
              </a:rPr>
              <a:t>Cough / Wheeze / Shortness of breath / Chest tightness/pain </a:t>
            </a:r>
          </a:p>
          <a:p>
            <a:r>
              <a:rPr lang="en-US" sz="2400" b="1" u="sng" dirty="0">
                <a:solidFill>
                  <a:srgbClr val="FF0000"/>
                </a:solidFill>
                <a:latin typeface="Arial" panose="020B0604020202020204" pitchFamily="34" charset="0"/>
                <a:cs typeface="Arial" panose="020B0604020202020204" pitchFamily="34" charset="0"/>
              </a:rPr>
              <a:t>Severe/life threatening Symptoms:</a:t>
            </a:r>
          </a:p>
          <a:p>
            <a:r>
              <a:rPr lang="en-US" sz="2400" dirty="0">
                <a:latin typeface="Arial" panose="020B0604020202020204" pitchFamily="34" charset="0"/>
                <a:cs typeface="Arial" panose="020B0604020202020204" pitchFamily="34" charset="0"/>
              </a:rPr>
              <a:t>Faster breathing rate / working hard to breathe / unable to talk in full sentences / Looking pale/looking worried. </a:t>
            </a:r>
            <a:endParaRPr lang="en-GB"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4CDB350-3670-A565-DEC1-A772B76471AC}"/>
              </a:ext>
            </a:extLst>
          </p:cNvPr>
          <p:cNvPicPr>
            <a:picLocks noChangeAspect="1"/>
          </p:cNvPicPr>
          <p:nvPr/>
        </p:nvPicPr>
        <p:blipFill>
          <a:blip r:embed="rId3"/>
          <a:stretch>
            <a:fillRect/>
          </a:stretch>
        </p:blipFill>
        <p:spPr>
          <a:xfrm>
            <a:off x="6742072" y="0"/>
            <a:ext cx="5156895" cy="6858000"/>
          </a:xfrm>
          <a:prstGeom prst="rect">
            <a:avLst/>
          </a:prstGeom>
        </p:spPr>
      </p:pic>
      <p:pic>
        <p:nvPicPr>
          <p:cNvPr id="4" name="Content Placeholder 4" descr="A blue and green gradient&#10;&#10;Description automatically generated">
            <a:extLst>
              <a:ext uri="{FF2B5EF4-FFF2-40B4-BE49-F238E27FC236}">
                <a16:creationId xmlns:a16="http://schemas.microsoft.com/office/drawing/2014/main" id="{65A33896-8CC1-7B52-D24E-695799889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91500"/>
            <a:ext cx="12192000" cy="591266"/>
          </a:xfrm>
          <a:prstGeom prst="rect">
            <a:avLst/>
          </a:prstGeom>
        </p:spPr>
      </p:pic>
    </p:spTree>
    <p:extLst>
      <p:ext uri="{BB962C8B-B14F-4D97-AF65-F5344CB8AC3E}">
        <p14:creationId xmlns:p14="http://schemas.microsoft.com/office/powerpoint/2010/main" val="275004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patient's response">
            <a:extLst>
              <a:ext uri="{FF2B5EF4-FFF2-40B4-BE49-F238E27FC236}">
                <a16:creationId xmlns:a16="http://schemas.microsoft.com/office/drawing/2014/main" id="{4EB2C284-DCFC-9E32-C79B-14CAF4106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871" y="-176100"/>
            <a:ext cx="5481176" cy="6567600"/>
          </a:xfrm>
          <a:prstGeom prst="rect">
            <a:avLst/>
          </a:prstGeom>
        </p:spPr>
      </p:pic>
      <p:pic>
        <p:nvPicPr>
          <p:cNvPr id="2" name="Content Placeholder 4" descr="A blue and green gradient&#10;&#10;Description automatically generated">
            <a:extLst>
              <a:ext uri="{FF2B5EF4-FFF2-40B4-BE49-F238E27FC236}">
                <a16:creationId xmlns:a16="http://schemas.microsoft.com/office/drawing/2014/main" id="{BB3CB911-1C62-A983-4522-09FE78663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91500"/>
            <a:ext cx="12192000" cy="591266"/>
          </a:xfrm>
          <a:prstGeom prst="rect">
            <a:avLst/>
          </a:prstGeom>
        </p:spPr>
      </p:pic>
    </p:spTree>
    <p:extLst>
      <p:ext uri="{BB962C8B-B14F-4D97-AF65-F5344CB8AC3E}">
        <p14:creationId xmlns:p14="http://schemas.microsoft.com/office/powerpoint/2010/main" val="651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68162-4FD3-2331-F285-1A3583CD07E6}"/>
              </a:ext>
            </a:extLst>
          </p:cNvPr>
          <p:cNvSpPr>
            <a:spLocks noGrp="1"/>
          </p:cNvSpPr>
          <p:nvPr>
            <p:ph type="title"/>
          </p:nvPr>
        </p:nvSpPr>
        <p:spPr/>
        <p:txBody>
          <a:bodyPr/>
          <a:lstStyle/>
          <a:p>
            <a:pPr algn="ctr"/>
            <a:r>
              <a:rPr lang="en-US" dirty="0">
                <a:latin typeface="Congenial" panose="02000503040000020004" pitchFamily="2" charset="0"/>
              </a:rPr>
              <a:t>Celebs with Asthma</a:t>
            </a:r>
            <a:br>
              <a:rPr lang="en-US" dirty="0"/>
            </a:br>
            <a:endParaRPr lang="en-US" dirty="0"/>
          </a:p>
        </p:txBody>
      </p:sp>
      <p:sp>
        <p:nvSpPr>
          <p:cNvPr id="6" name="TextBox 5">
            <a:extLst>
              <a:ext uri="{FF2B5EF4-FFF2-40B4-BE49-F238E27FC236}">
                <a16:creationId xmlns:a16="http://schemas.microsoft.com/office/drawing/2014/main" id="{5FCE78DA-A7DA-BA07-FA47-5AF4923DDD7F}"/>
              </a:ext>
            </a:extLst>
          </p:cNvPr>
          <p:cNvSpPr txBox="1"/>
          <p:nvPr/>
        </p:nvSpPr>
        <p:spPr>
          <a:xfrm>
            <a:off x="809911" y="2736167"/>
            <a:ext cx="18261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David Beckham</a:t>
            </a:r>
          </a:p>
        </p:txBody>
      </p:sp>
      <p:sp>
        <p:nvSpPr>
          <p:cNvPr id="7" name="TextBox 6">
            <a:extLst>
              <a:ext uri="{FF2B5EF4-FFF2-40B4-BE49-F238E27FC236}">
                <a16:creationId xmlns:a16="http://schemas.microsoft.com/office/drawing/2014/main" id="{D5BF313D-659A-21BA-6258-3D99269E6CE7}"/>
              </a:ext>
            </a:extLst>
          </p:cNvPr>
          <p:cNvSpPr txBox="1"/>
          <p:nvPr/>
        </p:nvSpPr>
        <p:spPr>
          <a:xfrm>
            <a:off x="9208167" y="2644939"/>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Pink</a:t>
            </a:r>
          </a:p>
        </p:txBody>
      </p:sp>
      <p:sp>
        <p:nvSpPr>
          <p:cNvPr id="8" name="TextBox 7">
            <a:extLst>
              <a:ext uri="{FF2B5EF4-FFF2-40B4-BE49-F238E27FC236}">
                <a16:creationId xmlns:a16="http://schemas.microsoft.com/office/drawing/2014/main" id="{2F940727-45F0-C313-C48F-107C7252F1C2}"/>
              </a:ext>
            </a:extLst>
          </p:cNvPr>
          <p:cNvSpPr txBox="1"/>
          <p:nvPr/>
        </p:nvSpPr>
        <p:spPr>
          <a:xfrm>
            <a:off x="4923587" y="2742105"/>
            <a:ext cx="1481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Harry Styles</a:t>
            </a:r>
          </a:p>
        </p:txBody>
      </p:sp>
      <p:sp>
        <p:nvSpPr>
          <p:cNvPr id="10" name="TextBox 9">
            <a:extLst>
              <a:ext uri="{FF2B5EF4-FFF2-40B4-BE49-F238E27FC236}">
                <a16:creationId xmlns:a16="http://schemas.microsoft.com/office/drawing/2014/main" id="{4BE78652-B496-C751-A664-17837220061F}"/>
              </a:ext>
            </a:extLst>
          </p:cNvPr>
          <p:cNvSpPr txBox="1"/>
          <p:nvPr/>
        </p:nvSpPr>
        <p:spPr>
          <a:xfrm>
            <a:off x="3793430" y="5734754"/>
            <a:ext cx="10550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Eminem</a:t>
            </a:r>
          </a:p>
        </p:txBody>
      </p:sp>
      <p:sp>
        <p:nvSpPr>
          <p:cNvPr id="13" name="TextBox 12">
            <a:extLst>
              <a:ext uri="{FF2B5EF4-FFF2-40B4-BE49-F238E27FC236}">
                <a16:creationId xmlns:a16="http://schemas.microsoft.com/office/drawing/2014/main" id="{98A371CF-8C79-56B2-81C2-8E85C6DDFCCA}"/>
              </a:ext>
            </a:extLst>
          </p:cNvPr>
          <p:cNvSpPr txBox="1"/>
          <p:nvPr/>
        </p:nvSpPr>
        <p:spPr>
          <a:xfrm>
            <a:off x="1133047" y="5867538"/>
            <a:ext cx="17884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Frank Lampard</a:t>
            </a:r>
          </a:p>
        </p:txBody>
      </p:sp>
      <p:pic>
        <p:nvPicPr>
          <p:cNvPr id="17" name="Picture 16" descr="A person wearing a white hat and a white sweatshirt&#10;&#10;Description automatically generated">
            <a:extLst>
              <a:ext uri="{FF2B5EF4-FFF2-40B4-BE49-F238E27FC236}">
                <a16:creationId xmlns:a16="http://schemas.microsoft.com/office/drawing/2014/main" id="{B3332DA9-412C-64A6-1E7F-AA2EE87C8C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93430" y="3556244"/>
            <a:ext cx="1406098" cy="1988824"/>
          </a:xfrm>
          <a:prstGeom prst="rect">
            <a:avLst/>
          </a:prstGeom>
        </p:spPr>
      </p:pic>
      <p:pic>
        <p:nvPicPr>
          <p:cNvPr id="19" name="Picture 18" descr="A person with a beard&#10;&#10;Description automatically generated">
            <a:extLst>
              <a:ext uri="{FF2B5EF4-FFF2-40B4-BE49-F238E27FC236}">
                <a16:creationId xmlns:a16="http://schemas.microsoft.com/office/drawing/2014/main" id="{98E0A9E0-C197-850A-ACE7-C9FD2C266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64" y="1207955"/>
            <a:ext cx="1930400" cy="1436983"/>
          </a:xfrm>
          <a:prstGeom prst="rect">
            <a:avLst/>
          </a:prstGeom>
        </p:spPr>
      </p:pic>
      <p:pic>
        <p:nvPicPr>
          <p:cNvPr id="21" name="Picture 20" descr="A person with tattoos on his chest&#10;&#10;Description automatically generated">
            <a:extLst>
              <a:ext uri="{FF2B5EF4-FFF2-40B4-BE49-F238E27FC236}">
                <a16:creationId xmlns:a16="http://schemas.microsoft.com/office/drawing/2014/main" id="{EAEFAC74-E0FF-7C9A-EF54-5F9511249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458" y="1177368"/>
            <a:ext cx="2222499" cy="1436982"/>
          </a:xfrm>
          <a:prstGeom prst="rect">
            <a:avLst/>
          </a:prstGeom>
        </p:spPr>
      </p:pic>
      <p:pic>
        <p:nvPicPr>
          <p:cNvPr id="23" name="Picture 22" descr="A person smiling at the camera&#10;&#10;Description automatically generated">
            <a:extLst>
              <a:ext uri="{FF2B5EF4-FFF2-40B4-BE49-F238E27FC236}">
                <a16:creationId xmlns:a16="http://schemas.microsoft.com/office/drawing/2014/main" id="{9D4DE2EF-D1B7-FAD2-F6D4-854DEA8FB0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15655" y="1143274"/>
            <a:ext cx="2222500" cy="1501665"/>
          </a:xfrm>
          <a:prstGeom prst="rect">
            <a:avLst/>
          </a:prstGeom>
        </p:spPr>
      </p:pic>
      <p:pic>
        <p:nvPicPr>
          <p:cNvPr id="33" name="Picture 32" descr="A person in a blue jersey&#10;&#10;Description automatically generated">
            <a:extLst>
              <a:ext uri="{FF2B5EF4-FFF2-40B4-BE49-F238E27FC236}">
                <a16:creationId xmlns:a16="http://schemas.microsoft.com/office/drawing/2014/main" id="{4C908FD2-2E77-D3F5-E579-F14656B105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040" y="4315146"/>
            <a:ext cx="1447800" cy="1572577"/>
          </a:xfrm>
          <a:prstGeom prst="rect">
            <a:avLst/>
          </a:prstGeom>
        </p:spPr>
      </p:pic>
      <p:pic>
        <p:nvPicPr>
          <p:cNvPr id="4" name="Picture 3">
            <a:extLst>
              <a:ext uri="{FF2B5EF4-FFF2-40B4-BE49-F238E27FC236}">
                <a16:creationId xmlns:a16="http://schemas.microsoft.com/office/drawing/2014/main" id="{C9B10031-06B6-AC10-CA26-5A72D9338E3E}"/>
              </a:ext>
            </a:extLst>
          </p:cNvPr>
          <p:cNvPicPr>
            <a:picLocks noChangeAspect="1"/>
          </p:cNvPicPr>
          <p:nvPr/>
        </p:nvPicPr>
        <p:blipFill>
          <a:blip r:embed="rId8"/>
          <a:stretch>
            <a:fillRect/>
          </a:stretch>
        </p:blipFill>
        <p:spPr>
          <a:xfrm>
            <a:off x="9274481" y="3997278"/>
            <a:ext cx="1935501" cy="1890445"/>
          </a:xfrm>
          <a:prstGeom prst="rect">
            <a:avLst/>
          </a:prstGeom>
        </p:spPr>
      </p:pic>
      <p:sp>
        <p:nvSpPr>
          <p:cNvPr id="5" name="TextBox 4">
            <a:extLst>
              <a:ext uri="{FF2B5EF4-FFF2-40B4-BE49-F238E27FC236}">
                <a16:creationId xmlns:a16="http://schemas.microsoft.com/office/drawing/2014/main" id="{3795206A-688F-DD5A-68E1-F7D12D920824}"/>
              </a:ext>
            </a:extLst>
          </p:cNvPr>
          <p:cNvSpPr txBox="1"/>
          <p:nvPr/>
        </p:nvSpPr>
        <p:spPr>
          <a:xfrm>
            <a:off x="9386884" y="5725457"/>
            <a:ext cx="20241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  Mo Farah</a:t>
            </a:r>
          </a:p>
        </p:txBody>
      </p:sp>
      <p:pic>
        <p:nvPicPr>
          <p:cNvPr id="16" name="Picture 15">
            <a:extLst>
              <a:ext uri="{FF2B5EF4-FFF2-40B4-BE49-F238E27FC236}">
                <a16:creationId xmlns:a16="http://schemas.microsoft.com/office/drawing/2014/main" id="{E300DDE1-C050-789A-BC4B-92DBF83D545F}"/>
              </a:ext>
            </a:extLst>
          </p:cNvPr>
          <p:cNvPicPr>
            <a:picLocks noChangeAspect="1"/>
          </p:cNvPicPr>
          <p:nvPr/>
        </p:nvPicPr>
        <p:blipFill>
          <a:blip r:embed="rId9"/>
          <a:stretch>
            <a:fillRect/>
          </a:stretch>
        </p:blipFill>
        <p:spPr>
          <a:xfrm>
            <a:off x="6493267" y="3556244"/>
            <a:ext cx="1762804" cy="2089530"/>
          </a:xfrm>
          <a:prstGeom prst="rect">
            <a:avLst/>
          </a:prstGeom>
        </p:spPr>
      </p:pic>
      <p:sp>
        <p:nvSpPr>
          <p:cNvPr id="18" name="TextBox 17">
            <a:extLst>
              <a:ext uri="{FF2B5EF4-FFF2-40B4-BE49-F238E27FC236}">
                <a16:creationId xmlns:a16="http://schemas.microsoft.com/office/drawing/2014/main" id="{6A1ECB5D-1F09-3F77-37B4-1C1F38EA5B1A}"/>
              </a:ext>
            </a:extLst>
          </p:cNvPr>
          <p:cNvSpPr txBox="1"/>
          <p:nvPr/>
        </p:nvSpPr>
        <p:spPr>
          <a:xfrm>
            <a:off x="6565187" y="5734754"/>
            <a:ext cx="15719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Paddy McGuiness</a:t>
            </a:r>
          </a:p>
        </p:txBody>
      </p:sp>
      <p:pic>
        <p:nvPicPr>
          <p:cNvPr id="3" name="Picture 2">
            <a:extLst>
              <a:ext uri="{FF2B5EF4-FFF2-40B4-BE49-F238E27FC236}">
                <a16:creationId xmlns:a16="http://schemas.microsoft.com/office/drawing/2014/main" id="{E6789DD9-6C10-0003-A33A-02CB352C4B72}"/>
              </a:ext>
            </a:extLst>
          </p:cNvPr>
          <p:cNvPicPr>
            <a:picLocks noChangeAspect="1"/>
          </p:cNvPicPr>
          <p:nvPr/>
        </p:nvPicPr>
        <p:blipFill>
          <a:blip r:embed="rId10"/>
          <a:stretch>
            <a:fillRect/>
          </a:stretch>
        </p:blipFill>
        <p:spPr>
          <a:xfrm>
            <a:off x="0" y="6459059"/>
            <a:ext cx="12192000" cy="591312"/>
          </a:xfrm>
          <a:prstGeom prst="rect">
            <a:avLst/>
          </a:prstGeom>
        </p:spPr>
      </p:pic>
    </p:spTree>
    <p:extLst>
      <p:ext uri="{BB962C8B-B14F-4D97-AF65-F5344CB8AC3E}">
        <p14:creationId xmlns:p14="http://schemas.microsoft.com/office/powerpoint/2010/main" val="181153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ue and green gradient&#10;&#10;Description automatically generated">
            <a:extLst>
              <a:ext uri="{FF2B5EF4-FFF2-40B4-BE49-F238E27FC236}">
                <a16:creationId xmlns:a16="http://schemas.microsoft.com/office/drawing/2014/main" id="{B2FB4D8A-2CC1-63BD-CE46-5B7A563DB8AB}"/>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3668" r="3918"/>
          <a:stretch/>
        </p:blipFill>
        <p:spPr>
          <a:xfrm>
            <a:off x="0" y="0"/>
            <a:ext cx="8450297" cy="6857990"/>
          </a:xfrm>
          <a:prstGeom prst="rect">
            <a:avLst/>
          </a:prstGeom>
        </p:spPr>
      </p:pic>
      <p:sp>
        <p:nvSpPr>
          <p:cNvPr id="2" name="Title 1">
            <a:extLst>
              <a:ext uri="{FF2B5EF4-FFF2-40B4-BE49-F238E27FC236}">
                <a16:creationId xmlns:a16="http://schemas.microsoft.com/office/drawing/2014/main" id="{F5C94393-6026-B0CB-F7DA-9742F798F9AB}"/>
              </a:ext>
            </a:extLst>
          </p:cNvPr>
          <p:cNvSpPr>
            <a:spLocks noGrp="1"/>
          </p:cNvSpPr>
          <p:nvPr>
            <p:ph type="title"/>
          </p:nvPr>
        </p:nvSpPr>
        <p:spPr>
          <a:xfrm>
            <a:off x="84057" y="-62139"/>
            <a:ext cx="6141770" cy="1627636"/>
          </a:xfrm>
        </p:spPr>
        <p:txBody>
          <a:bodyPr>
            <a:normAutofit/>
          </a:bodyPr>
          <a:lstStyle/>
          <a:p>
            <a:r>
              <a:rPr lang="en-US" sz="3400" dirty="0">
                <a:solidFill>
                  <a:srgbClr val="FFFFFF"/>
                </a:solidFill>
                <a:latin typeface="Congenial" panose="02000503040000020004" pitchFamily="2" charset="0"/>
                <a:cs typeface="Arial" panose="020B0604020202020204" pitchFamily="34" charset="0"/>
              </a:rPr>
              <a:t>Asthma – becoming independent</a:t>
            </a:r>
          </a:p>
        </p:txBody>
      </p:sp>
      <p:sp>
        <p:nvSpPr>
          <p:cNvPr id="3" name="Content Placeholder 2">
            <a:extLst>
              <a:ext uri="{FF2B5EF4-FFF2-40B4-BE49-F238E27FC236}">
                <a16:creationId xmlns:a16="http://schemas.microsoft.com/office/drawing/2014/main" id="{EE6B6B4B-C122-CA45-7386-203AA2F86D8E}"/>
              </a:ext>
            </a:extLst>
          </p:cNvPr>
          <p:cNvSpPr>
            <a:spLocks noGrp="1"/>
          </p:cNvSpPr>
          <p:nvPr>
            <p:ph idx="1"/>
          </p:nvPr>
        </p:nvSpPr>
        <p:spPr>
          <a:xfrm>
            <a:off x="177531" y="1295958"/>
            <a:ext cx="6141770" cy="5057708"/>
          </a:xfrm>
        </p:spPr>
        <p:txBody>
          <a:bodyPr>
            <a:normAutofit lnSpcReduction="10000"/>
          </a:bodyPr>
          <a:lstStyle/>
          <a:p>
            <a:pPr marL="0" indent="0">
              <a:buNone/>
            </a:pPr>
            <a:r>
              <a:rPr lang="en-GB" sz="1600" b="1" dirty="0">
                <a:solidFill>
                  <a:srgbClr val="FFFFFF"/>
                </a:solidFill>
                <a:effectLst/>
                <a:latin typeface="Arial" panose="020B0604020202020204" pitchFamily="34" charset="0"/>
                <a:cs typeface="Arial" panose="020B0604020202020204" pitchFamily="34" charset="0"/>
              </a:rPr>
              <a:t>Going out is one of the most important parts of growing up and becoming a young adult. </a:t>
            </a:r>
          </a:p>
          <a:p>
            <a:r>
              <a:rPr lang="en-GB" sz="1600" dirty="0">
                <a:solidFill>
                  <a:srgbClr val="FFFFFF"/>
                </a:solidFill>
                <a:latin typeface="Arial" panose="020B0604020202020204" pitchFamily="34" charset="0"/>
                <a:cs typeface="Arial" panose="020B0604020202020204" pitchFamily="34" charset="0"/>
              </a:rPr>
              <a:t>Make sure your friends are aware that you have asthma. </a:t>
            </a:r>
          </a:p>
          <a:p>
            <a:pPr marL="0" indent="0">
              <a:buNone/>
            </a:pPr>
            <a:endParaRPr lang="en-GB" sz="1600" dirty="0">
              <a:solidFill>
                <a:srgbClr val="FFFFFF"/>
              </a:solidFill>
              <a:latin typeface="Arial" panose="020B0604020202020204" pitchFamily="34" charset="0"/>
              <a:cs typeface="Arial" panose="020B0604020202020204" pitchFamily="34" charset="0"/>
            </a:endParaRPr>
          </a:p>
          <a:p>
            <a:r>
              <a:rPr lang="en-GB" sz="1600" b="0" dirty="0">
                <a:solidFill>
                  <a:srgbClr val="FFFFFF"/>
                </a:solidFill>
                <a:effectLst/>
                <a:latin typeface="Arial" panose="020B0604020202020204" pitchFamily="34" charset="0"/>
                <a:cs typeface="Arial" panose="020B0604020202020204" pitchFamily="34" charset="0"/>
              </a:rPr>
              <a:t>If you have asthma and are planning to go out with friends to a party be aware that some drinks/smoking and some medications/drugs can trigger asthma symptoms. </a:t>
            </a:r>
          </a:p>
          <a:p>
            <a:pPr marL="0" indent="0">
              <a:buNone/>
            </a:pPr>
            <a:endParaRPr lang="en-GB" sz="1600" b="0" dirty="0">
              <a:solidFill>
                <a:srgbClr val="FFFFFF"/>
              </a:solidFill>
              <a:effectLst/>
              <a:latin typeface="Arial" panose="020B0604020202020204" pitchFamily="34" charset="0"/>
              <a:cs typeface="Arial" panose="020B0604020202020204" pitchFamily="34" charset="0"/>
            </a:endParaRPr>
          </a:p>
          <a:p>
            <a:r>
              <a:rPr lang="en-GB" sz="1600" dirty="0">
                <a:solidFill>
                  <a:srgbClr val="FFFFFF"/>
                </a:solidFill>
                <a:latin typeface="Arial" panose="020B0604020202020204" pitchFamily="34" charset="0"/>
                <a:cs typeface="Arial" panose="020B0604020202020204" pitchFamily="34" charset="0"/>
              </a:rPr>
              <a:t>If you have a Personalised Asthma Action Plan (PAAP) – have a photo of it on your phone, so you always have it ready when it’s needed.</a:t>
            </a:r>
          </a:p>
          <a:p>
            <a:pPr marL="0" indent="0">
              <a:buNone/>
            </a:pPr>
            <a:endParaRPr lang="en-GB" sz="1600" dirty="0">
              <a:solidFill>
                <a:srgbClr val="FFFFFF"/>
              </a:solidFill>
              <a:latin typeface="Arial" panose="020B0604020202020204" pitchFamily="34" charset="0"/>
              <a:cs typeface="Arial" panose="020B0604020202020204" pitchFamily="34" charset="0"/>
            </a:endParaRPr>
          </a:p>
          <a:p>
            <a:r>
              <a:rPr lang="en-GB" sz="1600" dirty="0">
                <a:solidFill>
                  <a:srgbClr val="FFFFFF"/>
                </a:solidFill>
                <a:latin typeface="Arial" panose="020B0604020202020204" pitchFamily="34" charset="0"/>
                <a:cs typeface="Arial" panose="020B0604020202020204" pitchFamily="34" charset="0"/>
              </a:rPr>
              <a:t>Also carry your rescue inhaler, in case your allergies are triggers.</a:t>
            </a:r>
          </a:p>
          <a:p>
            <a:pPr marL="0" indent="0">
              <a:buNone/>
            </a:pPr>
            <a:endParaRPr lang="en-GB" sz="1600" dirty="0">
              <a:solidFill>
                <a:srgbClr val="FFFFFF"/>
              </a:solidFill>
              <a:latin typeface="Arial" panose="020B0604020202020204" pitchFamily="34" charset="0"/>
              <a:cs typeface="Arial" panose="020B0604020202020204" pitchFamily="34" charset="0"/>
            </a:endParaRPr>
          </a:p>
          <a:p>
            <a:r>
              <a:rPr lang="en-GB" sz="1600" dirty="0">
                <a:solidFill>
                  <a:srgbClr val="FFFFFF"/>
                </a:solidFill>
                <a:latin typeface="Arial" panose="020B0604020202020204" pitchFamily="34" charset="0"/>
                <a:cs typeface="Arial" panose="020B0604020202020204" pitchFamily="34" charset="0"/>
              </a:rPr>
              <a:t>Take your preventor medication regularly in the right way. </a:t>
            </a:r>
          </a:p>
          <a:p>
            <a:endParaRPr lang="en-GB" sz="1600" dirty="0">
              <a:solidFill>
                <a:srgbClr val="FFFFFF"/>
              </a:solidFill>
              <a:latin typeface="Arial" panose="020B0604020202020204" pitchFamily="34" charset="0"/>
              <a:cs typeface="Arial" panose="020B0604020202020204" pitchFamily="34" charset="0"/>
            </a:endParaRPr>
          </a:p>
          <a:p>
            <a:r>
              <a:rPr lang="en-GB" sz="1600" dirty="0">
                <a:solidFill>
                  <a:srgbClr val="FFFFFF"/>
                </a:solidFill>
                <a:latin typeface="Arial" panose="020B0604020202020204" pitchFamily="34" charset="0"/>
                <a:cs typeface="Arial" panose="020B0604020202020204" pitchFamily="34" charset="0"/>
              </a:rPr>
              <a:t>Attend an asthma review at least once per year. </a:t>
            </a:r>
            <a:endParaRPr lang="en-US" sz="1600" dirty="0">
              <a:solidFill>
                <a:srgbClr val="FFFFFF"/>
              </a:solidFill>
              <a:latin typeface="Congenial" panose="02000503040000020004" pitchFamily="2" charset="0"/>
            </a:endParaRPr>
          </a:p>
        </p:txBody>
      </p:sp>
      <p:pic>
        <p:nvPicPr>
          <p:cNvPr id="7" name="Picture 6" descr="Crowd with disco lights">
            <a:extLst>
              <a:ext uri="{FF2B5EF4-FFF2-40B4-BE49-F238E27FC236}">
                <a16:creationId xmlns:a16="http://schemas.microsoft.com/office/drawing/2014/main" id="{2428D181-503F-20EC-4571-24204533F194}"/>
              </a:ext>
            </a:extLst>
          </p:cNvPr>
          <p:cNvPicPr>
            <a:picLocks noChangeAspect="1"/>
          </p:cNvPicPr>
          <p:nvPr/>
        </p:nvPicPr>
        <p:blipFill rotWithShape="1">
          <a:blip r:embed="rId4">
            <a:extLst>
              <a:ext uri="{28A0092B-C50C-407E-A947-70E740481C1C}">
                <a14:useLocalDpi xmlns:a14="http://schemas.microsoft.com/office/drawing/2010/main" val="0"/>
              </a:ext>
            </a:extLst>
          </a:blip>
          <a:srcRect l="21119" r="20843"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0482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F9AC-F01A-C869-291C-311E39DB22EC}"/>
              </a:ext>
            </a:extLst>
          </p:cNvPr>
          <p:cNvSpPr>
            <a:spLocks noGrp="1"/>
          </p:cNvSpPr>
          <p:nvPr>
            <p:ph type="title"/>
          </p:nvPr>
        </p:nvSpPr>
        <p:spPr>
          <a:xfrm>
            <a:off x="0" y="-104995"/>
            <a:ext cx="9392421" cy="1330841"/>
          </a:xfrm>
        </p:spPr>
        <p:txBody>
          <a:bodyPr>
            <a:normAutofit/>
          </a:bodyPr>
          <a:lstStyle/>
          <a:p>
            <a:r>
              <a:rPr lang="en-US" dirty="0">
                <a:latin typeface="Congenial" panose="02000503040000020004" pitchFamily="2" charset="0"/>
                <a:cs typeface="Arial" panose="020B0604020202020204" pitchFamily="34" charset="0"/>
              </a:rPr>
              <a:t>Smoking and Vaping</a:t>
            </a:r>
            <a:endParaRPr lang="en-GB" dirty="0">
              <a:latin typeface="Congenial" panose="02000503040000020004" pitchFamily="2" charset="0"/>
              <a:cs typeface="Arial" panose="020B0604020202020204" pitchFamily="34" charset="0"/>
            </a:endParaRPr>
          </a:p>
        </p:txBody>
      </p:sp>
      <p:sp>
        <p:nvSpPr>
          <p:cNvPr id="3" name="Content Placeholder 2">
            <a:extLst>
              <a:ext uri="{FF2B5EF4-FFF2-40B4-BE49-F238E27FC236}">
                <a16:creationId xmlns:a16="http://schemas.microsoft.com/office/drawing/2014/main" id="{4FB70966-D2B1-1379-3EAC-A6AE4E6D6437}"/>
              </a:ext>
            </a:extLst>
          </p:cNvPr>
          <p:cNvSpPr>
            <a:spLocks noGrp="1"/>
          </p:cNvSpPr>
          <p:nvPr>
            <p:ph idx="1"/>
          </p:nvPr>
        </p:nvSpPr>
        <p:spPr>
          <a:xfrm>
            <a:off x="170382" y="1225846"/>
            <a:ext cx="5594692" cy="3917773"/>
          </a:xfrm>
        </p:spPr>
        <p:txBody>
          <a:bodyPr>
            <a:noAutofit/>
          </a:bodyPr>
          <a:lstStyle/>
          <a:p>
            <a:pPr marL="0" indent="0">
              <a:buNone/>
            </a:pPr>
            <a:r>
              <a:rPr lang="en-GB" sz="2000" b="1" u="sng" dirty="0">
                <a:latin typeface="Arial" panose="020B0604020202020204" pitchFamily="34" charset="0"/>
                <a:cs typeface="Arial" panose="020B0604020202020204" pitchFamily="34" charset="0"/>
              </a:rPr>
              <a:t>Did you know: </a:t>
            </a:r>
          </a:p>
          <a:p>
            <a:pPr marL="0" indent="0">
              <a:buNone/>
            </a:pPr>
            <a:r>
              <a:rPr lang="en-GB" sz="2000" dirty="0">
                <a:latin typeface="Arial" panose="020B0604020202020204" pitchFamily="34" charset="0"/>
                <a:cs typeface="Arial" panose="020B0604020202020204" pitchFamily="34" charset="0"/>
              </a:rPr>
              <a:t>It is illegal to buy cigarettes in the UK if you are under 18 years old, and if you are under 16 years old, the police have the right to remove them.</a:t>
            </a: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Smoking puts your lungs at risk – smokers are 5 times more likely to catch flu and twice as likely to get pneumonia</a:t>
            </a: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Vaping is much more harmful in young people than adults</a:t>
            </a: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Increase the risk of a severe asthma attack. </a:t>
            </a:r>
          </a:p>
          <a:p>
            <a:pPr marL="0" indent="0">
              <a:buNone/>
            </a:pPr>
            <a:endParaRPr lang="en-GB" sz="2000" dirty="0"/>
          </a:p>
          <a:p>
            <a:endParaRPr lang="en-GB" sz="2000" dirty="0"/>
          </a:p>
          <a:p>
            <a:pPr marL="0" indent="0">
              <a:buNone/>
            </a:pPr>
            <a:endParaRPr lang="en-GB" sz="2000" dirty="0"/>
          </a:p>
        </p:txBody>
      </p:sp>
      <p:pic>
        <p:nvPicPr>
          <p:cNvPr id="4" name="Content Placeholder 4" descr="A blue and green gradient&#10;&#10;Description automatically generated">
            <a:extLst>
              <a:ext uri="{FF2B5EF4-FFF2-40B4-BE49-F238E27FC236}">
                <a16:creationId xmlns:a16="http://schemas.microsoft.com/office/drawing/2014/main" id="{E919F34D-0C67-1239-1408-894615C5D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1500"/>
            <a:ext cx="12192000" cy="591266"/>
          </a:xfrm>
          <a:prstGeom prst="rect">
            <a:avLst/>
          </a:prstGeom>
        </p:spPr>
      </p:pic>
      <p:pic>
        <p:nvPicPr>
          <p:cNvPr id="9" name="Picture 8" descr="A person holding a cigarette and a cigarette&#10;&#10;Description automatically generated">
            <a:extLst>
              <a:ext uri="{FF2B5EF4-FFF2-40B4-BE49-F238E27FC236}">
                <a16:creationId xmlns:a16="http://schemas.microsoft.com/office/drawing/2014/main" id="{65FBA22A-AA0C-9E65-EF29-3022D539DB0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71883" y="1074267"/>
            <a:ext cx="5662008" cy="3778454"/>
          </a:xfrm>
          <a:prstGeom prst="rect">
            <a:avLst/>
          </a:prstGeom>
        </p:spPr>
      </p:pic>
    </p:spTree>
    <p:extLst>
      <p:ext uri="{BB962C8B-B14F-4D97-AF65-F5344CB8AC3E}">
        <p14:creationId xmlns:p14="http://schemas.microsoft.com/office/powerpoint/2010/main" val="385800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D2C8-9DFE-F439-E8A3-A931F731723B}"/>
              </a:ext>
            </a:extLst>
          </p:cNvPr>
          <p:cNvSpPr>
            <a:spLocks noGrp="1"/>
          </p:cNvSpPr>
          <p:nvPr>
            <p:ph type="title"/>
          </p:nvPr>
        </p:nvSpPr>
        <p:spPr>
          <a:xfrm>
            <a:off x="0" y="-181630"/>
            <a:ext cx="10515600" cy="1325563"/>
          </a:xfrm>
        </p:spPr>
        <p:txBody>
          <a:bodyPr/>
          <a:lstStyle/>
          <a:p>
            <a:r>
              <a:rPr lang="en-US" dirty="0">
                <a:latin typeface="Congenial" panose="02000503040000020004" pitchFamily="2" charset="0"/>
                <a:cs typeface="Arial" panose="020B0604020202020204" pitchFamily="34" charset="0"/>
              </a:rPr>
              <a:t>What to remember…</a:t>
            </a:r>
          </a:p>
        </p:txBody>
      </p:sp>
      <p:sp>
        <p:nvSpPr>
          <p:cNvPr id="3" name="Content Placeholder 2">
            <a:extLst>
              <a:ext uri="{FF2B5EF4-FFF2-40B4-BE49-F238E27FC236}">
                <a16:creationId xmlns:a16="http://schemas.microsoft.com/office/drawing/2014/main" id="{41BBDD8A-F658-7A21-F846-362C80C68A9C}"/>
              </a:ext>
            </a:extLst>
          </p:cNvPr>
          <p:cNvSpPr>
            <a:spLocks noGrp="1"/>
          </p:cNvSpPr>
          <p:nvPr>
            <p:ph idx="1"/>
          </p:nvPr>
        </p:nvSpPr>
        <p:spPr>
          <a:xfrm>
            <a:off x="300871" y="826383"/>
            <a:ext cx="11671169" cy="5235051"/>
          </a:xfrm>
        </p:spPr>
        <p:txBody>
          <a:bodyPr>
            <a:normAutofit lnSpcReduction="10000"/>
          </a:bodyPr>
          <a:lstStyle/>
          <a:p>
            <a:pPr>
              <a:buFont typeface="Courier New" panose="02070309020205020404" pitchFamily="49" charset="0"/>
              <a:buChar char="o"/>
            </a:pPr>
            <a:r>
              <a:rPr lang="en-US" dirty="0">
                <a:latin typeface="Arial" panose="020B0604020202020204" pitchFamily="34" charset="0"/>
                <a:cs typeface="Arial" panose="020B0604020202020204" pitchFamily="34" charset="0"/>
              </a:rPr>
              <a:t> You will probably know someone who has asthma.</a:t>
            </a:r>
          </a:p>
          <a:p>
            <a:pPr>
              <a:buFont typeface="Courier New" panose="02070309020205020404" pitchFamily="49" charset="0"/>
              <a:buChar char="o"/>
            </a:pPr>
            <a:r>
              <a:rPr lang="en-US" dirty="0">
                <a:latin typeface="Arial" panose="020B0604020202020204" pitchFamily="34" charset="0"/>
                <a:cs typeface="Arial" panose="020B0604020202020204" pitchFamily="34" charset="0"/>
              </a:rPr>
              <a:t> The main symptoms of someone having an Asthma attack are:</a:t>
            </a:r>
          </a:p>
          <a:p>
            <a:pPr lvl="1"/>
            <a:r>
              <a:rPr lang="en-US" dirty="0">
                <a:latin typeface="Arial" panose="020B0604020202020204" pitchFamily="34" charset="0"/>
                <a:cs typeface="Arial" panose="020B0604020202020204" pitchFamily="34" charset="0"/>
              </a:rPr>
              <a:t> Wheezing</a:t>
            </a:r>
          </a:p>
          <a:p>
            <a:pPr lvl="1"/>
            <a:r>
              <a:rPr lang="en-US" dirty="0">
                <a:latin typeface="Arial" panose="020B0604020202020204" pitchFamily="34" charset="0"/>
                <a:cs typeface="Arial" panose="020B0604020202020204" pitchFamily="34" charset="0"/>
              </a:rPr>
              <a:t>feeling/sounding short of breath</a:t>
            </a:r>
          </a:p>
          <a:p>
            <a:pPr lvl="1"/>
            <a:r>
              <a:rPr lang="en-US" dirty="0">
                <a:latin typeface="Arial" panose="020B0604020202020204" pitchFamily="34" charset="0"/>
                <a:cs typeface="Arial" panose="020B0604020202020204" pitchFamily="34" charset="0"/>
              </a:rPr>
              <a:t>Coughing</a:t>
            </a:r>
          </a:p>
          <a:p>
            <a:pPr lvl="1"/>
            <a:r>
              <a:rPr lang="en-US" dirty="0">
                <a:latin typeface="Arial" panose="020B0604020202020204" pitchFamily="34" charset="0"/>
                <a:cs typeface="Arial" panose="020B0604020202020204" pitchFamily="34" charset="0"/>
              </a:rPr>
              <a:t>not being able to speak in full sentences.</a:t>
            </a:r>
          </a:p>
          <a:p>
            <a:pPr>
              <a:buFont typeface="Courier New" panose="02070309020205020404" pitchFamily="49" charset="0"/>
              <a:buChar char="o"/>
            </a:pPr>
            <a:r>
              <a:rPr lang="en-US" dirty="0">
                <a:latin typeface="Arial" panose="020B0604020202020204" pitchFamily="34" charset="0"/>
                <a:cs typeface="Arial" panose="020B0604020202020204" pitchFamily="34" charset="0"/>
              </a:rPr>
              <a:t> If you think someone is having an asthma attack, alert someone who can get help, and help them use their rescue inhaler. </a:t>
            </a:r>
          </a:p>
          <a:p>
            <a:pPr>
              <a:buFont typeface="Courier New" panose="02070309020205020404" pitchFamily="49" charset="0"/>
              <a:buChar char="o"/>
            </a:pPr>
            <a:r>
              <a:rPr lang="en-US" dirty="0">
                <a:latin typeface="Arial" panose="020B0604020202020204" pitchFamily="34" charset="0"/>
                <a:cs typeface="Arial" panose="020B0604020202020204" pitchFamily="34" charset="0"/>
              </a:rPr>
              <a:t> Remember to carry your rescue inhaler for asthma.</a:t>
            </a:r>
          </a:p>
          <a:p>
            <a:pPr>
              <a:buFont typeface="Courier New" panose="02070309020205020404" pitchFamily="49" charset="0"/>
              <a:buChar char="o"/>
            </a:pPr>
            <a:r>
              <a:rPr lang="en-US" dirty="0">
                <a:latin typeface="Arial" panose="020B0604020202020204" pitchFamily="34" charset="0"/>
                <a:cs typeface="Arial" panose="020B0604020202020204" pitchFamily="34" charset="0"/>
              </a:rPr>
              <a:t> Arrange a check-up/review</a:t>
            </a:r>
          </a:p>
          <a:p>
            <a:pPr>
              <a:buFont typeface="Courier New" panose="02070309020205020404" pitchFamily="49" charset="0"/>
              <a:buChar char="o"/>
            </a:pPr>
            <a:r>
              <a:rPr lang="en-US" dirty="0">
                <a:latin typeface="Arial" panose="020B0604020202020204" pitchFamily="34" charset="0"/>
                <a:cs typeface="Arial" panose="020B0604020202020204" pitchFamily="34" charset="0"/>
              </a:rPr>
              <a:t> Know your Asthma management plan. </a:t>
            </a:r>
          </a:p>
          <a:p>
            <a:pPr>
              <a:buFont typeface="Courier New" panose="02070309020205020404" pitchFamily="49" charset="0"/>
              <a:buChar char="o"/>
            </a:pPr>
            <a:r>
              <a:rPr lang="en-US" dirty="0">
                <a:latin typeface="Arial" panose="020B0604020202020204" pitchFamily="34" charset="0"/>
                <a:cs typeface="Arial" panose="020B0604020202020204" pitchFamily="34" charset="0"/>
              </a:rPr>
              <a:t>Take your treatment as prescribed. </a:t>
            </a:r>
          </a:p>
          <a:p>
            <a:pPr>
              <a:buFont typeface=".Apple Color Emoji UI"/>
              <a:buChar char="✅"/>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a:buFont typeface=".Apple Color Emoji UI"/>
              <a:buChar char="✅"/>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4" name="Content Placeholder 4" descr="A blue and green gradient&#10;&#10;Description automatically generated">
            <a:extLst>
              <a:ext uri="{FF2B5EF4-FFF2-40B4-BE49-F238E27FC236}">
                <a16:creationId xmlns:a16="http://schemas.microsoft.com/office/drawing/2014/main" id="{4E6BFB33-FC6A-CFAC-948C-BB23458DE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1500"/>
            <a:ext cx="12192000" cy="591266"/>
          </a:xfrm>
          <a:prstGeom prst="rect">
            <a:avLst/>
          </a:prstGeom>
        </p:spPr>
      </p:pic>
    </p:spTree>
    <p:extLst>
      <p:ext uri="{BB962C8B-B14F-4D97-AF65-F5344CB8AC3E}">
        <p14:creationId xmlns:p14="http://schemas.microsoft.com/office/powerpoint/2010/main" val="319881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tudents sitting outdoors">
            <a:extLst>
              <a:ext uri="{FF2B5EF4-FFF2-40B4-BE49-F238E27FC236}">
                <a16:creationId xmlns:a16="http://schemas.microsoft.com/office/drawing/2014/main" id="{328BB995-574A-12FF-70D3-B49869D60518}"/>
              </a:ext>
            </a:extLst>
          </p:cNvPr>
          <p:cNvPicPr>
            <a:picLocks noChangeAspect="1"/>
          </p:cNvPicPr>
          <p:nvPr/>
        </p:nvPicPr>
        <p:blipFill rotWithShape="1">
          <a:blip r:embed="rId3">
            <a:extLst>
              <a:ext uri="{28A0092B-C50C-407E-A947-70E740481C1C}">
                <a14:useLocalDpi xmlns:a14="http://schemas.microsoft.com/office/drawing/2010/main" val="0"/>
              </a:ext>
            </a:extLst>
          </a:blip>
          <a:srcRect r="23298" b="9091"/>
          <a:stretch/>
        </p:blipFill>
        <p:spPr>
          <a:xfrm>
            <a:off x="3523488" y="10"/>
            <a:ext cx="8668512" cy="6608180"/>
          </a:xfrm>
          <a:prstGeom prst="rect">
            <a:avLst/>
          </a:prstGeom>
        </p:spPr>
      </p:pic>
      <p:sp>
        <p:nvSpPr>
          <p:cNvPr id="6" name="Title 5">
            <a:extLst>
              <a:ext uri="{FF2B5EF4-FFF2-40B4-BE49-F238E27FC236}">
                <a16:creationId xmlns:a16="http://schemas.microsoft.com/office/drawing/2014/main" id="{B1FFE31D-DE38-0F32-8816-5AACEDC9A6FC}"/>
              </a:ext>
            </a:extLst>
          </p:cNvPr>
          <p:cNvSpPr>
            <a:spLocks noGrp="1"/>
          </p:cNvSpPr>
          <p:nvPr>
            <p:ph type="title"/>
          </p:nvPr>
        </p:nvSpPr>
        <p:spPr>
          <a:xfrm>
            <a:off x="47402" y="1061403"/>
            <a:ext cx="3428684" cy="3204134"/>
          </a:xfrm>
        </p:spPr>
        <p:txBody>
          <a:bodyPr vert="horz" lIns="91440" tIns="45720" rIns="91440" bIns="45720" rtlCol="0" anchor="b">
            <a:normAutofit/>
          </a:bodyPr>
          <a:lstStyle/>
          <a:p>
            <a:pPr algn="ctr"/>
            <a:r>
              <a:rPr lang="en-US" sz="4800" b="1" dirty="0">
                <a:latin typeface="Congenial" panose="02000503040000020004" pitchFamily="2" charset="0"/>
              </a:rPr>
              <a:t>Is asthma obvious?</a:t>
            </a:r>
            <a:br>
              <a:rPr lang="en-US" sz="4800" b="1" dirty="0"/>
            </a:br>
            <a:br>
              <a:rPr lang="en-US" sz="4800" b="1" dirty="0"/>
            </a:br>
            <a:endParaRPr lang="en-US" sz="4800" b="1" dirty="0"/>
          </a:p>
        </p:txBody>
      </p:sp>
      <p:pic>
        <p:nvPicPr>
          <p:cNvPr id="2" name="Content Placeholder 4" descr="A blue and green gradient&#10;&#10;Description automatically generated">
            <a:extLst>
              <a:ext uri="{FF2B5EF4-FFF2-40B4-BE49-F238E27FC236}">
                <a16:creationId xmlns:a16="http://schemas.microsoft.com/office/drawing/2014/main" id="{B2E67DB4-1B72-67E2-EBD2-6D69D4FDD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82494"/>
            <a:ext cx="12192000" cy="591266"/>
          </a:xfrm>
          <a:prstGeom prst="rect">
            <a:avLst/>
          </a:prstGeom>
        </p:spPr>
      </p:pic>
    </p:spTree>
    <p:extLst>
      <p:ext uri="{BB962C8B-B14F-4D97-AF65-F5344CB8AC3E}">
        <p14:creationId xmlns:p14="http://schemas.microsoft.com/office/powerpoint/2010/main" val="428392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BE182-816D-BEC8-606B-7E73DD614CD9}"/>
              </a:ext>
            </a:extLst>
          </p:cNvPr>
          <p:cNvSpPr>
            <a:spLocks noGrp="1"/>
          </p:cNvSpPr>
          <p:nvPr>
            <p:ph type="title"/>
          </p:nvPr>
        </p:nvSpPr>
        <p:spPr>
          <a:xfrm>
            <a:off x="838200" y="49390"/>
            <a:ext cx="10515600" cy="1325563"/>
          </a:xfrm>
        </p:spPr>
        <p:txBody>
          <a:bodyPr anchor="b">
            <a:normAutofit/>
          </a:bodyPr>
          <a:lstStyle/>
          <a:p>
            <a:pPr algn="ctr"/>
            <a:r>
              <a:rPr lang="en-GB" sz="3700" dirty="0">
                <a:latin typeface="Congenial" panose="02000503040000020004" pitchFamily="2" charset="0"/>
              </a:rPr>
              <a:t>The information  we already know about asthma !</a:t>
            </a:r>
          </a:p>
        </p:txBody>
      </p:sp>
      <p:sp>
        <p:nvSpPr>
          <p:cNvPr id="7" name="Content Placeholder 6">
            <a:extLst>
              <a:ext uri="{FF2B5EF4-FFF2-40B4-BE49-F238E27FC236}">
                <a16:creationId xmlns:a16="http://schemas.microsoft.com/office/drawing/2014/main" id="{54AD3BF9-C30B-DAE7-6B82-1CB4C48279B6}"/>
              </a:ext>
            </a:extLst>
          </p:cNvPr>
          <p:cNvSpPr>
            <a:spLocks noGrp="1"/>
          </p:cNvSpPr>
          <p:nvPr>
            <p:ph idx="1"/>
          </p:nvPr>
        </p:nvSpPr>
        <p:spPr>
          <a:xfrm>
            <a:off x="838199" y="2172659"/>
            <a:ext cx="11028680" cy="4351338"/>
          </a:xfrm>
        </p:spPr>
        <p:txBody>
          <a:bodyPr>
            <a:normAutofit/>
          </a:bodyPr>
          <a:lstStyle/>
          <a:p>
            <a:pPr marL="0" indent="0">
              <a:buNone/>
            </a:pPr>
            <a:endParaRPr lang="en-GB" dirty="0"/>
          </a:p>
          <a:p>
            <a:pPr marL="0" indent="0">
              <a:buNone/>
            </a:pPr>
            <a:endParaRPr lang="en-GB" dirty="0"/>
          </a:p>
          <a:p>
            <a:r>
              <a:rPr lang="en-GB" sz="2600" dirty="0">
                <a:latin typeface="Congenial" panose="02000503040000020004" pitchFamily="2" charset="0"/>
              </a:rPr>
              <a:t>Three young people per</a:t>
            </a:r>
          </a:p>
          <a:p>
            <a:pPr marL="0" indent="0">
              <a:buNone/>
            </a:pPr>
            <a:r>
              <a:rPr lang="en-GB" sz="2600" dirty="0">
                <a:latin typeface="Congenial" panose="02000503040000020004" pitchFamily="2" charset="0"/>
              </a:rPr>
              <a:t>average class</a:t>
            </a:r>
            <a:endParaRPr lang="en-GB" sz="2400" dirty="0"/>
          </a:p>
          <a:p>
            <a:pPr marL="0" indent="0">
              <a:buNone/>
            </a:pPr>
            <a:endParaRPr lang="en-GB" sz="2400" dirty="0"/>
          </a:p>
          <a:p>
            <a:pPr marL="0" indent="0">
              <a:buNone/>
            </a:pPr>
            <a:endParaRPr lang="en-GB" sz="2400" dirty="0">
              <a:latin typeface="Congenial" panose="02000503040000020004" pitchFamily="2" charset="0"/>
            </a:endParaRPr>
          </a:p>
          <a:p>
            <a:r>
              <a:rPr lang="en-GB" sz="2600" dirty="0">
                <a:latin typeface="Congenial" panose="02000503040000020004" pitchFamily="2" charset="0"/>
              </a:rPr>
              <a:t>Almost 20,000 CYP admitted to         </a:t>
            </a:r>
          </a:p>
          <a:p>
            <a:pPr marL="0" indent="0">
              <a:buNone/>
            </a:pPr>
            <a:r>
              <a:rPr lang="en-GB" sz="2600" dirty="0">
                <a:latin typeface="Congenial" panose="02000503040000020004" pitchFamily="2" charset="0"/>
              </a:rPr>
              <a:t> hospital in 2021- 2022</a:t>
            </a:r>
          </a:p>
        </p:txBody>
      </p:sp>
      <p:pic>
        <p:nvPicPr>
          <p:cNvPr id="5" name="Picture 4">
            <a:extLst>
              <a:ext uri="{FF2B5EF4-FFF2-40B4-BE49-F238E27FC236}">
                <a16:creationId xmlns:a16="http://schemas.microsoft.com/office/drawing/2014/main" id="{4F051D6B-0E7D-FF4D-2443-7BBCA0F40BD9}"/>
              </a:ext>
            </a:extLst>
          </p:cNvPr>
          <p:cNvPicPr>
            <a:picLocks noChangeAspect="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6268720" y="1348753"/>
            <a:ext cx="5756140" cy="1400526"/>
          </a:xfrm>
          <a:prstGeom prst="rect">
            <a:avLst/>
          </a:prstGeom>
          <a:ln w="3175">
            <a:solidFill>
              <a:schemeClr val="tx1"/>
            </a:solidFill>
          </a:ln>
        </p:spPr>
      </p:pic>
      <p:sp>
        <p:nvSpPr>
          <p:cNvPr id="6" name="TextBox 5">
            <a:extLst>
              <a:ext uri="{FF2B5EF4-FFF2-40B4-BE49-F238E27FC236}">
                <a16:creationId xmlns:a16="http://schemas.microsoft.com/office/drawing/2014/main" id="{9187263C-539F-14C7-BB16-A2E96DEC3CC5}"/>
              </a:ext>
            </a:extLst>
          </p:cNvPr>
          <p:cNvSpPr txBox="1"/>
          <p:nvPr/>
        </p:nvSpPr>
        <p:spPr>
          <a:xfrm flipH="1">
            <a:off x="838199" y="1542653"/>
            <a:ext cx="5657848"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Congenial" panose="02000503040000020004" pitchFamily="2" charset="0"/>
              </a:rPr>
              <a:t>One in every eleven children have asthma</a:t>
            </a:r>
          </a:p>
        </p:txBody>
      </p:sp>
      <p:pic>
        <p:nvPicPr>
          <p:cNvPr id="20" name="Picture 19">
            <a:extLst>
              <a:ext uri="{FF2B5EF4-FFF2-40B4-BE49-F238E27FC236}">
                <a16:creationId xmlns:a16="http://schemas.microsoft.com/office/drawing/2014/main" id="{2352A2EB-593D-1C30-7421-D3BB29C9070D}"/>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6268720" y="2916979"/>
            <a:ext cx="5756140" cy="1642342"/>
          </a:xfrm>
          <a:prstGeom prst="rect">
            <a:avLst/>
          </a:prstGeom>
        </p:spPr>
      </p:pic>
      <p:pic>
        <p:nvPicPr>
          <p:cNvPr id="27" name="Picture 26" descr="A red sign on a brick wall">
            <a:extLst>
              <a:ext uri="{FF2B5EF4-FFF2-40B4-BE49-F238E27FC236}">
                <a16:creationId xmlns:a16="http://schemas.microsoft.com/office/drawing/2014/main" id="{E9B19C22-8D29-AFCC-1A6B-3FDC6DE577F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268720" y="4688076"/>
            <a:ext cx="5756139" cy="1642342"/>
          </a:xfrm>
          <a:prstGeom prst="rect">
            <a:avLst/>
          </a:prstGeom>
        </p:spPr>
      </p:pic>
      <p:pic>
        <p:nvPicPr>
          <p:cNvPr id="4" name="Content Placeholder 4" descr="A blue and green gradient&#10;&#10;Description automatically generated">
            <a:extLst>
              <a:ext uri="{FF2B5EF4-FFF2-40B4-BE49-F238E27FC236}">
                <a16:creationId xmlns:a16="http://schemas.microsoft.com/office/drawing/2014/main" id="{56AC2882-7B91-7A69-960D-44F9D2B429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391500"/>
            <a:ext cx="12192000" cy="591266"/>
          </a:xfrm>
          <a:prstGeom prst="rect">
            <a:avLst/>
          </a:prstGeom>
        </p:spPr>
      </p:pic>
    </p:spTree>
    <p:extLst>
      <p:ext uri="{BB962C8B-B14F-4D97-AF65-F5344CB8AC3E}">
        <p14:creationId xmlns:p14="http://schemas.microsoft.com/office/powerpoint/2010/main" val="246146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CCFA2-E805-C955-36F3-DC3ADC7F633E}"/>
              </a:ext>
            </a:extLst>
          </p:cNvPr>
          <p:cNvSpPr>
            <a:spLocks noGrp="1"/>
          </p:cNvSpPr>
          <p:nvPr>
            <p:ph type="title"/>
          </p:nvPr>
        </p:nvSpPr>
        <p:spPr>
          <a:xfrm>
            <a:off x="637903" y="353157"/>
            <a:ext cx="10515600" cy="1325563"/>
          </a:xfrm>
        </p:spPr>
        <p:txBody>
          <a:bodyPr/>
          <a:lstStyle/>
          <a:p>
            <a:r>
              <a:rPr lang="en-US" dirty="0">
                <a:latin typeface="Congenial" panose="02000503040000020004" pitchFamily="2" charset="0"/>
              </a:rPr>
              <a:t>                              Asthma Rap</a:t>
            </a:r>
          </a:p>
        </p:txBody>
      </p:sp>
      <p:sp>
        <p:nvSpPr>
          <p:cNvPr id="3" name="Content Placeholder 2">
            <a:extLst>
              <a:ext uri="{FF2B5EF4-FFF2-40B4-BE49-F238E27FC236}">
                <a16:creationId xmlns:a16="http://schemas.microsoft.com/office/drawing/2014/main" id="{C0CDC37C-05A5-8818-DEC5-2C5669F7D995}"/>
              </a:ext>
            </a:extLst>
          </p:cNvPr>
          <p:cNvSpPr>
            <a:spLocks noGrp="1"/>
          </p:cNvSpPr>
          <p:nvPr>
            <p:ph idx="1"/>
          </p:nvPr>
        </p:nvSpPr>
        <p:spPr/>
        <p:txBody>
          <a:bodyPr>
            <a:normAutofit/>
          </a:bodyPr>
          <a:lstStyle/>
          <a:p>
            <a:pPr marL="0" indent="0">
              <a:buNone/>
            </a:pPr>
            <a:endParaRPr lang="en-US" dirty="0">
              <a:hlinkClick r:id="rId4"/>
            </a:endParaRPr>
          </a:p>
          <a:p>
            <a:pPr marL="0" indent="0">
              <a:buNone/>
            </a:pPr>
            <a:endParaRPr lang="en-US" dirty="0">
              <a:hlinkClick r:id="rId4"/>
            </a:endParaRPr>
          </a:p>
          <a:p>
            <a:pPr marL="0" indent="0">
              <a:buNone/>
            </a:pPr>
            <a:endParaRPr lang="en-US" dirty="0">
              <a:hlinkClick r:id="rId4"/>
            </a:endParaRPr>
          </a:p>
          <a:p>
            <a:pPr marL="0" indent="0">
              <a:buNone/>
            </a:pPr>
            <a:endParaRPr lang="en-US" dirty="0">
              <a:hlinkClick r:id="rId4"/>
            </a:endParaRPr>
          </a:p>
          <a:p>
            <a:pPr marL="0" indent="0">
              <a:buNone/>
            </a:pPr>
            <a:endParaRPr lang="en-US" dirty="0">
              <a:hlinkClick r:id="rId4"/>
            </a:endParaRPr>
          </a:p>
          <a:p>
            <a:pPr marL="0" indent="0">
              <a:buNone/>
            </a:pPr>
            <a:endParaRPr lang="en-US" dirty="0">
              <a:hlinkClick r:id="rId4"/>
            </a:endParaRPr>
          </a:p>
          <a:p>
            <a:pPr marL="0" indent="0">
              <a:buNone/>
            </a:pPr>
            <a:endParaRPr lang="en-US" dirty="0">
              <a:hlinkClick r:id="rId4"/>
            </a:endParaRPr>
          </a:p>
          <a:p>
            <a:pPr marL="0" indent="0">
              <a:buNone/>
            </a:pPr>
            <a:endParaRPr lang="en-US" dirty="0">
              <a:hlinkClick r:id="rId4"/>
            </a:endParaRPr>
          </a:p>
          <a:p>
            <a:pPr marL="0" indent="0">
              <a:buNone/>
            </a:pPr>
            <a:endParaRPr lang="en-US" dirty="0"/>
          </a:p>
        </p:txBody>
      </p:sp>
      <p:pic>
        <p:nvPicPr>
          <p:cNvPr id="13" name="Picture 12" descr="A group of musical notes&#10;&#10;Description automatically generated">
            <a:extLst>
              <a:ext uri="{FF2B5EF4-FFF2-40B4-BE49-F238E27FC236}">
                <a16:creationId xmlns:a16="http://schemas.microsoft.com/office/drawing/2014/main" id="{F1A10DD5-B42E-BB80-040F-438AF04B1D2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45227" y="130452"/>
            <a:ext cx="2468723" cy="2708542"/>
          </a:xfrm>
          <a:prstGeom prst="rect">
            <a:avLst/>
          </a:prstGeom>
        </p:spPr>
      </p:pic>
      <p:pic>
        <p:nvPicPr>
          <p:cNvPr id="16" name="Graphic 15">
            <a:extLst>
              <a:ext uri="{FF2B5EF4-FFF2-40B4-BE49-F238E27FC236}">
                <a16:creationId xmlns:a16="http://schemas.microsoft.com/office/drawing/2014/main" id="{51526B39-C8F7-79A1-0824-1DF5513D27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 uri="{837473B0-CC2E-450A-ABE3-18F120FF3D39}">
                <a1611:picAttrSrcUrl xmlns:a1611="http://schemas.microsoft.com/office/drawing/2016/11/main" r:id="rId9"/>
              </a:ext>
            </a:extLst>
          </a:blip>
          <a:stretch>
            <a:fillRect/>
          </a:stretch>
        </p:blipFill>
        <p:spPr>
          <a:xfrm>
            <a:off x="9927771" y="4046138"/>
            <a:ext cx="1629037" cy="1968997"/>
          </a:xfrm>
          <a:prstGeom prst="rect">
            <a:avLst/>
          </a:prstGeom>
        </p:spPr>
      </p:pic>
      <p:pic>
        <p:nvPicPr>
          <p:cNvPr id="4" name="Online Media 3" descr="#AskAboutAsthma - asthma rap">
            <a:hlinkClick r:id="" action="ppaction://media"/>
            <a:extLst>
              <a:ext uri="{FF2B5EF4-FFF2-40B4-BE49-F238E27FC236}">
                <a16:creationId xmlns:a16="http://schemas.microsoft.com/office/drawing/2014/main" id="{24C9729F-3D5D-E018-2E1C-C14B78EAFEC7}"/>
              </a:ext>
            </a:extLst>
          </p:cNvPr>
          <p:cNvPicPr>
            <a:picLocks noRot="1" noChangeAspect="1"/>
          </p:cNvPicPr>
          <p:nvPr>
            <a:videoFile r:link="rId1"/>
          </p:nvPr>
        </p:nvPicPr>
        <p:blipFill>
          <a:blip r:embed="rId10"/>
          <a:stretch>
            <a:fillRect/>
          </a:stretch>
        </p:blipFill>
        <p:spPr>
          <a:xfrm>
            <a:off x="2866884" y="1478427"/>
            <a:ext cx="6458231" cy="3648901"/>
          </a:xfrm>
          <a:prstGeom prst="rect">
            <a:avLst/>
          </a:prstGeom>
        </p:spPr>
      </p:pic>
      <p:pic>
        <p:nvPicPr>
          <p:cNvPr id="5" name="Content Placeholder 4" descr="A blue and green gradient&#10;&#10;Description automatically generated">
            <a:extLst>
              <a:ext uri="{FF2B5EF4-FFF2-40B4-BE49-F238E27FC236}">
                <a16:creationId xmlns:a16="http://schemas.microsoft.com/office/drawing/2014/main" id="{1A0320D6-CD92-58DA-FB68-CA551CCA85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91500"/>
            <a:ext cx="12192000" cy="591266"/>
          </a:xfrm>
          <a:prstGeom prst="rect">
            <a:avLst/>
          </a:prstGeom>
        </p:spPr>
      </p:pic>
    </p:spTree>
    <p:extLst>
      <p:ext uri="{BB962C8B-B14F-4D97-AF65-F5344CB8AC3E}">
        <p14:creationId xmlns:p14="http://schemas.microsoft.com/office/powerpoint/2010/main" val="197969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E4F70-91F7-1CD2-7C8E-F9BC4B467512}"/>
              </a:ext>
            </a:extLst>
          </p:cNvPr>
          <p:cNvSpPr>
            <a:spLocks noGrp="1"/>
          </p:cNvSpPr>
          <p:nvPr>
            <p:ph type="title"/>
          </p:nvPr>
        </p:nvSpPr>
        <p:spPr>
          <a:xfrm>
            <a:off x="279637" y="-114036"/>
            <a:ext cx="5167185" cy="1680519"/>
          </a:xfrm>
        </p:spPr>
        <p:txBody>
          <a:bodyPr>
            <a:normAutofit/>
          </a:bodyPr>
          <a:lstStyle/>
          <a:p>
            <a:r>
              <a:rPr lang="en-GB" sz="4000" dirty="0">
                <a:latin typeface="Congenial" panose="02000503040000020004" pitchFamily="2" charset="0"/>
              </a:rPr>
              <a:t>What is Asthma?</a:t>
            </a:r>
          </a:p>
        </p:txBody>
      </p:sp>
      <p:sp>
        <p:nvSpPr>
          <p:cNvPr id="3" name="Content Placeholder 2">
            <a:extLst>
              <a:ext uri="{FF2B5EF4-FFF2-40B4-BE49-F238E27FC236}">
                <a16:creationId xmlns:a16="http://schemas.microsoft.com/office/drawing/2014/main" id="{85110822-B9DA-6250-375A-E145F94A5CDC}"/>
              </a:ext>
            </a:extLst>
          </p:cNvPr>
          <p:cNvSpPr>
            <a:spLocks noGrp="1"/>
          </p:cNvSpPr>
          <p:nvPr>
            <p:ph idx="1"/>
          </p:nvPr>
        </p:nvSpPr>
        <p:spPr>
          <a:xfrm>
            <a:off x="5564777" y="1045029"/>
            <a:ext cx="5619566" cy="4649029"/>
          </a:xfrm>
        </p:spPr>
        <p:txBody>
          <a:bodyPr anchor="ctr">
            <a:normAutofit fontScale="92500" lnSpcReduction="20000"/>
          </a:bodyPr>
          <a:lstStyle/>
          <a:p>
            <a:pPr>
              <a:lnSpc>
                <a:spcPct val="100000"/>
              </a:lnSpc>
            </a:pPr>
            <a:r>
              <a:rPr lang="en-US" sz="3200" dirty="0">
                <a:latin typeface="Arial" panose="020B0604020202020204" pitchFamily="34" charset="0"/>
                <a:cs typeface="Arial" panose="020B0604020202020204" pitchFamily="34" charset="0"/>
              </a:rPr>
              <a:t>Common lung condition that causes breathing difficulties</a:t>
            </a:r>
          </a:p>
          <a:p>
            <a:pPr marL="0" indent="0">
              <a:lnSpc>
                <a:spcPct val="100000"/>
              </a:lnSpc>
              <a:buNone/>
            </a:pPr>
            <a:endParaRPr lang="en-US" sz="3200" dirty="0">
              <a:latin typeface="Arial" panose="020B0604020202020204" pitchFamily="34" charset="0"/>
              <a:cs typeface="Arial" panose="020B0604020202020204" pitchFamily="34" charset="0"/>
            </a:endParaRPr>
          </a:p>
          <a:p>
            <a:pPr>
              <a:lnSpc>
                <a:spcPct val="100000"/>
              </a:lnSpc>
            </a:pPr>
            <a:r>
              <a:rPr lang="en-US" sz="3200" dirty="0">
                <a:latin typeface="Arial" panose="020B0604020202020204" pitchFamily="34" charset="0"/>
                <a:cs typeface="Arial" panose="020B0604020202020204" pitchFamily="34" charset="0"/>
              </a:rPr>
              <a:t>Asthma often starts in childhood, but adults can also develop asthma</a:t>
            </a:r>
          </a:p>
          <a:p>
            <a:pPr marL="0" indent="0">
              <a:lnSpc>
                <a:spcPct val="100000"/>
              </a:lnSpc>
              <a:buNone/>
            </a:pPr>
            <a:endParaRPr lang="en-US" sz="3200" dirty="0">
              <a:latin typeface="Arial" panose="020B0604020202020204" pitchFamily="34" charset="0"/>
              <a:cs typeface="Arial" panose="020B0604020202020204" pitchFamily="34" charset="0"/>
            </a:endParaRPr>
          </a:p>
          <a:p>
            <a:pPr>
              <a:lnSpc>
                <a:spcPct val="100000"/>
              </a:lnSpc>
            </a:pPr>
            <a:r>
              <a:rPr lang="en-US" sz="3200" dirty="0">
                <a:latin typeface="Arial" panose="020B0604020202020204" pitchFamily="34" charset="0"/>
                <a:cs typeface="Arial" panose="020B0604020202020204" pitchFamily="34" charset="0"/>
              </a:rPr>
              <a:t>Some things make asthma more likely e.g. history of allergies</a:t>
            </a:r>
          </a:p>
          <a:p>
            <a:pPr marL="0" indent="0">
              <a:lnSpc>
                <a:spcPct val="100000"/>
              </a:lnSpc>
              <a:buNone/>
            </a:pPr>
            <a:endParaRPr lang="en-US" dirty="0">
              <a:latin typeface="Congenial" panose="02000503040000020004" pitchFamily="2" charset="0"/>
            </a:endParaRPr>
          </a:p>
        </p:txBody>
      </p:sp>
      <p:pic>
        <p:nvPicPr>
          <p:cNvPr id="7" name="Graphic 6" descr="Lungs">
            <a:extLst>
              <a:ext uri="{FF2B5EF4-FFF2-40B4-BE49-F238E27FC236}">
                <a16:creationId xmlns:a16="http://schemas.microsoft.com/office/drawing/2014/main" id="{B39F2283-DF21-C697-8A0B-2FF45AD082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7657" y="1429147"/>
            <a:ext cx="3711146" cy="3711146"/>
          </a:xfrm>
          <a:prstGeom prst="rect">
            <a:avLst/>
          </a:prstGeom>
        </p:spPr>
      </p:pic>
      <p:pic>
        <p:nvPicPr>
          <p:cNvPr id="4" name="Content Placeholder 4" descr="A blue and green gradient&#10;&#10;Description automatically generated">
            <a:extLst>
              <a:ext uri="{FF2B5EF4-FFF2-40B4-BE49-F238E27FC236}">
                <a16:creationId xmlns:a16="http://schemas.microsoft.com/office/drawing/2014/main" id="{73059924-F91F-BC69-5F99-C788DCE70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91500"/>
            <a:ext cx="12192000" cy="591266"/>
          </a:xfrm>
          <a:prstGeom prst="rect">
            <a:avLst/>
          </a:prstGeom>
        </p:spPr>
      </p:pic>
    </p:spTree>
    <p:extLst>
      <p:ext uri="{BB962C8B-B14F-4D97-AF65-F5344CB8AC3E}">
        <p14:creationId xmlns:p14="http://schemas.microsoft.com/office/powerpoint/2010/main" val="2425723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D20C88-E211-8617-A945-9D46E9C4892A}"/>
              </a:ext>
            </a:extLst>
          </p:cNvPr>
          <p:cNvSpPr>
            <a:spLocks noGrp="1"/>
          </p:cNvSpPr>
          <p:nvPr>
            <p:ph type="title"/>
          </p:nvPr>
        </p:nvSpPr>
        <p:spPr/>
        <p:txBody>
          <a:bodyPr/>
          <a:lstStyle/>
          <a:p>
            <a:pPr algn="ctr"/>
            <a:r>
              <a:rPr lang="en-US" dirty="0">
                <a:latin typeface="Abadi" panose="020B0604020104020204" pitchFamily="34" charset="0"/>
              </a:rPr>
              <a:t>Asthma - How and why?</a:t>
            </a:r>
            <a:endParaRPr lang="en-GB" dirty="0">
              <a:latin typeface="Abadi" panose="020B0604020104020204" pitchFamily="34" charset="0"/>
            </a:endParaRPr>
          </a:p>
        </p:txBody>
      </p:sp>
      <p:pic>
        <p:nvPicPr>
          <p:cNvPr id="5" name="Online Media 4" title="1:2:2 Knowledge - The How And Why Of Asthma">
            <a:hlinkClick r:id="" action="ppaction://media"/>
            <a:extLst>
              <a:ext uri="{FF2B5EF4-FFF2-40B4-BE49-F238E27FC236}">
                <a16:creationId xmlns:a16="http://schemas.microsoft.com/office/drawing/2014/main" id="{E6C2542F-1A8A-5FDC-D364-F1B27F62539E}"/>
              </a:ext>
            </a:extLst>
          </p:cNvPr>
          <p:cNvPicPr>
            <a:picLocks noRot="1" noChangeAspect="1"/>
          </p:cNvPicPr>
          <p:nvPr>
            <a:videoFile r:link="rId1"/>
          </p:nvPr>
        </p:nvPicPr>
        <p:blipFill>
          <a:blip r:embed="rId3"/>
          <a:stretch>
            <a:fillRect/>
          </a:stretch>
        </p:blipFill>
        <p:spPr>
          <a:xfrm>
            <a:off x="2949884" y="1908619"/>
            <a:ext cx="6292232" cy="3555111"/>
          </a:xfrm>
          <a:prstGeom prst="rect">
            <a:avLst/>
          </a:prstGeom>
        </p:spPr>
      </p:pic>
      <p:pic>
        <p:nvPicPr>
          <p:cNvPr id="9" name="Picture 8" descr="A drawing of a human lungs">
            <a:extLst>
              <a:ext uri="{FF2B5EF4-FFF2-40B4-BE49-F238E27FC236}">
                <a16:creationId xmlns:a16="http://schemas.microsoft.com/office/drawing/2014/main" id="{577107F3-028E-6BFB-486E-AC30D2A8B6A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9179" y="365125"/>
            <a:ext cx="2342724" cy="2818977"/>
          </a:xfrm>
          <a:prstGeom prst="rect">
            <a:avLst/>
          </a:prstGeom>
        </p:spPr>
      </p:pic>
      <p:sp>
        <p:nvSpPr>
          <p:cNvPr id="10" name="TextBox 9">
            <a:extLst>
              <a:ext uri="{FF2B5EF4-FFF2-40B4-BE49-F238E27FC236}">
                <a16:creationId xmlns:a16="http://schemas.microsoft.com/office/drawing/2014/main" id="{7C151622-114B-DD47-63D2-8DFE69FDA716}"/>
              </a:ext>
            </a:extLst>
          </p:cNvPr>
          <p:cNvSpPr txBox="1"/>
          <p:nvPr/>
        </p:nvSpPr>
        <p:spPr>
          <a:xfrm>
            <a:off x="3246313" y="6858000"/>
            <a:ext cx="5699373" cy="230832"/>
          </a:xfrm>
          <a:prstGeom prst="rect">
            <a:avLst/>
          </a:prstGeom>
          <a:noFill/>
        </p:spPr>
        <p:txBody>
          <a:bodyPr wrap="square" rtlCol="0">
            <a:spAutoFit/>
          </a:bodyPr>
          <a:lstStyle/>
          <a:p>
            <a:r>
              <a:rPr lang="en-GB" sz="900">
                <a:hlinkClick r:id="rId5" tooltip="https://commons.wikimedia.org/wiki/File:Lungs_diagram_simple.svg"/>
              </a:rPr>
              <a:t>This Photo</a:t>
            </a:r>
            <a:r>
              <a:rPr lang="en-GB" sz="900"/>
              <a:t> by Unknown Author is licensed under </a:t>
            </a:r>
            <a:r>
              <a:rPr lang="en-GB" sz="900">
                <a:hlinkClick r:id="rId6" tooltip="https://creativecommons.org/licenses/by-sa/3.0/"/>
              </a:rPr>
              <a:t>CC BY-SA</a:t>
            </a:r>
            <a:endParaRPr lang="en-GB" sz="900"/>
          </a:p>
        </p:txBody>
      </p:sp>
      <p:pic>
        <p:nvPicPr>
          <p:cNvPr id="14" name="Picture 13">
            <a:extLst>
              <a:ext uri="{FF2B5EF4-FFF2-40B4-BE49-F238E27FC236}">
                <a16:creationId xmlns:a16="http://schemas.microsoft.com/office/drawing/2014/main" id="{77DE9260-6F45-D994-0EEB-B885C49BBEB3}"/>
              </a:ext>
            </a:extLst>
          </p:cNvPr>
          <p:cNvPicPr>
            <a:picLocks noChangeAspect="1"/>
          </p:cNvPicPr>
          <p:nvPr/>
        </p:nvPicPr>
        <p:blipFill>
          <a:blip r:embed="rId7"/>
          <a:stretch>
            <a:fillRect/>
          </a:stretch>
        </p:blipFill>
        <p:spPr>
          <a:xfrm>
            <a:off x="9463993" y="3297450"/>
            <a:ext cx="8702329" cy="6779366"/>
          </a:xfrm>
          <a:prstGeom prst="rect">
            <a:avLst/>
          </a:prstGeom>
        </p:spPr>
      </p:pic>
      <p:pic>
        <p:nvPicPr>
          <p:cNvPr id="2" name="Content Placeholder 4" descr="A blue and green gradient&#10;&#10;Description automatically generated">
            <a:extLst>
              <a:ext uri="{FF2B5EF4-FFF2-40B4-BE49-F238E27FC236}">
                <a16:creationId xmlns:a16="http://schemas.microsoft.com/office/drawing/2014/main" id="{C49677B8-1F01-B869-728A-5BE78102A6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91500"/>
            <a:ext cx="12192000" cy="591266"/>
          </a:xfrm>
          <a:prstGeom prst="rect">
            <a:avLst/>
          </a:prstGeom>
        </p:spPr>
      </p:pic>
    </p:spTree>
    <p:extLst>
      <p:ext uri="{BB962C8B-B14F-4D97-AF65-F5344CB8AC3E}">
        <p14:creationId xmlns:p14="http://schemas.microsoft.com/office/powerpoint/2010/main" val="423542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D1F8E-6395-6458-F8DA-FD2D96871A00}"/>
              </a:ext>
            </a:extLst>
          </p:cNvPr>
          <p:cNvSpPr>
            <a:spLocks noGrp="1"/>
          </p:cNvSpPr>
          <p:nvPr>
            <p:ph type="title"/>
          </p:nvPr>
        </p:nvSpPr>
        <p:spPr>
          <a:xfrm>
            <a:off x="93483" y="-209910"/>
            <a:ext cx="10515600" cy="1325563"/>
          </a:xfrm>
        </p:spPr>
        <p:txBody>
          <a:bodyPr/>
          <a:lstStyle/>
          <a:p>
            <a:r>
              <a:rPr lang="en-GB" dirty="0">
                <a:latin typeface="Congenial" panose="02000503040000020004" pitchFamily="2" charset="0"/>
              </a:rPr>
              <a:t>What are the signs of Asthma?</a:t>
            </a:r>
          </a:p>
        </p:txBody>
      </p:sp>
      <p:sp>
        <p:nvSpPr>
          <p:cNvPr id="3" name="Content Placeholder 2">
            <a:extLst>
              <a:ext uri="{FF2B5EF4-FFF2-40B4-BE49-F238E27FC236}">
                <a16:creationId xmlns:a16="http://schemas.microsoft.com/office/drawing/2014/main" id="{F7BE5FD0-B3EE-4ED4-9271-9BB7E1EFA61D}"/>
              </a:ext>
            </a:extLst>
          </p:cNvPr>
          <p:cNvSpPr>
            <a:spLocks noGrp="1"/>
          </p:cNvSpPr>
          <p:nvPr>
            <p:ph idx="1"/>
          </p:nvPr>
        </p:nvSpPr>
        <p:spPr>
          <a:xfrm>
            <a:off x="187750" y="829638"/>
            <a:ext cx="10515600" cy="5198723"/>
          </a:xfrm>
        </p:spPr>
        <p:txBody>
          <a:bodyPr>
            <a:normAutofit/>
          </a:bodyPr>
          <a:lstStyle/>
          <a:p>
            <a:pPr marL="0" indent="0">
              <a:buNone/>
            </a:pPr>
            <a:r>
              <a:rPr lang="en-US" b="1" dirty="0">
                <a:latin typeface="Congenial" panose="02000503040000020004" pitchFamily="2" charset="0"/>
              </a:rPr>
              <a:t>The main symptoms of asthma are</a:t>
            </a:r>
            <a:r>
              <a:rPr lang="en-US" dirty="0">
                <a:latin typeface="Congenial" panose="02000503040000020004" pitchFamily="2" charset="0"/>
              </a:rPr>
              <a:t>:</a:t>
            </a:r>
          </a:p>
          <a:p>
            <a:pPr marL="0" indent="0">
              <a:buNone/>
            </a:pPr>
            <a:endParaRPr lang="en-US" dirty="0">
              <a:latin typeface="Congenial" panose="02000503040000020004" pitchFamily="2" charset="0"/>
            </a:endParaRPr>
          </a:p>
          <a:p>
            <a:r>
              <a:rPr lang="en-GB" dirty="0">
                <a:latin typeface="Congenial" panose="02000503040000020004" pitchFamily="2" charset="0"/>
              </a:rPr>
              <a:t> </a:t>
            </a:r>
            <a:r>
              <a:rPr lang="en-GB" dirty="0">
                <a:latin typeface="Arial" panose="020B0604020202020204" pitchFamily="34" charset="0"/>
                <a:cs typeface="Arial" panose="020B0604020202020204" pitchFamily="34" charset="0"/>
              </a:rPr>
              <a:t>Wheezing (a whistling sound when breathing)</a:t>
            </a:r>
          </a:p>
          <a:p>
            <a:r>
              <a:rPr lang="en-GB" dirty="0">
                <a:latin typeface="Arial" panose="020B0604020202020204" pitchFamily="34" charset="0"/>
                <a:cs typeface="Arial" panose="020B0604020202020204" pitchFamily="34" charset="0"/>
              </a:rPr>
              <a:t> Feeling breathless (struggling to speak)</a:t>
            </a:r>
          </a:p>
          <a:p>
            <a:r>
              <a:rPr lang="en-GB" dirty="0">
                <a:latin typeface="Arial" panose="020B0604020202020204" pitchFamily="34" charset="0"/>
                <a:cs typeface="Arial" panose="020B0604020202020204" pitchFamily="34" charset="0"/>
              </a:rPr>
              <a:t> Coughing</a:t>
            </a:r>
          </a:p>
          <a:p>
            <a:r>
              <a:rPr lang="en-GB" dirty="0">
                <a:latin typeface="Arial" panose="020B0604020202020204" pitchFamily="34" charset="0"/>
                <a:cs typeface="Arial" panose="020B0604020202020204" pitchFamily="34" charset="0"/>
              </a:rPr>
              <a:t> Tightness or squeezing  of  the chest</a:t>
            </a:r>
          </a:p>
          <a:p>
            <a:pPr marL="0" indent="0">
              <a:buNone/>
            </a:pPr>
            <a:endParaRPr lang="en-GB" dirty="0">
              <a:latin typeface="Arial" panose="020B0604020202020204" pitchFamily="34" charset="0"/>
              <a:cs typeface="Arial" panose="020B0604020202020204" pitchFamily="34" charset="0"/>
            </a:endParaRPr>
          </a:p>
          <a:p>
            <a:pPr marL="0" indent="0">
              <a:buNone/>
            </a:pPr>
            <a:r>
              <a:rPr lang="en-GB" b="1" dirty="0">
                <a:latin typeface="Arial" panose="020B0604020202020204" pitchFamily="34" charset="0"/>
                <a:cs typeface="Arial" panose="020B0604020202020204" pitchFamily="34" charset="0"/>
              </a:rPr>
              <a:t>Asthma can sometimes get worse, for a short time, this is known as an asthma attack. It can happen suddenly, or gradually over a few days </a:t>
            </a:r>
          </a:p>
          <a:p>
            <a:pPr marL="0" indent="0" algn="ctr">
              <a:buNone/>
            </a:pPr>
            <a:endParaRPr lang="en-GB" b="1" dirty="0">
              <a:latin typeface="Arial" panose="020B0604020202020204" pitchFamily="34" charset="0"/>
              <a:cs typeface="Arial" panose="020B0604020202020204" pitchFamily="34" charset="0"/>
            </a:endParaRPr>
          </a:p>
        </p:txBody>
      </p:sp>
      <p:pic>
        <p:nvPicPr>
          <p:cNvPr id="4" name="Content Placeholder 4" descr="A blue and green gradient&#10;&#10;Description automatically generated">
            <a:extLst>
              <a:ext uri="{FF2B5EF4-FFF2-40B4-BE49-F238E27FC236}">
                <a16:creationId xmlns:a16="http://schemas.microsoft.com/office/drawing/2014/main" id="{27C7DC64-1BD3-0A6D-73FB-CA20DE537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1500"/>
            <a:ext cx="12192000" cy="591266"/>
          </a:xfrm>
          <a:prstGeom prst="rect">
            <a:avLst/>
          </a:prstGeom>
        </p:spPr>
      </p:pic>
    </p:spTree>
    <p:extLst>
      <p:ext uri="{BB962C8B-B14F-4D97-AF65-F5344CB8AC3E}">
        <p14:creationId xmlns:p14="http://schemas.microsoft.com/office/powerpoint/2010/main" val="309586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119DA-7606-5BF4-47B6-88202C3A5962}"/>
              </a:ext>
            </a:extLst>
          </p:cNvPr>
          <p:cNvSpPr>
            <a:spLocks noGrp="1"/>
          </p:cNvSpPr>
          <p:nvPr>
            <p:ph type="title"/>
          </p:nvPr>
        </p:nvSpPr>
        <p:spPr>
          <a:xfrm>
            <a:off x="868220" y="-286265"/>
            <a:ext cx="10515600" cy="1325563"/>
          </a:xfrm>
        </p:spPr>
        <p:txBody>
          <a:bodyPr>
            <a:normAutofit/>
          </a:bodyPr>
          <a:lstStyle/>
          <a:p>
            <a:pPr algn="ctr"/>
            <a:r>
              <a:rPr lang="en-US" sz="2400" dirty="0">
                <a:latin typeface="Congenial" panose="02000503040000020004" pitchFamily="2" charset="0"/>
              </a:rPr>
              <a:t>Some examples of Asthma triggers</a:t>
            </a:r>
            <a:endParaRPr lang="en-GB" sz="2400" dirty="0">
              <a:latin typeface="Congenial" panose="02000503040000020004" pitchFamily="2" charset="0"/>
            </a:endParaRPr>
          </a:p>
        </p:txBody>
      </p:sp>
      <p:pic>
        <p:nvPicPr>
          <p:cNvPr id="6" name="Content Placeholder 4" descr="A blue and green gradient&#10;&#10;Description automatically generated">
            <a:extLst>
              <a:ext uri="{FF2B5EF4-FFF2-40B4-BE49-F238E27FC236}">
                <a16:creationId xmlns:a16="http://schemas.microsoft.com/office/drawing/2014/main" id="{27DF9075-CBAC-23F6-A548-34A55A2DE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1500"/>
            <a:ext cx="12192000" cy="591266"/>
          </a:xfrm>
          <a:prstGeom prst="rect">
            <a:avLst/>
          </a:prstGeom>
        </p:spPr>
      </p:pic>
      <p:pic>
        <p:nvPicPr>
          <p:cNvPr id="15" name="Picture 14" descr="A child running on a track&#10;&#10;Description automatically generated">
            <a:extLst>
              <a:ext uri="{FF2B5EF4-FFF2-40B4-BE49-F238E27FC236}">
                <a16:creationId xmlns:a16="http://schemas.microsoft.com/office/drawing/2014/main" id="{164422FE-5DD1-A04F-53D3-C7976CB174B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03313" y="2065489"/>
            <a:ext cx="1614908" cy="1614908"/>
          </a:xfrm>
          <a:prstGeom prst="rect">
            <a:avLst/>
          </a:prstGeom>
        </p:spPr>
      </p:pic>
      <p:pic>
        <p:nvPicPr>
          <p:cNvPr id="17" name="Picture 16" descr="A bee on a flower&#10;&#10;Description automatically generated">
            <a:extLst>
              <a:ext uri="{FF2B5EF4-FFF2-40B4-BE49-F238E27FC236}">
                <a16:creationId xmlns:a16="http://schemas.microsoft.com/office/drawing/2014/main" id="{738DED87-4155-CC55-5F09-8510737BC9C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552414" y="4537378"/>
            <a:ext cx="2162732" cy="1441822"/>
          </a:xfrm>
          <a:prstGeom prst="rect">
            <a:avLst/>
          </a:prstGeom>
        </p:spPr>
      </p:pic>
      <p:pic>
        <p:nvPicPr>
          <p:cNvPr id="19" name="Picture 18" descr="A close-up of a window&#10;&#10;Description automatically generated">
            <a:extLst>
              <a:ext uri="{FF2B5EF4-FFF2-40B4-BE49-F238E27FC236}">
                <a16:creationId xmlns:a16="http://schemas.microsoft.com/office/drawing/2014/main" id="{B98EE845-A4FA-7952-0168-688492BE4D3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310910" y="699143"/>
            <a:ext cx="1890051" cy="1260664"/>
          </a:xfrm>
          <a:prstGeom prst="rect">
            <a:avLst/>
          </a:prstGeom>
        </p:spPr>
      </p:pic>
      <p:pic>
        <p:nvPicPr>
          <p:cNvPr id="22" name="Picture 21" descr="A cat and a dog looking at each other&#10;&#10;Description automatically generated">
            <a:extLst>
              <a:ext uri="{FF2B5EF4-FFF2-40B4-BE49-F238E27FC236}">
                <a16:creationId xmlns:a16="http://schemas.microsoft.com/office/drawing/2014/main" id="{4D281917-ACAE-B778-2575-8766AC9FFDC9}"/>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205306" y="4370365"/>
            <a:ext cx="1980981" cy="1336339"/>
          </a:xfrm>
          <a:prstGeom prst="rect">
            <a:avLst/>
          </a:prstGeom>
        </p:spPr>
      </p:pic>
      <p:sp>
        <p:nvSpPr>
          <p:cNvPr id="23" name="TextBox 22">
            <a:extLst>
              <a:ext uri="{FF2B5EF4-FFF2-40B4-BE49-F238E27FC236}">
                <a16:creationId xmlns:a16="http://schemas.microsoft.com/office/drawing/2014/main" id="{D981A710-87F5-432A-6B39-0D3B592C9540}"/>
              </a:ext>
            </a:extLst>
          </p:cNvPr>
          <p:cNvSpPr txBox="1"/>
          <p:nvPr/>
        </p:nvSpPr>
        <p:spPr>
          <a:xfrm>
            <a:off x="1012869" y="6858000"/>
            <a:ext cx="10166261" cy="230832"/>
          </a:xfrm>
          <a:prstGeom prst="rect">
            <a:avLst/>
          </a:prstGeom>
          <a:noFill/>
        </p:spPr>
        <p:txBody>
          <a:bodyPr wrap="square" rtlCol="0">
            <a:spAutoFit/>
          </a:bodyPr>
          <a:lstStyle/>
          <a:p>
            <a:r>
              <a:rPr lang="en-GB" sz="900">
                <a:hlinkClick r:id="rId11" tooltip="https://veterinaryevidence.org/index.php/ve/article/view/61"/>
              </a:rPr>
              <a:t>This Photo</a:t>
            </a:r>
            <a:r>
              <a:rPr lang="en-GB" sz="900"/>
              <a:t> by Unknown Author is licensed under </a:t>
            </a:r>
            <a:r>
              <a:rPr lang="en-GB" sz="900">
                <a:hlinkClick r:id="rId12" tooltip="https://creativecommons.org/licenses/by/3.0/"/>
              </a:rPr>
              <a:t>CC BY</a:t>
            </a:r>
            <a:endParaRPr lang="en-GB" sz="900"/>
          </a:p>
        </p:txBody>
      </p:sp>
      <p:pic>
        <p:nvPicPr>
          <p:cNvPr id="25" name="Picture 24" descr="A close-up of a bug&#10;&#10;Description automatically generated">
            <a:extLst>
              <a:ext uri="{FF2B5EF4-FFF2-40B4-BE49-F238E27FC236}">
                <a16:creationId xmlns:a16="http://schemas.microsoft.com/office/drawing/2014/main" id="{981D890F-D530-D9AF-E168-4405DDB71D8B}"/>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10042182" y="4251064"/>
            <a:ext cx="1981384" cy="1486037"/>
          </a:xfrm>
          <a:prstGeom prst="rect">
            <a:avLst/>
          </a:prstGeom>
        </p:spPr>
      </p:pic>
      <p:sp>
        <p:nvSpPr>
          <p:cNvPr id="26" name="TextBox 25">
            <a:extLst>
              <a:ext uri="{FF2B5EF4-FFF2-40B4-BE49-F238E27FC236}">
                <a16:creationId xmlns:a16="http://schemas.microsoft.com/office/drawing/2014/main" id="{33B3202E-0783-8635-34EB-A0B09183946B}"/>
              </a:ext>
            </a:extLst>
          </p:cNvPr>
          <p:cNvSpPr txBox="1"/>
          <p:nvPr/>
        </p:nvSpPr>
        <p:spPr>
          <a:xfrm>
            <a:off x="1524000" y="6858000"/>
            <a:ext cx="9144000" cy="230832"/>
          </a:xfrm>
          <a:prstGeom prst="rect">
            <a:avLst/>
          </a:prstGeom>
          <a:noFill/>
        </p:spPr>
        <p:txBody>
          <a:bodyPr wrap="square" rtlCol="0">
            <a:spAutoFit/>
          </a:bodyPr>
          <a:lstStyle/>
          <a:p>
            <a:r>
              <a:rPr lang="en-GB" sz="900">
                <a:hlinkClick r:id="rId14" tooltip="https://www.flickr.com/photos/arkhangellohim/8547358930/"/>
              </a:rPr>
              <a:t>This Photo</a:t>
            </a:r>
            <a:r>
              <a:rPr lang="en-GB" sz="900"/>
              <a:t> by Unknown Author is licensed under </a:t>
            </a:r>
            <a:r>
              <a:rPr lang="en-GB" sz="900">
                <a:hlinkClick r:id="rId15" tooltip="https://creativecommons.org/licenses/by-sa/3.0/"/>
              </a:rPr>
              <a:t>CC BY-SA</a:t>
            </a:r>
            <a:endParaRPr lang="en-GB" sz="900"/>
          </a:p>
        </p:txBody>
      </p:sp>
      <p:pic>
        <p:nvPicPr>
          <p:cNvPr id="28" name="Picture 27" descr="The sun shining through clouds&#10;&#10;Description automatically generated">
            <a:extLst>
              <a:ext uri="{FF2B5EF4-FFF2-40B4-BE49-F238E27FC236}">
                <a16:creationId xmlns:a16="http://schemas.microsoft.com/office/drawing/2014/main" id="{FE50C2AB-70B7-01C0-BE78-94E9D8D5024B}"/>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10733910" y="2016319"/>
            <a:ext cx="1378451" cy="1027848"/>
          </a:xfrm>
          <a:prstGeom prst="rect">
            <a:avLst/>
          </a:prstGeom>
        </p:spPr>
      </p:pic>
      <p:sp>
        <p:nvSpPr>
          <p:cNvPr id="29" name="TextBox 28">
            <a:extLst>
              <a:ext uri="{FF2B5EF4-FFF2-40B4-BE49-F238E27FC236}">
                <a16:creationId xmlns:a16="http://schemas.microsoft.com/office/drawing/2014/main" id="{CA50012B-1010-7666-32D0-E791C81B6448}"/>
              </a:ext>
            </a:extLst>
          </p:cNvPr>
          <p:cNvSpPr txBox="1"/>
          <p:nvPr/>
        </p:nvSpPr>
        <p:spPr>
          <a:xfrm>
            <a:off x="1524000" y="6858000"/>
            <a:ext cx="9144000" cy="230832"/>
          </a:xfrm>
          <a:prstGeom prst="rect">
            <a:avLst/>
          </a:prstGeom>
          <a:noFill/>
        </p:spPr>
        <p:txBody>
          <a:bodyPr wrap="square" rtlCol="0">
            <a:spAutoFit/>
          </a:bodyPr>
          <a:lstStyle/>
          <a:p>
            <a:r>
              <a:rPr lang="en-GB" sz="900">
                <a:hlinkClick r:id="rId17" tooltip="https://commons.wikimedia.org/wiki/File:Sun-in-the-sky.jpg"/>
              </a:rPr>
              <a:t>This Photo</a:t>
            </a:r>
            <a:r>
              <a:rPr lang="en-GB" sz="900"/>
              <a:t> by Unknown Author is licensed under </a:t>
            </a:r>
            <a:r>
              <a:rPr lang="en-GB" sz="900">
                <a:hlinkClick r:id="rId15" tooltip="https://creativecommons.org/licenses/by-sa/3.0/"/>
              </a:rPr>
              <a:t>CC BY-SA</a:t>
            </a:r>
            <a:endParaRPr lang="en-GB" sz="900"/>
          </a:p>
        </p:txBody>
      </p:sp>
      <p:pic>
        <p:nvPicPr>
          <p:cNvPr id="31" name="Picture 30" descr="A digital thermostat on a wall&#10;&#10;Description automatically generated">
            <a:extLst>
              <a:ext uri="{FF2B5EF4-FFF2-40B4-BE49-F238E27FC236}">
                <a16:creationId xmlns:a16="http://schemas.microsoft.com/office/drawing/2014/main" id="{539E442C-E63A-D429-3CF0-18E106804385}"/>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8945564" y="2359781"/>
            <a:ext cx="1539164" cy="1027848"/>
          </a:xfrm>
          <a:prstGeom prst="rect">
            <a:avLst/>
          </a:prstGeom>
        </p:spPr>
      </p:pic>
      <p:pic>
        <p:nvPicPr>
          <p:cNvPr id="34" name="Picture 33" descr="Lightning striking lightning striking a building&#10;&#10;Description automatically generated">
            <a:extLst>
              <a:ext uri="{FF2B5EF4-FFF2-40B4-BE49-F238E27FC236}">
                <a16:creationId xmlns:a16="http://schemas.microsoft.com/office/drawing/2014/main" id="{042E72BB-E043-84DD-204E-981E4CE4D4E6}"/>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4708757" y="2433398"/>
            <a:ext cx="1378451" cy="1375343"/>
          </a:xfrm>
          <a:prstGeom prst="rect">
            <a:avLst/>
          </a:prstGeom>
        </p:spPr>
      </p:pic>
      <p:pic>
        <p:nvPicPr>
          <p:cNvPr id="36" name="Picture 35" descr="Smoke coming out of a factory&#10;&#10;Description automatically generated">
            <a:extLst>
              <a:ext uri="{FF2B5EF4-FFF2-40B4-BE49-F238E27FC236}">
                <a16:creationId xmlns:a16="http://schemas.microsoft.com/office/drawing/2014/main" id="{D510A2B1-1EB0-DC2B-0170-5C34F71D8CAA}"/>
              </a:ext>
            </a:extLst>
          </p:cNvPr>
          <p:cNvPicPr>
            <a:picLocks noChangeAspect="1"/>
          </p:cNvPicPr>
          <p:nvPr/>
        </p:nvPicPr>
        <p:blipFill>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tretch>
            <a:fillRect/>
          </a:stretch>
        </p:blipFill>
        <p:spPr>
          <a:xfrm>
            <a:off x="4938264" y="4387171"/>
            <a:ext cx="2157943" cy="1440427"/>
          </a:xfrm>
          <a:prstGeom prst="rect">
            <a:avLst/>
          </a:prstGeom>
        </p:spPr>
      </p:pic>
      <p:pic>
        <p:nvPicPr>
          <p:cNvPr id="38" name="Picture 37" descr="A hand holding a cigarette&#10;&#10;Description automatically generated">
            <a:extLst>
              <a:ext uri="{FF2B5EF4-FFF2-40B4-BE49-F238E27FC236}">
                <a16:creationId xmlns:a16="http://schemas.microsoft.com/office/drawing/2014/main" id="{9EC195FD-452D-D2DE-91F6-ED0AAA83BACC}"/>
              </a:ext>
            </a:extLst>
          </p:cNvPr>
          <p:cNvPicPr>
            <a:picLocks noChangeAspect="1"/>
          </p:cNvPicPr>
          <p:nvPr/>
        </p:nvPicPr>
        <p:blipFill>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tretch>
            <a:fillRect/>
          </a:stretch>
        </p:blipFill>
        <p:spPr>
          <a:xfrm>
            <a:off x="7467512" y="647937"/>
            <a:ext cx="2122578" cy="1419238"/>
          </a:xfrm>
          <a:prstGeom prst="rect">
            <a:avLst/>
          </a:prstGeom>
        </p:spPr>
      </p:pic>
      <p:pic>
        <p:nvPicPr>
          <p:cNvPr id="40" name="Picture 39" descr="A person blowing her nose&#10;&#10;Description automatically generated">
            <a:extLst>
              <a:ext uri="{FF2B5EF4-FFF2-40B4-BE49-F238E27FC236}">
                <a16:creationId xmlns:a16="http://schemas.microsoft.com/office/drawing/2014/main" id="{60E891F2-5C07-1623-B107-4C4C73B290AF}"/>
              </a:ext>
            </a:extLst>
          </p:cNvPr>
          <p:cNvPicPr>
            <a:picLocks noChangeAspect="1"/>
          </p:cNvPicPr>
          <p:nvPr/>
        </p:nvPicPr>
        <p:blipFill>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tretch>
            <a:fillRect/>
          </a:stretch>
        </p:blipFill>
        <p:spPr>
          <a:xfrm>
            <a:off x="9827648" y="203007"/>
            <a:ext cx="2060507" cy="1373671"/>
          </a:xfrm>
          <a:prstGeom prst="rect">
            <a:avLst/>
          </a:prstGeom>
        </p:spPr>
      </p:pic>
      <p:pic>
        <p:nvPicPr>
          <p:cNvPr id="42" name="Picture 41" descr="A person leaning against a stack of books&#10;&#10;Description automatically generated">
            <a:extLst>
              <a:ext uri="{FF2B5EF4-FFF2-40B4-BE49-F238E27FC236}">
                <a16:creationId xmlns:a16="http://schemas.microsoft.com/office/drawing/2014/main" id="{FF11C651-8F21-B8EE-0F91-A450F765D0E8}"/>
              </a:ext>
            </a:extLst>
          </p:cNvPr>
          <p:cNvPicPr>
            <a:picLocks noChangeAspect="1"/>
          </p:cNvPicPr>
          <p:nvPr/>
        </p:nvPicPr>
        <p:blipFill>
          <a:blip r:embed="rId28">
            <a:extLst>
              <a:ext uri="{28A0092B-C50C-407E-A947-70E740481C1C}">
                <a14:useLocalDpi xmlns:a14="http://schemas.microsoft.com/office/drawing/2010/main" val="0"/>
              </a:ext>
              <a:ext uri="{837473B0-CC2E-450A-ABE3-18F120FF3D39}">
                <a1611:picAttrSrcUrl xmlns:a1611="http://schemas.microsoft.com/office/drawing/2016/11/main" r:id="rId29"/>
              </a:ext>
            </a:extLst>
          </a:blip>
          <a:stretch>
            <a:fillRect/>
          </a:stretch>
        </p:blipFill>
        <p:spPr>
          <a:xfrm>
            <a:off x="202888" y="4109536"/>
            <a:ext cx="1614908" cy="1614908"/>
          </a:xfrm>
          <a:prstGeom prst="rect">
            <a:avLst/>
          </a:prstGeom>
        </p:spPr>
      </p:pic>
      <p:sp>
        <p:nvSpPr>
          <p:cNvPr id="43" name="TextBox 42">
            <a:extLst>
              <a:ext uri="{FF2B5EF4-FFF2-40B4-BE49-F238E27FC236}">
                <a16:creationId xmlns:a16="http://schemas.microsoft.com/office/drawing/2014/main" id="{209FBF11-CEAE-EC93-E4CE-096176D78B45}"/>
              </a:ext>
            </a:extLst>
          </p:cNvPr>
          <p:cNvSpPr txBox="1"/>
          <p:nvPr/>
        </p:nvSpPr>
        <p:spPr>
          <a:xfrm>
            <a:off x="2667000" y="6858000"/>
            <a:ext cx="6858000" cy="230832"/>
          </a:xfrm>
          <a:prstGeom prst="rect">
            <a:avLst/>
          </a:prstGeom>
          <a:noFill/>
        </p:spPr>
        <p:txBody>
          <a:bodyPr wrap="square" rtlCol="0">
            <a:spAutoFit/>
          </a:bodyPr>
          <a:lstStyle/>
          <a:p>
            <a:r>
              <a:rPr lang="en-GB" sz="900">
                <a:hlinkClick r:id="rId29" tooltip="https://diggita.com/story.php?title=LA_SCUOLA_ITALIANA_STRESSA_TROPPO_GLI_STUDENTI"/>
              </a:rPr>
              <a:t>This Photo</a:t>
            </a:r>
            <a:r>
              <a:rPr lang="en-GB" sz="900"/>
              <a:t> by Unknown Author is licensed under </a:t>
            </a:r>
            <a:r>
              <a:rPr lang="en-GB" sz="900">
                <a:hlinkClick r:id="rId12" tooltip="https://creativecommons.org/licenses/by/3.0/"/>
              </a:rPr>
              <a:t>CC BY</a:t>
            </a:r>
            <a:endParaRPr lang="en-GB" sz="900"/>
          </a:p>
        </p:txBody>
      </p:sp>
      <p:pic>
        <p:nvPicPr>
          <p:cNvPr id="45" name="Picture 44" descr="Close up of green grass&#10;&#10;Description automatically generated">
            <a:extLst>
              <a:ext uri="{FF2B5EF4-FFF2-40B4-BE49-F238E27FC236}">
                <a16:creationId xmlns:a16="http://schemas.microsoft.com/office/drawing/2014/main" id="{17782580-55A1-37C0-9ACA-B087E05C204A}"/>
              </a:ext>
            </a:extLst>
          </p:cNvPr>
          <p:cNvPicPr>
            <a:picLocks noChangeAspect="1"/>
          </p:cNvPicPr>
          <p:nvPr/>
        </p:nvPicPr>
        <p:blipFill>
          <a:blip r:embed="rId30">
            <a:extLst>
              <a:ext uri="{28A0092B-C50C-407E-A947-70E740481C1C}">
                <a14:useLocalDpi xmlns:a14="http://schemas.microsoft.com/office/drawing/2010/main" val="0"/>
              </a:ext>
              <a:ext uri="{837473B0-CC2E-450A-ABE3-18F120FF3D39}">
                <a1611:picAttrSrcUrl xmlns:a1611="http://schemas.microsoft.com/office/drawing/2016/11/main" r:id="rId31"/>
              </a:ext>
            </a:extLst>
          </a:blip>
          <a:stretch>
            <a:fillRect/>
          </a:stretch>
        </p:blipFill>
        <p:spPr>
          <a:xfrm>
            <a:off x="2310909" y="2743035"/>
            <a:ext cx="1890051" cy="1252159"/>
          </a:xfrm>
          <a:prstGeom prst="rect">
            <a:avLst/>
          </a:prstGeom>
        </p:spPr>
      </p:pic>
      <p:pic>
        <p:nvPicPr>
          <p:cNvPr id="49" name="Picture 48" descr="A paint brush on top of a can of white paint">
            <a:extLst>
              <a:ext uri="{FF2B5EF4-FFF2-40B4-BE49-F238E27FC236}">
                <a16:creationId xmlns:a16="http://schemas.microsoft.com/office/drawing/2014/main" id="{EADC704B-7ABE-90FA-32CF-C1286D824FFF}"/>
              </a:ext>
            </a:extLst>
          </p:cNvPr>
          <p:cNvPicPr>
            <a:picLocks noChangeAspect="1"/>
          </p:cNvPicPr>
          <p:nvPr/>
        </p:nvPicPr>
        <p:blipFill>
          <a:blip r:embed="rId32">
            <a:extLst>
              <a:ext uri="{28A0092B-C50C-407E-A947-70E740481C1C}">
                <a14:useLocalDpi xmlns:a14="http://schemas.microsoft.com/office/drawing/2010/main" val="0"/>
              </a:ext>
              <a:ext uri="{837473B0-CC2E-450A-ABE3-18F120FF3D39}">
                <a1611:picAttrSrcUrl xmlns:a1611="http://schemas.microsoft.com/office/drawing/2016/11/main" r:id="rId33"/>
              </a:ext>
            </a:extLst>
          </a:blip>
          <a:stretch>
            <a:fillRect/>
          </a:stretch>
        </p:blipFill>
        <p:spPr>
          <a:xfrm>
            <a:off x="4900140" y="690755"/>
            <a:ext cx="2060507" cy="1376419"/>
          </a:xfrm>
          <a:prstGeom prst="rect">
            <a:avLst/>
          </a:prstGeom>
        </p:spPr>
      </p:pic>
      <p:sp>
        <p:nvSpPr>
          <p:cNvPr id="53" name="TextBox 52">
            <a:extLst>
              <a:ext uri="{FF2B5EF4-FFF2-40B4-BE49-F238E27FC236}">
                <a16:creationId xmlns:a16="http://schemas.microsoft.com/office/drawing/2014/main" id="{D7048961-A3CC-8FE7-77D9-E3761380D564}"/>
              </a:ext>
            </a:extLst>
          </p:cNvPr>
          <p:cNvSpPr txBox="1"/>
          <p:nvPr/>
        </p:nvSpPr>
        <p:spPr>
          <a:xfrm>
            <a:off x="82548" y="1381537"/>
            <a:ext cx="1683815" cy="369332"/>
          </a:xfrm>
          <a:prstGeom prst="rect">
            <a:avLst/>
          </a:prstGeom>
          <a:noFill/>
        </p:spPr>
        <p:txBody>
          <a:bodyPr wrap="square" rtlCol="0">
            <a:spAutoFit/>
          </a:bodyPr>
          <a:lstStyle/>
          <a:p>
            <a:pPr algn="ctr"/>
            <a:r>
              <a:rPr lang="en-GB" dirty="0"/>
              <a:t> </a:t>
            </a:r>
          </a:p>
        </p:txBody>
      </p:sp>
      <p:sp>
        <p:nvSpPr>
          <p:cNvPr id="54" name="TextBox 53">
            <a:extLst>
              <a:ext uri="{FF2B5EF4-FFF2-40B4-BE49-F238E27FC236}">
                <a16:creationId xmlns:a16="http://schemas.microsoft.com/office/drawing/2014/main" id="{485F9EAA-81D9-FAEB-4287-4AAF2E2FE4F5}"/>
              </a:ext>
            </a:extLst>
          </p:cNvPr>
          <p:cNvSpPr txBox="1"/>
          <p:nvPr/>
        </p:nvSpPr>
        <p:spPr>
          <a:xfrm>
            <a:off x="192544" y="3691620"/>
            <a:ext cx="1683815" cy="369332"/>
          </a:xfrm>
          <a:prstGeom prst="rect">
            <a:avLst/>
          </a:prstGeom>
          <a:noFill/>
        </p:spPr>
        <p:txBody>
          <a:bodyPr wrap="square" rtlCol="0">
            <a:spAutoFit/>
          </a:bodyPr>
          <a:lstStyle/>
          <a:p>
            <a:pPr algn="ctr"/>
            <a:r>
              <a:rPr lang="en-GB" dirty="0"/>
              <a:t>Exercise </a:t>
            </a:r>
          </a:p>
        </p:txBody>
      </p:sp>
      <p:sp>
        <p:nvSpPr>
          <p:cNvPr id="55" name="TextBox 54">
            <a:extLst>
              <a:ext uri="{FF2B5EF4-FFF2-40B4-BE49-F238E27FC236}">
                <a16:creationId xmlns:a16="http://schemas.microsoft.com/office/drawing/2014/main" id="{193C2ACA-F62F-B608-FABC-8E05ACDFF725}"/>
              </a:ext>
            </a:extLst>
          </p:cNvPr>
          <p:cNvSpPr txBox="1"/>
          <p:nvPr/>
        </p:nvSpPr>
        <p:spPr>
          <a:xfrm>
            <a:off x="168434" y="5665254"/>
            <a:ext cx="1683815" cy="369332"/>
          </a:xfrm>
          <a:prstGeom prst="rect">
            <a:avLst/>
          </a:prstGeom>
          <a:noFill/>
        </p:spPr>
        <p:txBody>
          <a:bodyPr wrap="square" rtlCol="0">
            <a:spAutoFit/>
          </a:bodyPr>
          <a:lstStyle/>
          <a:p>
            <a:pPr algn="ctr"/>
            <a:r>
              <a:rPr lang="en-GB" dirty="0"/>
              <a:t>Stress</a:t>
            </a:r>
          </a:p>
        </p:txBody>
      </p:sp>
      <p:sp>
        <p:nvSpPr>
          <p:cNvPr id="56" name="TextBox 55">
            <a:extLst>
              <a:ext uri="{FF2B5EF4-FFF2-40B4-BE49-F238E27FC236}">
                <a16:creationId xmlns:a16="http://schemas.microsoft.com/office/drawing/2014/main" id="{D196E0DC-092D-7CE6-87AF-8A2F5F7A47E8}"/>
              </a:ext>
            </a:extLst>
          </p:cNvPr>
          <p:cNvSpPr txBox="1"/>
          <p:nvPr/>
        </p:nvSpPr>
        <p:spPr>
          <a:xfrm>
            <a:off x="2398022" y="1918247"/>
            <a:ext cx="1683815" cy="646331"/>
          </a:xfrm>
          <a:prstGeom prst="rect">
            <a:avLst/>
          </a:prstGeom>
          <a:noFill/>
        </p:spPr>
        <p:txBody>
          <a:bodyPr wrap="square" rtlCol="0">
            <a:spAutoFit/>
          </a:bodyPr>
          <a:lstStyle/>
          <a:p>
            <a:pPr algn="ctr"/>
            <a:r>
              <a:rPr lang="en-GB" dirty="0"/>
              <a:t>Damp and Mould </a:t>
            </a:r>
          </a:p>
        </p:txBody>
      </p:sp>
      <p:sp>
        <p:nvSpPr>
          <p:cNvPr id="57" name="TextBox 56">
            <a:extLst>
              <a:ext uri="{FF2B5EF4-FFF2-40B4-BE49-F238E27FC236}">
                <a16:creationId xmlns:a16="http://schemas.microsoft.com/office/drawing/2014/main" id="{F3FD1FA2-1FCF-4A0C-7139-345699AD9BB4}"/>
              </a:ext>
            </a:extLst>
          </p:cNvPr>
          <p:cNvSpPr txBox="1"/>
          <p:nvPr/>
        </p:nvSpPr>
        <p:spPr>
          <a:xfrm>
            <a:off x="2367661" y="3926044"/>
            <a:ext cx="1683815" cy="369332"/>
          </a:xfrm>
          <a:prstGeom prst="rect">
            <a:avLst/>
          </a:prstGeom>
          <a:noFill/>
        </p:spPr>
        <p:txBody>
          <a:bodyPr wrap="square" rtlCol="0">
            <a:spAutoFit/>
          </a:bodyPr>
          <a:lstStyle/>
          <a:p>
            <a:pPr algn="ctr"/>
            <a:r>
              <a:rPr lang="en-GB" dirty="0"/>
              <a:t>Grass</a:t>
            </a:r>
          </a:p>
        </p:txBody>
      </p:sp>
      <p:sp>
        <p:nvSpPr>
          <p:cNvPr id="58" name="TextBox 57">
            <a:extLst>
              <a:ext uri="{FF2B5EF4-FFF2-40B4-BE49-F238E27FC236}">
                <a16:creationId xmlns:a16="http://schemas.microsoft.com/office/drawing/2014/main" id="{8D13D49A-A79D-8F74-FE52-BB37DF25C8B5}"/>
              </a:ext>
            </a:extLst>
          </p:cNvPr>
          <p:cNvSpPr txBox="1"/>
          <p:nvPr/>
        </p:nvSpPr>
        <p:spPr>
          <a:xfrm>
            <a:off x="2365140" y="5691482"/>
            <a:ext cx="1683815" cy="369332"/>
          </a:xfrm>
          <a:prstGeom prst="rect">
            <a:avLst/>
          </a:prstGeom>
          <a:noFill/>
        </p:spPr>
        <p:txBody>
          <a:bodyPr wrap="square" rtlCol="0">
            <a:spAutoFit/>
          </a:bodyPr>
          <a:lstStyle/>
          <a:p>
            <a:pPr algn="ctr"/>
            <a:r>
              <a:rPr lang="en-GB" dirty="0"/>
              <a:t>Animals</a:t>
            </a:r>
          </a:p>
        </p:txBody>
      </p:sp>
      <p:sp>
        <p:nvSpPr>
          <p:cNvPr id="59" name="TextBox 58">
            <a:extLst>
              <a:ext uri="{FF2B5EF4-FFF2-40B4-BE49-F238E27FC236}">
                <a16:creationId xmlns:a16="http://schemas.microsoft.com/office/drawing/2014/main" id="{D78283F7-BEE0-F23C-3889-3D09283AD432}"/>
              </a:ext>
            </a:extLst>
          </p:cNvPr>
          <p:cNvSpPr txBox="1"/>
          <p:nvPr/>
        </p:nvSpPr>
        <p:spPr>
          <a:xfrm>
            <a:off x="5087020" y="2016318"/>
            <a:ext cx="1683815" cy="369332"/>
          </a:xfrm>
          <a:prstGeom prst="rect">
            <a:avLst/>
          </a:prstGeom>
          <a:noFill/>
        </p:spPr>
        <p:txBody>
          <a:bodyPr wrap="square" rtlCol="0">
            <a:spAutoFit/>
          </a:bodyPr>
          <a:lstStyle/>
          <a:p>
            <a:pPr algn="ctr"/>
            <a:r>
              <a:rPr lang="en-GB" dirty="0"/>
              <a:t>Paint Fumes </a:t>
            </a:r>
          </a:p>
        </p:txBody>
      </p:sp>
      <p:sp>
        <p:nvSpPr>
          <p:cNvPr id="60" name="TextBox 59">
            <a:extLst>
              <a:ext uri="{FF2B5EF4-FFF2-40B4-BE49-F238E27FC236}">
                <a16:creationId xmlns:a16="http://schemas.microsoft.com/office/drawing/2014/main" id="{B4FB6A7F-CB35-58FB-3046-0DE7C8AC8B2F}"/>
              </a:ext>
            </a:extLst>
          </p:cNvPr>
          <p:cNvSpPr txBox="1"/>
          <p:nvPr/>
        </p:nvSpPr>
        <p:spPr>
          <a:xfrm>
            <a:off x="4569248" y="3882477"/>
            <a:ext cx="1683815" cy="369332"/>
          </a:xfrm>
          <a:prstGeom prst="rect">
            <a:avLst/>
          </a:prstGeom>
          <a:noFill/>
        </p:spPr>
        <p:txBody>
          <a:bodyPr wrap="square" rtlCol="0">
            <a:spAutoFit/>
          </a:bodyPr>
          <a:lstStyle/>
          <a:p>
            <a:pPr algn="ctr"/>
            <a:r>
              <a:rPr lang="en-GB" dirty="0"/>
              <a:t>Thunder Storms</a:t>
            </a:r>
          </a:p>
        </p:txBody>
      </p:sp>
      <p:sp>
        <p:nvSpPr>
          <p:cNvPr id="61" name="TextBox 60">
            <a:extLst>
              <a:ext uri="{FF2B5EF4-FFF2-40B4-BE49-F238E27FC236}">
                <a16:creationId xmlns:a16="http://schemas.microsoft.com/office/drawing/2014/main" id="{A3CE69F0-6AD4-BD86-4B09-1C5AD98B7D48}"/>
              </a:ext>
            </a:extLst>
          </p:cNvPr>
          <p:cNvSpPr txBox="1"/>
          <p:nvPr/>
        </p:nvSpPr>
        <p:spPr>
          <a:xfrm>
            <a:off x="5254091" y="5778294"/>
            <a:ext cx="1683815" cy="369332"/>
          </a:xfrm>
          <a:prstGeom prst="rect">
            <a:avLst/>
          </a:prstGeom>
          <a:noFill/>
        </p:spPr>
        <p:txBody>
          <a:bodyPr wrap="square" rtlCol="0">
            <a:spAutoFit/>
          </a:bodyPr>
          <a:lstStyle/>
          <a:p>
            <a:pPr algn="ctr"/>
            <a:r>
              <a:rPr lang="en-GB" dirty="0"/>
              <a:t>Pollution </a:t>
            </a:r>
          </a:p>
        </p:txBody>
      </p:sp>
      <p:sp>
        <p:nvSpPr>
          <p:cNvPr id="62" name="TextBox 61">
            <a:extLst>
              <a:ext uri="{FF2B5EF4-FFF2-40B4-BE49-F238E27FC236}">
                <a16:creationId xmlns:a16="http://schemas.microsoft.com/office/drawing/2014/main" id="{E83B2F02-0768-D3E1-03C0-7C4170010282}"/>
              </a:ext>
            </a:extLst>
          </p:cNvPr>
          <p:cNvSpPr txBox="1"/>
          <p:nvPr/>
        </p:nvSpPr>
        <p:spPr>
          <a:xfrm>
            <a:off x="7686893" y="2043781"/>
            <a:ext cx="1683815" cy="369332"/>
          </a:xfrm>
          <a:prstGeom prst="rect">
            <a:avLst/>
          </a:prstGeom>
          <a:noFill/>
        </p:spPr>
        <p:txBody>
          <a:bodyPr wrap="square" rtlCol="0">
            <a:spAutoFit/>
          </a:bodyPr>
          <a:lstStyle/>
          <a:p>
            <a:pPr algn="ctr"/>
            <a:r>
              <a:rPr lang="en-GB" dirty="0"/>
              <a:t>Smoking</a:t>
            </a:r>
          </a:p>
        </p:txBody>
      </p:sp>
      <p:sp>
        <p:nvSpPr>
          <p:cNvPr id="63" name="TextBox 62">
            <a:extLst>
              <a:ext uri="{FF2B5EF4-FFF2-40B4-BE49-F238E27FC236}">
                <a16:creationId xmlns:a16="http://schemas.microsoft.com/office/drawing/2014/main" id="{18423AA4-341A-BE91-3F80-BE1EB1A527D8}"/>
              </a:ext>
            </a:extLst>
          </p:cNvPr>
          <p:cNvSpPr txBox="1"/>
          <p:nvPr/>
        </p:nvSpPr>
        <p:spPr>
          <a:xfrm>
            <a:off x="8611032" y="3509501"/>
            <a:ext cx="1827935" cy="646331"/>
          </a:xfrm>
          <a:prstGeom prst="rect">
            <a:avLst/>
          </a:prstGeom>
          <a:noFill/>
        </p:spPr>
        <p:txBody>
          <a:bodyPr wrap="square" rtlCol="0">
            <a:spAutoFit/>
          </a:bodyPr>
          <a:lstStyle/>
          <a:p>
            <a:pPr algn="ctr"/>
            <a:r>
              <a:rPr lang="en-GB" dirty="0"/>
              <a:t>Changes in room temperature</a:t>
            </a:r>
          </a:p>
        </p:txBody>
      </p:sp>
      <p:sp>
        <p:nvSpPr>
          <p:cNvPr id="64" name="TextBox 63">
            <a:extLst>
              <a:ext uri="{FF2B5EF4-FFF2-40B4-BE49-F238E27FC236}">
                <a16:creationId xmlns:a16="http://schemas.microsoft.com/office/drawing/2014/main" id="{BA9BB119-A802-0A26-5C30-C43658D4712C}"/>
              </a:ext>
            </a:extLst>
          </p:cNvPr>
          <p:cNvSpPr txBox="1"/>
          <p:nvPr/>
        </p:nvSpPr>
        <p:spPr>
          <a:xfrm>
            <a:off x="7841185" y="5940554"/>
            <a:ext cx="1683815" cy="369332"/>
          </a:xfrm>
          <a:prstGeom prst="rect">
            <a:avLst/>
          </a:prstGeom>
          <a:noFill/>
        </p:spPr>
        <p:txBody>
          <a:bodyPr wrap="square" rtlCol="0">
            <a:spAutoFit/>
          </a:bodyPr>
          <a:lstStyle/>
          <a:p>
            <a:pPr algn="ctr"/>
            <a:r>
              <a:rPr lang="en-GB" dirty="0"/>
              <a:t>Pollen </a:t>
            </a:r>
          </a:p>
        </p:txBody>
      </p:sp>
      <p:sp>
        <p:nvSpPr>
          <p:cNvPr id="65" name="TextBox 64">
            <a:extLst>
              <a:ext uri="{FF2B5EF4-FFF2-40B4-BE49-F238E27FC236}">
                <a16:creationId xmlns:a16="http://schemas.microsoft.com/office/drawing/2014/main" id="{0ED056F2-9032-18FA-7072-D40DD2435E41}"/>
              </a:ext>
            </a:extLst>
          </p:cNvPr>
          <p:cNvSpPr txBox="1"/>
          <p:nvPr/>
        </p:nvSpPr>
        <p:spPr>
          <a:xfrm>
            <a:off x="10235364" y="5755888"/>
            <a:ext cx="1683815" cy="369332"/>
          </a:xfrm>
          <a:prstGeom prst="rect">
            <a:avLst/>
          </a:prstGeom>
          <a:noFill/>
        </p:spPr>
        <p:txBody>
          <a:bodyPr wrap="square" rtlCol="0">
            <a:spAutoFit/>
          </a:bodyPr>
          <a:lstStyle/>
          <a:p>
            <a:pPr algn="ctr"/>
            <a:r>
              <a:rPr lang="en-GB" dirty="0"/>
              <a:t>Dust Mites </a:t>
            </a:r>
          </a:p>
        </p:txBody>
      </p:sp>
      <p:sp>
        <p:nvSpPr>
          <p:cNvPr id="66" name="TextBox 65">
            <a:extLst>
              <a:ext uri="{FF2B5EF4-FFF2-40B4-BE49-F238E27FC236}">
                <a16:creationId xmlns:a16="http://schemas.microsoft.com/office/drawing/2014/main" id="{61B0F9AB-334D-7567-B7A2-6851A6B38FA1}"/>
              </a:ext>
            </a:extLst>
          </p:cNvPr>
          <p:cNvSpPr txBox="1"/>
          <p:nvPr/>
        </p:nvSpPr>
        <p:spPr>
          <a:xfrm>
            <a:off x="10281437" y="3581546"/>
            <a:ext cx="1683815" cy="646331"/>
          </a:xfrm>
          <a:prstGeom prst="rect">
            <a:avLst/>
          </a:prstGeom>
          <a:noFill/>
        </p:spPr>
        <p:txBody>
          <a:bodyPr wrap="square" rtlCol="0">
            <a:spAutoFit/>
          </a:bodyPr>
          <a:lstStyle/>
          <a:p>
            <a:pPr algn="ctr"/>
            <a:r>
              <a:rPr lang="en-GB" dirty="0"/>
              <a:t>Hot/Humid Days </a:t>
            </a:r>
          </a:p>
        </p:txBody>
      </p:sp>
      <p:sp>
        <p:nvSpPr>
          <p:cNvPr id="67" name="TextBox 66">
            <a:extLst>
              <a:ext uri="{FF2B5EF4-FFF2-40B4-BE49-F238E27FC236}">
                <a16:creationId xmlns:a16="http://schemas.microsoft.com/office/drawing/2014/main" id="{BC96F8BF-BB28-9E85-FC07-286F43A6B0E5}"/>
              </a:ext>
            </a:extLst>
          </p:cNvPr>
          <p:cNvSpPr txBox="1"/>
          <p:nvPr/>
        </p:nvSpPr>
        <p:spPr>
          <a:xfrm>
            <a:off x="10096955" y="1566203"/>
            <a:ext cx="1683815" cy="369332"/>
          </a:xfrm>
          <a:prstGeom prst="rect">
            <a:avLst/>
          </a:prstGeom>
          <a:noFill/>
        </p:spPr>
        <p:txBody>
          <a:bodyPr wrap="square" rtlCol="0">
            <a:spAutoFit/>
          </a:bodyPr>
          <a:lstStyle/>
          <a:p>
            <a:pPr algn="ctr"/>
            <a:r>
              <a:rPr lang="en-GB" dirty="0"/>
              <a:t>Colds/Viruses</a:t>
            </a:r>
          </a:p>
        </p:txBody>
      </p:sp>
      <p:pic>
        <p:nvPicPr>
          <p:cNvPr id="4" name="Picture 3">
            <a:extLst>
              <a:ext uri="{FF2B5EF4-FFF2-40B4-BE49-F238E27FC236}">
                <a16:creationId xmlns:a16="http://schemas.microsoft.com/office/drawing/2014/main" id="{946F2BD0-E7F9-1DE4-147E-6EA96510A912}"/>
              </a:ext>
            </a:extLst>
          </p:cNvPr>
          <p:cNvPicPr>
            <a:picLocks noChangeAspect="1"/>
          </p:cNvPicPr>
          <p:nvPr/>
        </p:nvPicPr>
        <p:blipFill>
          <a:blip r:embed="rId34"/>
          <a:stretch>
            <a:fillRect/>
          </a:stretch>
        </p:blipFill>
        <p:spPr>
          <a:xfrm>
            <a:off x="6578510" y="2397860"/>
            <a:ext cx="2117872" cy="1646913"/>
          </a:xfrm>
          <a:prstGeom prst="rect">
            <a:avLst/>
          </a:prstGeom>
        </p:spPr>
      </p:pic>
      <p:sp>
        <p:nvSpPr>
          <p:cNvPr id="5" name="TextBox 4">
            <a:extLst>
              <a:ext uri="{FF2B5EF4-FFF2-40B4-BE49-F238E27FC236}">
                <a16:creationId xmlns:a16="http://schemas.microsoft.com/office/drawing/2014/main" id="{B3E24E67-781E-B79B-89E1-531478E74E6E}"/>
              </a:ext>
            </a:extLst>
          </p:cNvPr>
          <p:cNvSpPr txBox="1"/>
          <p:nvPr/>
        </p:nvSpPr>
        <p:spPr>
          <a:xfrm>
            <a:off x="6770835" y="3995194"/>
            <a:ext cx="1683815" cy="369332"/>
          </a:xfrm>
          <a:prstGeom prst="rect">
            <a:avLst/>
          </a:prstGeom>
          <a:noFill/>
        </p:spPr>
        <p:txBody>
          <a:bodyPr wrap="square" rtlCol="0">
            <a:spAutoFit/>
          </a:bodyPr>
          <a:lstStyle/>
          <a:p>
            <a:r>
              <a:rPr lang="en-GB" dirty="0"/>
              <a:t>Aerosols/sprays</a:t>
            </a:r>
          </a:p>
        </p:txBody>
      </p:sp>
      <p:pic>
        <p:nvPicPr>
          <p:cNvPr id="8" name="Picture 7">
            <a:extLst>
              <a:ext uri="{FF2B5EF4-FFF2-40B4-BE49-F238E27FC236}">
                <a16:creationId xmlns:a16="http://schemas.microsoft.com/office/drawing/2014/main" id="{7E64F171-53F0-24D4-D300-76A07BBEC580}"/>
              </a:ext>
            </a:extLst>
          </p:cNvPr>
          <p:cNvPicPr>
            <a:picLocks noChangeAspect="1"/>
          </p:cNvPicPr>
          <p:nvPr/>
        </p:nvPicPr>
        <p:blipFill rotWithShape="1">
          <a:blip r:embed="rId35"/>
          <a:srcRect r="3696"/>
          <a:stretch/>
        </p:blipFill>
        <p:spPr>
          <a:xfrm>
            <a:off x="312275" y="129379"/>
            <a:ext cx="1816138" cy="1376419"/>
          </a:xfrm>
          <a:prstGeom prst="rect">
            <a:avLst/>
          </a:prstGeom>
        </p:spPr>
      </p:pic>
      <p:sp>
        <p:nvSpPr>
          <p:cNvPr id="9" name="TextBox 8">
            <a:extLst>
              <a:ext uri="{FF2B5EF4-FFF2-40B4-BE49-F238E27FC236}">
                <a16:creationId xmlns:a16="http://schemas.microsoft.com/office/drawing/2014/main" id="{07EEEA5E-ACBA-AB0F-FC95-54B9EBB8B0E8}"/>
              </a:ext>
            </a:extLst>
          </p:cNvPr>
          <p:cNvSpPr txBox="1"/>
          <p:nvPr/>
        </p:nvSpPr>
        <p:spPr>
          <a:xfrm>
            <a:off x="58487" y="1539546"/>
            <a:ext cx="1890050" cy="369332"/>
          </a:xfrm>
          <a:prstGeom prst="rect">
            <a:avLst/>
          </a:prstGeom>
          <a:noFill/>
        </p:spPr>
        <p:txBody>
          <a:bodyPr wrap="square" rtlCol="0">
            <a:spAutoFit/>
          </a:bodyPr>
          <a:lstStyle/>
          <a:p>
            <a:r>
              <a:rPr lang="en-GB" dirty="0"/>
              <a:t>Cleaning products</a:t>
            </a:r>
          </a:p>
        </p:txBody>
      </p:sp>
    </p:spTree>
    <p:extLst>
      <p:ext uri="{BB962C8B-B14F-4D97-AF65-F5344CB8AC3E}">
        <p14:creationId xmlns:p14="http://schemas.microsoft.com/office/powerpoint/2010/main" val="305783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B208B-3069-69AB-63EF-8823A137EBE2}"/>
              </a:ext>
            </a:extLst>
          </p:cNvPr>
          <p:cNvSpPr>
            <a:spLocks noGrp="1"/>
          </p:cNvSpPr>
          <p:nvPr>
            <p:ph type="title"/>
          </p:nvPr>
        </p:nvSpPr>
        <p:spPr>
          <a:xfrm>
            <a:off x="170534" y="-81080"/>
            <a:ext cx="3932237" cy="1600200"/>
          </a:xfrm>
        </p:spPr>
        <p:txBody>
          <a:bodyPr>
            <a:normAutofit/>
          </a:bodyPr>
          <a:lstStyle/>
          <a:p>
            <a:r>
              <a:rPr lang="en-US" sz="4800" b="1" dirty="0">
                <a:latin typeface="Congenial" panose="02000503040000020004" pitchFamily="2" charset="0"/>
              </a:rPr>
              <a:t>Treatments for asthma</a:t>
            </a:r>
            <a:endParaRPr lang="en-GB" sz="4800" b="1" dirty="0">
              <a:latin typeface="Congenial" panose="02000503040000020004" pitchFamily="2" charset="0"/>
            </a:endParaRPr>
          </a:p>
        </p:txBody>
      </p:sp>
      <p:sp>
        <p:nvSpPr>
          <p:cNvPr id="3" name="Content Placeholder 2">
            <a:extLst>
              <a:ext uri="{FF2B5EF4-FFF2-40B4-BE49-F238E27FC236}">
                <a16:creationId xmlns:a16="http://schemas.microsoft.com/office/drawing/2014/main" id="{CEA4B14E-8FC3-AD59-753A-F6D0896D63C9}"/>
              </a:ext>
            </a:extLst>
          </p:cNvPr>
          <p:cNvSpPr>
            <a:spLocks noGrp="1"/>
          </p:cNvSpPr>
          <p:nvPr>
            <p:ph idx="1"/>
          </p:nvPr>
        </p:nvSpPr>
        <p:spPr>
          <a:xfrm>
            <a:off x="5183188" y="273377"/>
            <a:ext cx="6172200" cy="5587673"/>
          </a:xfrm>
        </p:spPr>
        <p:txBody>
          <a:bodyPr>
            <a:normAutofit fontScale="92500"/>
          </a:bodyPr>
          <a:lstStyle/>
          <a:p>
            <a:pPr marL="0" indent="0">
              <a:buNone/>
            </a:pPr>
            <a:r>
              <a:rPr lang="en-US" sz="2400" b="1" dirty="0">
                <a:latin typeface="Arial" panose="020B0604020202020204" pitchFamily="34" charset="0"/>
                <a:cs typeface="Arial" panose="020B0604020202020204" pitchFamily="34" charset="0"/>
              </a:rPr>
              <a:t>There are many different types of inhalers and medicines which a Doctor or a Nurse can prescribe to help treat asthma</a:t>
            </a: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The main types of inhalers: </a:t>
            </a:r>
          </a:p>
          <a:p>
            <a:r>
              <a:rPr lang="en-US" sz="2400" b="1" dirty="0">
                <a:latin typeface="Arial" panose="020B0604020202020204" pitchFamily="34" charset="0"/>
                <a:cs typeface="Arial" panose="020B0604020202020204" pitchFamily="34" charset="0"/>
              </a:rPr>
              <a:t>Reliever inhalers </a:t>
            </a:r>
            <a:r>
              <a:rPr lang="en-US" sz="2400" dirty="0">
                <a:latin typeface="Arial" panose="020B0604020202020204" pitchFamily="34" charset="0"/>
                <a:cs typeface="Arial" panose="020B0604020202020204" pitchFamily="34" charset="0"/>
              </a:rPr>
              <a:t>– these are used to quickly relieve asthma symptoms, but only last for a short time. (Rescue)</a:t>
            </a:r>
          </a:p>
          <a:p>
            <a:r>
              <a:rPr lang="en-US" sz="2400" b="1" dirty="0">
                <a:latin typeface="Arial" panose="020B0604020202020204" pitchFamily="34" charset="0"/>
                <a:cs typeface="Arial" panose="020B0604020202020204" pitchFamily="34" charset="0"/>
              </a:rPr>
              <a:t>Preventer inhalers </a:t>
            </a:r>
            <a:r>
              <a:rPr lang="en-US" sz="2400" dirty="0">
                <a:latin typeface="Arial" panose="020B0604020202020204" pitchFamily="34" charset="0"/>
                <a:cs typeface="Arial" panose="020B0604020202020204" pitchFamily="34" charset="0"/>
              </a:rPr>
              <a:t>– these are used everyday to prevent asthma symptoms developing.</a:t>
            </a:r>
          </a:p>
          <a:p>
            <a:r>
              <a:rPr lang="en-US" sz="2400" dirty="0">
                <a:latin typeface="Arial" panose="020B0604020202020204" pitchFamily="34" charset="0"/>
                <a:cs typeface="Arial" panose="020B0604020202020204" pitchFamily="34" charset="0"/>
              </a:rPr>
              <a:t>Some people also need to take tablets and medicines as part of their asthma treatment.</a:t>
            </a:r>
          </a:p>
          <a:p>
            <a:r>
              <a:rPr lang="en-US" sz="2400" dirty="0">
                <a:latin typeface="Arial" panose="020B0604020202020204" pitchFamily="34" charset="0"/>
                <a:cs typeface="Arial" panose="020B0604020202020204" pitchFamily="34" charset="0"/>
              </a:rPr>
              <a:t>Some inhalers have both reliever and preventor -MART</a:t>
            </a:r>
          </a:p>
          <a:p>
            <a:endParaRPr lang="en-GB" sz="2400" dirty="0"/>
          </a:p>
        </p:txBody>
      </p:sp>
      <p:pic>
        <p:nvPicPr>
          <p:cNvPr id="1026" name="Picture 2" descr="Buy Ventolin Accuhaler Online £8.50 from UK Pharmacy - Dr Fox">
            <a:extLst>
              <a:ext uri="{FF2B5EF4-FFF2-40B4-BE49-F238E27FC236}">
                <a16:creationId xmlns:a16="http://schemas.microsoft.com/office/drawing/2014/main" id="{ACD4CD46-F5D2-289D-7E18-E91857872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34" y="3400040"/>
            <a:ext cx="231457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0DADF39-9828-E9FA-5C61-2C936E7FDA4B}"/>
              </a:ext>
            </a:extLst>
          </p:cNvPr>
          <p:cNvPicPr>
            <a:picLocks noChangeAspect="1"/>
          </p:cNvPicPr>
          <p:nvPr/>
        </p:nvPicPr>
        <p:blipFill>
          <a:blip r:embed="rId4"/>
          <a:stretch>
            <a:fillRect/>
          </a:stretch>
        </p:blipFill>
        <p:spPr>
          <a:xfrm>
            <a:off x="3433517" y="3304561"/>
            <a:ext cx="1338507" cy="1572081"/>
          </a:xfrm>
          <a:prstGeom prst="rect">
            <a:avLst/>
          </a:prstGeom>
        </p:spPr>
      </p:pic>
      <p:pic>
        <p:nvPicPr>
          <p:cNvPr id="9" name="Picture 8">
            <a:extLst>
              <a:ext uri="{FF2B5EF4-FFF2-40B4-BE49-F238E27FC236}">
                <a16:creationId xmlns:a16="http://schemas.microsoft.com/office/drawing/2014/main" id="{66F5066B-0EF5-7242-70AA-BB7AE86D9293}"/>
              </a:ext>
            </a:extLst>
          </p:cNvPr>
          <p:cNvPicPr>
            <a:picLocks noChangeAspect="1"/>
          </p:cNvPicPr>
          <p:nvPr/>
        </p:nvPicPr>
        <p:blipFill>
          <a:blip r:embed="rId5"/>
          <a:stretch>
            <a:fillRect/>
          </a:stretch>
        </p:blipFill>
        <p:spPr>
          <a:xfrm>
            <a:off x="10829375" y="4781165"/>
            <a:ext cx="1192091" cy="1572081"/>
          </a:xfrm>
          <a:prstGeom prst="rect">
            <a:avLst/>
          </a:prstGeom>
        </p:spPr>
      </p:pic>
      <p:pic>
        <p:nvPicPr>
          <p:cNvPr id="11" name="Picture 10">
            <a:extLst>
              <a:ext uri="{FF2B5EF4-FFF2-40B4-BE49-F238E27FC236}">
                <a16:creationId xmlns:a16="http://schemas.microsoft.com/office/drawing/2014/main" id="{DAC73A6B-1D3C-6606-EA9B-1E09C1400105}"/>
              </a:ext>
            </a:extLst>
          </p:cNvPr>
          <p:cNvPicPr>
            <a:picLocks noChangeAspect="1"/>
          </p:cNvPicPr>
          <p:nvPr/>
        </p:nvPicPr>
        <p:blipFill>
          <a:blip r:embed="rId6"/>
          <a:stretch>
            <a:fillRect/>
          </a:stretch>
        </p:blipFill>
        <p:spPr>
          <a:xfrm>
            <a:off x="332556" y="1584537"/>
            <a:ext cx="4439469" cy="1621972"/>
          </a:xfrm>
          <a:prstGeom prst="rect">
            <a:avLst/>
          </a:prstGeom>
        </p:spPr>
      </p:pic>
      <p:pic>
        <p:nvPicPr>
          <p:cNvPr id="13" name="Picture 12">
            <a:extLst>
              <a:ext uri="{FF2B5EF4-FFF2-40B4-BE49-F238E27FC236}">
                <a16:creationId xmlns:a16="http://schemas.microsoft.com/office/drawing/2014/main" id="{EF7CC582-DC51-82B0-3D09-3619017A3BB9}"/>
              </a:ext>
            </a:extLst>
          </p:cNvPr>
          <p:cNvPicPr>
            <a:picLocks noChangeAspect="1"/>
          </p:cNvPicPr>
          <p:nvPr/>
        </p:nvPicPr>
        <p:blipFill>
          <a:blip r:embed="rId7"/>
          <a:stretch>
            <a:fillRect/>
          </a:stretch>
        </p:blipFill>
        <p:spPr>
          <a:xfrm>
            <a:off x="1945476" y="4576832"/>
            <a:ext cx="1076879" cy="1545528"/>
          </a:xfrm>
          <a:prstGeom prst="rect">
            <a:avLst/>
          </a:prstGeom>
        </p:spPr>
      </p:pic>
      <p:pic>
        <p:nvPicPr>
          <p:cNvPr id="4" name="Content Placeholder 4" descr="A blue and green gradient&#10;&#10;Description automatically generated">
            <a:extLst>
              <a:ext uri="{FF2B5EF4-FFF2-40B4-BE49-F238E27FC236}">
                <a16:creationId xmlns:a16="http://schemas.microsoft.com/office/drawing/2014/main" id="{C776AABB-A0C1-D79C-A3C5-6AE6E00967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91500"/>
            <a:ext cx="12192000" cy="591266"/>
          </a:xfrm>
          <a:prstGeom prst="rect">
            <a:avLst/>
          </a:prstGeom>
        </p:spPr>
      </p:pic>
    </p:spTree>
    <p:extLst>
      <p:ext uri="{BB962C8B-B14F-4D97-AF65-F5344CB8AC3E}">
        <p14:creationId xmlns:p14="http://schemas.microsoft.com/office/powerpoint/2010/main" val="119791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3E362E37EFE1F49AB1A7BC70C4E5F5A" ma:contentTypeVersion="15" ma:contentTypeDescription="Create a new document." ma:contentTypeScope="" ma:versionID="49559d7f2baa042a2c0930e829ed6ce8">
  <xsd:schema xmlns:xsd="http://www.w3.org/2001/XMLSchema" xmlns:xs="http://www.w3.org/2001/XMLSchema" xmlns:p="http://schemas.microsoft.com/office/2006/metadata/properties" xmlns:ns1="http://schemas.microsoft.com/sharepoint/v3" xmlns:ns3="d5d67aef-b3c5-4cb8-a8d5-67b7c9222f51" xmlns:ns4="5f82756d-70fa-431a-81e2-3270d9c7bae5" targetNamespace="http://schemas.microsoft.com/office/2006/metadata/properties" ma:root="true" ma:fieldsID="bd69d9ba2b7d732ade19dd6d387819ad" ns1:_="" ns3:_="" ns4:_="">
    <xsd:import namespace="http://schemas.microsoft.com/sharepoint/v3"/>
    <xsd:import namespace="d5d67aef-b3c5-4cb8-a8d5-67b7c9222f51"/>
    <xsd:import namespace="5f82756d-70fa-431a-81e2-3270d9c7bae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_activity"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67aef-b3c5-4cb8-a8d5-67b7c9222f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82756d-70fa-431a-81e2-3270d9c7ba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d5d67aef-b3c5-4cb8-a8d5-67b7c9222f51" xsi:nil="true"/>
  </documentManagement>
</p:properties>
</file>

<file path=customXml/itemProps1.xml><?xml version="1.0" encoding="utf-8"?>
<ds:datastoreItem xmlns:ds="http://schemas.openxmlformats.org/officeDocument/2006/customXml" ds:itemID="{55CFB79F-1D49-4228-94B4-FD1A7F8B4DEF}">
  <ds:schemaRefs>
    <ds:schemaRef ds:uri="http://schemas.microsoft.com/sharepoint/v3/contenttype/forms"/>
  </ds:schemaRefs>
</ds:datastoreItem>
</file>

<file path=customXml/itemProps2.xml><?xml version="1.0" encoding="utf-8"?>
<ds:datastoreItem xmlns:ds="http://schemas.openxmlformats.org/officeDocument/2006/customXml" ds:itemID="{58AAC4D1-3ED6-446D-AED3-D9F64A14C9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5d67aef-b3c5-4cb8-a8d5-67b7c9222f51"/>
    <ds:schemaRef ds:uri="5f82756d-70fa-431a-81e2-3270d9c7ba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AC0F3A-2AF2-44C8-93FE-92BF1D7E64AF}">
  <ds:schemaRefs>
    <ds:schemaRef ds:uri="http://www.w3.org/XML/1998/namespace"/>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d5d67aef-b3c5-4cb8-a8d5-67b7c9222f51"/>
    <ds:schemaRef ds:uri="http://purl.org/dc/terms/"/>
    <ds:schemaRef ds:uri="5f82756d-70fa-431a-81e2-3270d9c7bae5"/>
    <ds:schemaRef ds:uri="http://schemas.microsoft.com/sharepoint/v3"/>
    <ds:schemaRef ds:uri="http://purl.org/dc/dcmitype/"/>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
  <TotalTime>985</TotalTime>
  <Words>1515</Words>
  <Application>Microsoft Office PowerPoint</Application>
  <PresentationFormat>Widescreen</PresentationFormat>
  <Paragraphs>180</Paragraphs>
  <Slides>17</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.Apple Color Emoji UI</vt:lpstr>
      <vt:lpstr>Abadi</vt:lpstr>
      <vt:lpstr>Arial</vt:lpstr>
      <vt:lpstr>Calibri</vt:lpstr>
      <vt:lpstr>Calibri Light</vt:lpstr>
      <vt:lpstr>Congenial</vt:lpstr>
      <vt:lpstr>Courier New</vt:lpstr>
      <vt:lpstr>Office Theme</vt:lpstr>
      <vt:lpstr> Asthma awareness session- Children and Young people </vt:lpstr>
      <vt:lpstr>Is asthma obvious?  </vt:lpstr>
      <vt:lpstr>The information  we already know about asthma !</vt:lpstr>
      <vt:lpstr>                              Asthma Rap</vt:lpstr>
      <vt:lpstr>What is Asthma?</vt:lpstr>
      <vt:lpstr>Asthma - How and why?</vt:lpstr>
      <vt:lpstr>What are the signs of Asthma?</vt:lpstr>
      <vt:lpstr>Some examples of Asthma triggers</vt:lpstr>
      <vt:lpstr>Treatments for asthma</vt:lpstr>
      <vt:lpstr>How is asthma controlled ?</vt:lpstr>
      <vt:lpstr>PowerPoint Presentation</vt:lpstr>
      <vt:lpstr>Asthma Attack</vt:lpstr>
      <vt:lpstr>PowerPoint Presentation</vt:lpstr>
      <vt:lpstr>Celebs with Asthma </vt:lpstr>
      <vt:lpstr>Asthma – becoming independent</vt:lpstr>
      <vt:lpstr>Smoking and Vaping</vt:lpstr>
      <vt:lpstr>What to remember…</vt:lpstr>
    </vt:vector>
  </TitlesOfParts>
  <Company>South Tees Hospitals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Asa Assembly</dc:title>
  <dc:creator>BARWICK, Carol (SOUTH TEES HOSPITALS NHS FOUNDATION TRUST)</dc:creator>
  <cp:lastModifiedBy>Anne Jones</cp:lastModifiedBy>
  <cp:revision>17</cp:revision>
  <dcterms:created xsi:type="dcterms:W3CDTF">2023-06-23T13:11:16Z</dcterms:created>
  <dcterms:modified xsi:type="dcterms:W3CDTF">2023-12-15T10:56:17Z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0x01010053E362E37EFE1F49AB1A7BC70C4E5F5A</vt:lpwstr>
  </property>
</Properties>
</file>