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8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9" r:id="rId18"/>
    <p:sldId id="284" r:id="rId19"/>
    <p:sldId id="285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598" autoAdjust="0"/>
  </p:normalViewPr>
  <p:slideViewPr>
    <p:cSldViewPr snapToGrid="0">
      <p:cViewPr varScale="1">
        <p:scale>
          <a:sx n="104" d="100"/>
          <a:sy n="104" d="100"/>
        </p:scale>
        <p:origin x="16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Dauncey" userId="8f75afbe-1f7a-415b-8d31-2d62c0b6bb6b" providerId="ADAL" clId="{DFA31236-8579-4EE0-B7A7-92A96EF3CE32}"/>
    <pc:docChg chg="delSld">
      <pc:chgData name="Louise Dauncey" userId="8f75afbe-1f7a-415b-8d31-2d62c0b6bb6b" providerId="ADAL" clId="{DFA31236-8579-4EE0-B7A7-92A96EF3CE32}" dt="2023-10-24T21:18:10.665" v="11" actId="47"/>
      <pc:docMkLst>
        <pc:docMk/>
      </pc:docMkLst>
      <pc:sldChg chg="del">
        <pc:chgData name="Louise Dauncey" userId="8f75afbe-1f7a-415b-8d31-2d62c0b6bb6b" providerId="ADAL" clId="{DFA31236-8579-4EE0-B7A7-92A96EF3CE32}" dt="2023-10-24T21:18:03.149" v="0" actId="47"/>
        <pc:sldMkLst>
          <pc:docMk/>
          <pc:sldMk cId="1251580491" sldId="257"/>
        </pc:sldMkLst>
      </pc:sldChg>
      <pc:sldChg chg="del">
        <pc:chgData name="Louise Dauncey" userId="8f75afbe-1f7a-415b-8d31-2d62c0b6bb6b" providerId="ADAL" clId="{DFA31236-8579-4EE0-B7A7-92A96EF3CE32}" dt="2023-10-24T21:18:03.779" v="1" actId="47"/>
        <pc:sldMkLst>
          <pc:docMk/>
          <pc:sldMk cId="659513971" sldId="258"/>
        </pc:sldMkLst>
      </pc:sldChg>
      <pc:sldChg chg="del">
        <pc:chgData name="Louise Dauncey" userId="8f75afbe-1f7a-415b-8d31-2d62c0b6bb6b" providerId="ADAL" clId="{DFA31236-8579-4EE0-B7A7-92A96EF3CE32}" dt="2023-10-24T21:18:04.375" v="2" actId="47"/>
        <pc:sldMkLst>
          <pc:docMk/>
          <pc:sldMk cId="3618245757" sldId="259"/>
        </pc:sldMkLst>
      </pc:sldChg>
      <pc:sldChg chg="del">
        <pc:chgData name="Louise Dauncey" userId="8f75afbe-1f7a-415b-8d31-2d62c0b6bb6b" providerId="ADAL" clId="{DFA31236-8579-4EE0-B7A7-92A96EF3CE32}" dt="2023-10-24T21:18:05.044" v="3" actId="47"/>
        <pc:sldMkLst>
          <pc:docMk/>
          <pc:sldMk cId="3790488572" sldId="260"/>
        </pc:sldMkLst>
      </pc:sldChg>
      <pc:sldChg chg="del">
        <pc:chgData name="Louise Dauncey" userId="8f75afbe-1f7a-415b-8d31-2d62c0b6bb6b" providerId="ADAL" clId="{DFA31236-8579-4EE0-B7A7-92A96EF3CE32}" dt="2023-10-24T21:18:05.746" v="4" actId="47"/>
        <pc:sldMkLst>
          <pc:docMk/>
          <pc:sldMk cId="1539358870" sldId="261"/>
        </pc:sldMkLst>
      </pc:sldChg>
      <pc:sldChg chg="del">
        <pc:chgData name="Louise Dauncey" userId="8f75afbe-1f7a-415b-8d31-2d62c0b6bb6b" providerId="ADAL" clId="{DFA31236-8579-4EE0-B7A7-92A96EF3CE32}" dt="2023-10-24T21:18:07.149" v="6" actId="47"/>
        <pc:sldMkLst>
          <pc:docMk/>
          <pc:sldMk cId="2218866338" sldId="263"/>
        </pc:sldMkLst>
      </pc:sldChg>
      <pc:sldChg chg="del">
        <pc:chgData name="Louise Dauncey" userId="8f75afbe-1f7a-415b-8d31-2d62c0b6bb6b" providerId="ADAL" clId="{DFA31236-8579-4EE0-B7A7-92A96EF3CE32}" dt="2023-10-24T21:18:07.816" v="7" actId="47"/>
        <pc:sldMkLst>
          <pc:docMk/>
          <pc:sldMk cId="3292167669" sldId="264"/>
        </pc:sldMkLst>
      </pc:sldChg>
      <pc:sldChg chg="del">
        <pc:chgData name="Louise Dauncey" userId="8f75afbe-1f7a-415b-8d31-2d62c0b6bb6b" providerId="ADAL" clId="{DFA31236-8579-4EE0-B7A7-92A96EF3CE32}" dt="2023-10-24T21:18:08.494" v="8" actId="47"/>
        <pc:sldMkLst>
          <pc:docMk/>
          <pc:sldMk cId="1152053275" sldId="265"/>
        </pc:sldMkLst>
      </pc:sldChg>
      <pc:sldChg chg="del">
        <pc:chgData name="Louise Dauncey" userId="8f75afbe-1f7a-415b-8d31-2d62c0b6bb6b" providerId="ADAL" clId="{DFA31236-8579-4EE0-B7A7-92A96EF3CE32}" dt="2023-10-24T21:18:09.280" v="9" actId="47"/>
        <pc:sldMkLst>
          <pc:docMk/>
          <pc:sldMk cId="795560193" sldId="266"/>
        </pc:sldMkLst>
      </pc:sldChg>
      <pc:sldChg chg="del">
        <pc:chgData name="Louise Dauncey" userId="8f75afbe-1f7a-415b-8d31-2d62c0b6bb6b" providerId="ADAL" clId="{DFA31236-8579-4EE0-B7A7-92A96EF3CE32}" dt="2023-10-24T21:18:09.992" v="10" actId="47"/>
        <pc:sldMkLst>
          <pc:docMk/>
          <pc:sldMk cId="3265998890" sldId="267"/>
        </pc:sldMkLst>
      </pc:sldChg>
      <pc:sldChg chg="del">
        <pc:chgData name="Louise Dauncey" userId="8f75afbe-1f7a-415b-8d31-2d62c0b6bb6b" providerId="ADAL" clId="{DFA31236-8579-4EE0-B7A7-92A96EF3CE32}" dt="2023-10-24T21:18:10.665" v="11" actId="47"/>
        <pc:sldMkLst>
          <pc:docMk/>
          <pc:sldMk cId="280378350" sldId="268"/>
        </pc:sldMkLst>
      </pc:sldChg>
      <pc:sldChg chg="del">
        <pc:chgData name="Louise Dauncey" userId="8f75afbe-1f7a-415b-8d31-2d62c0b6bb6b" providerId="ADAL" clId="{DFA31236-8579-4EE0-B7A7-92A96EF3CE32}" dt="2023-10-24T21:18:06.432" v="5" actId="47"/>
        <pc:sldMkLst>
          <pc:docMk/>
          <pc:sldMk cId="4012823407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2F38F-D95F-48A8-A5EF-B5CB6665824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070F78-B4D2-4CD0-B074-E8E6073F4133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Inhaler technique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3AC2F-0093-42AB-90F7-C9953F6F1208}" type="parTrans" cxnId="{06908A51-2927-4070-89CF-6538A044D8E8}">
      <dgm:prSet/>
      <dgm:spPr/>
      <dgm:t>
        <a:bodyPr/>
        <a:lstStyle/>
        <a:p>
          <a:endParaRPr lang="en-US"/>
        </a:p>
      </dgm:t>
    </dgm:pt>
    <dgm:pt modelId="{4F72A6B4-98CD-47B2-BE24-660BD0E8D3F5}" type="sibTrans" cxnId="{06908A51-2927-4070-89CF-6538A044D8E8}">
      <dgm:prSet/>
      <dgm:spPr/>
      <dgm:t>
        <a:bodyPr/>
        <a:lstStyle/>
        <a:p>
          <a:endParaRPr lang="en-US"/>
        </a:p>
      </dgm:t>
    </dgm:pt>
    <dgm:pt modelId="{96F346C7-E4D1-4447-824B-A1001A6DC4D5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Education and advice previously given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B80E5-876F-4075-A1EF-9AD3FC310CCB}" type="parTrans" cxnId="{0E7F948E-2DEC-497D-B820-15E55684AE7C}">
      <dgm:prSet/>
      <dgm:spPr/>
      <dgm:t>
        <a:bodyPr/>
        <a:lstStyle/>
        <a:p>
          <a:endParaRPr lang="en-US"/>
        </a:p>
      </dgm:t>
    </dgm:pt>
    <dgm:pt modelId="{AE825EAD-5091-4E15-BDA5-D831034BC2BE}" type="sibTrans" cxnId="{0E7F948E-2DEC-497D-B820-15E55684AE7C}">
      <dgm:prSet/>
      <dgm:spPr/>
      <dgm:t>
        <a:bodyPr/>
        <a:lstStyle/>
        <a:p>
          <a:endParaRPr lang="en-US"/>
        </a:p>
      </dgm:t>
    </dgm:pt>
    <dgm:pt modelId="{3DBE1B50-02D9-4DAE-A6B4-22B951F09EED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Parental understanding- recent arrival in the country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4FF4D4-8B9A-4F46-B9CD-21D9BC6A7B47}" type="parTrans" cxnId="{EBF9227D-2272-4DD8-B2ED-FBCAE063C79F}">
      <dgm:prSet/>
      <dgm:spPr/>
      <dgm:t>
        <a:bodyPr/>
        <a:lstStyle/>
        <a:p>
          <a:endParaRPr lang="en-US"/>
        </a:p>
      </dgm:t>
    </dgm:pt>
    <dgm:pt modelId="{39DA4E28-A1AC-4B74-9958-FE750F5BAD85}" type="sibTrans" cxnId="{EBF9227D-2272-4DD8-B2ED-FBCAE063C79F}">
      <dgm:prSet/>
      <dgm:spPr/>
      <dgm:t>
        <a:bodyPr/>
        <a:lstStyle/>
        <a:p>
          <a:endParaRPr lang="en-US"/>
        </a:p>
      </dgm:t>
    </dgm:pt>
    <dgm:pt modelId="{F1FBA2C9-03D2-4E87-BE27-85C82EB0E6D3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Triggers /allergies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E94FF-8A54-4F89-90BB-7801F976E56A}" type="parTrans" cxnId="{E2D4DC7B-854F-4A9D-9637-93E92A025905}">
      <dgm:prSet/>
      <dgm:spPr/>
      <dgm:t>
        <a:bodyPr/>
        <a:lstStyle/>
        <a:p>
          <a:endParaRPr lang="en-US"/>
        </a:p>
      </dgm:t>
    </dgm:pt>
    <dgm:pt modelId="{13D627BC-AD64-4D07-9CF1-038D5DDB6A6D}" type="sibTrans" cxnId="{E2D4DC7B-854F-4A9D-9637-93E92A025905}">
      <dgm:prSet/>
      <dgm:spPr/>
      <dgm:t>
        <a:bodyPr/>
        <a:lstStyle/>
        <a:p>
          <a:endParaRPr lang="en-US"/>
        </a:p>
      </dgm:t>
    </dgm:pt>
    <dgm:pt modelId="{32CCA7DA-7787-4318-BD3B-E9BD1B1F492A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Concordance –strategies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D8574-FCBC-40E0-8338-A3203FA490AF}" type="parTrans" cxnId="{F9B11B81-0413-44C0-A781-F62B27E37A86}">
      <dgm:prSet/>
      <dgm:spPr/>
      <dgm:t>
        <a:bodyPr/>
        <a:lstStyle/>
        <a:p>
          <a:endParaRPr lang="en-US"/>
        </a:p>
      </dgm:t>
    </dgm:pt>
    <dgm:pt modelId="{F6F4EB55-80BE-462A-9622-4F64A5AAD349}" type="sibTrans" cxnId="{F9B11B81-0413-44C0-A781-F62B27E37A86}">
      <dgm:prSet/>
      <dgm:spPr/>
      <dgm:t>
        <a:bodyPr/>
        <a:lstStyle/>
        <a:p>
          <a:endParaRPr lang="en-US"/>
        </a:p>
      </dgm:t>
    </dgm:pt>
    <dgm:pt modelId="{851720F0-CB09-43EA-AB24-245BAB447CC2}" type="pres">
      <dgm:prSet presAssocID="{9A02F38F-D95F-48A8-A5EF-B5CB6665824D}" presName="linear" presStyleCnt="0">
        <dgm:presLayoutVars>
          <dgm:animLvl val="lvl"/>
          <dgm:resizeHandles val="exact"/>
        </dgm:presLayoutVars>
      </dgm:prSet>
      <dgm:spPr/>
    </dgm:pt>
    <dgm:pt modelId="{B2FC4A08-6146-4C5D-A7F0-C930C15E7672}" type="pres">
      <dgm:prSet presAssocID="{22070F78-B4D2-4CD0-B074-E8E6073F413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1B319DB-A99F-45D0-8684-DBF5431A02EE}" type="pres">
      <dgm:prSet presAssocID="{4F72A6B4-98CD-47B2-BE24-660BD0E8D3F5}" presName="spacer" presStyleCnt="0"/>
      <dgm:spPr/>
    </dgm:pt>
    <dgm:pt modelId="{859BF21A-A378-41C8-8E89-1FAEA8D5E93C}" type="pres">
      <dgm:prSet presAssocID="{96F346C7-E4D1-4447-824B-A1001A6DC4D5}" presName="parentText" presStyleLbl="node1" presStyleIdx="1" presStyleCnt="5" custLinFactNeighborX="-12571" custLinFactNeighborY="-23007">
        <dgm:presLayoutVars>
          <dgm:chMax val="0"/>
          <dgm:bulletEnabled val="1"/>
        </dgm:presLayoutVars>
      </dgm:prSet>
      <dgm:spPr/>
    </dgm:pt>
    <dgm:pt modelId="{9BFFD211-FC5C-460C-8012-2EBD0349A204}" type="pres">
      <dgm:prSet presAssocID="{AE825EAD-5091-4E15-BDA5-D831034BC2BE}" presName="spacer" presStyleCnt="0"/>
      <dgm:spPr/>
    </dgm:pt>
    <dgm:pt modelId="{1CB46594-D121-4344-A0CC-FCCA18376E42}" type="pres">
      <dgm:prSet presAssocID="{3DBE1B50-02D9-4DAE-A6B4-22B951F09E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776187-BCDF-45A6-9CB6-1DF95ACA88E4}" type="pres">
      <dgm:prSet presAssocID="{39DA4E28-A1AC-4B74-9958-FE750F5BAD85}" presName="spacer" presStyleCnt="0"/>
      <dgm:spPr/>
    </dgm:pt>
    <dgm:pt modelId="{29DBAA99-81D1-4ACA-8A43-37C3A3F1883D}" type="pres">
      <dgm:prSet presAssocID="{F1FBA2C9-03D2-4E87-BE27-85C82EB0E6D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8AB6ED8-F038-4FDE-8A5C-5A66F4D60E9D}" type="pres">
      <dgm:prSet presAssocID="{13D627BC-AD64-4D07-9CF1-038D5DDB6A6D}" presName="spacer" presStyleCnt="0"/>
      <dgm:spPr/>
    </dgm:pt>
    <dgm:pt modelId="{E6DCA637-74BA-451B-AE03-029A35A0686A}" type="pres">
      <dgm:prSet presAssocID="{32CCA7DA-7787-4318-BD3B-E9BD1B1F492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AD7022-2587-4E9E-A4D5-FD9E1E73F8CB}" type="presOf" srcId="{F1FBA2C9-03D2-4E87-BE27-85C82EB0E6D3}" destId="{29DBAA99-81D1-4ACA-8A43-37C3A3F1883D}" srcOrd="0" destOrd="0" presId="urn:microsoft.com/office/officeart/2005/8/layout/vList2"/>
    <dgm:cxn modelId="{8ACB2528-2CEE-4FF3-9375-62A023262678}" type="presOf" srcId="{22070F78-B4D2-4CD0-B074-E8E6073F4133}" destId="{B2FC4A08-6146-4C5D-A7F0-C930C15E7672}" srcOrd="0" destOrd="0" presId="urn:microsoft.com/office/officeart/2005/8/layout/vList2"/>
    <dgm:cxn modelId="{29DABA3B-A518-4BD1-AB0B-90B262E5FBEC}" type="presOf" srcId="{3DBE1B50-02D9-4DAE-A6B4-22B951F09EED}" destId="{1CB46594-D121-4344-A0CC-FCCA18376E42}" srcOrd="0" destOrd="0" presId="urn:microsoft.com/office/officeart/2005/8/layout/vList2"/>
    <dgm:cxn modelId="{C43D6064-F7A0-485C-9303-EDA3D24D26EA}" type="presOf" srcId="{9A02F38F-D95F-48A8-A5EF-B5CB6665824D}" destId="{851720F0-CB09-43EA-AB24-245BAB447CC2}" srcOrd="0" destOrd="0" presId="urn:microsoft.com/office/officeart/2005/8/layout/vList2"/>
    <dgm:cxn modelId="{06908A51-2927-4070-89CF-6538A044D8E8}" srcId="{9A02F38F-D95F-48A8-A5EF-B5CB6665824D}" destId="{22070F78-B4D2-4CD0-B074-E8E6073F4133}" srcOrd="0" destOrd="0" parTransId="{E5C3AC2F-0093-42AB-90F7-C9953F6F1208}" sibTransId="{4F72A6B4-98CD-47B2-BE24-660BD0E8D3F5}"/>
    <dgm:cxn modelId="{E2D4DC7B-854F-4A9D-9637-93E92A025905}" srcId="{9A02F38F-D95F-48A8-A5EF-B5CB6665824D}" destId="{F1FBA2C9-03D2-4E87-BE27-85C82EB0E6D3}" srcOrd="3" destOrd="0" parTransId="{46AE94FF-8A54-4F89-90BB-7801F976E56A}" sibTransId="{13D627BC-AD64-4D07-9CF1-038D5DDB6A6D}"/>
    <dgm:cxn modelId="{EBF9227D-2272-4DD8-B2ED-FBCAE063C79F}" srcId="{9A02F38F-D95F-48A8-A5EF-B5CB6665824D}" destId="{3DBE1B50-02D9-4DAE-A6B4-22B951F09EED}" srcOrd="2" destOrd="0" parTransId="{394FF4D4-8B9A-4F46-B9CD-21D9BC6A7B47}" sibTransId="{39DA4E28-A1AC-4B74-9958-FE750F5BAD85}"/>
    <dgm:cxn modelId="{F9B11B81-0413-44C0-A781-F62B27E37A86}" srcId="{9A02F38F-D95F-48A8-A5EF-B5CB6665824D}" destId="{32CCA7DA-7787-4318-BD3B-E9BD1B1F492A}" srcOrd="4" destOrd="0" parTransId="{6ECD8574-FCBC-40E0-8338-A3203FA490AF}" sibTransId="{F6F4EB55-80BE-462A-9622-4F64A5AAD349}"/>
    <dgm:cxn modelId="{0E7F948E-2DEC-497D-B820-15E55684AE7C}" srcId="{9A02F38F-D95F-48A8-A5EF-B5CB6665824D}" destId="{96F346C7-E4D1-4447-824B-A1001A6DC4D5}" srcOrd="1" destOrd="0" parTransId="{519B80E5-876F-4075-A1EF-9AD3FC310CCB}" sibTransId="{AE825EAD-5091-4E15-BDA5-D831034BC2BE}"/>
    <dgm:cxn modelId="{D23D80A6-194A-4C9E-B6F1-71910DFDAF2F}" type="presOf" srcId="{96F346C7-E4D1-4447-824B-A1001A6DC4D5}" destId="{859BF21A-A378-41C8-8E89-1FAEA8D5E93C}" srcOrd="0" destOrd="0" presId="urn:microsoft.com/office/officeart/2005/8/layout/vList2"/>
    <dgm:cxn modelId="{EAAC89CD-DA3D-468C-95CA-4D9EF1D19816}" type="presOf" srcId="{32CCA7DA-7787-4318-BD3B-E9BD1B1F492A}" destId="{E6DCA637-74BA-451B-AE03-029A35A0686A}" srcOrd="0" destOrd="0" presId="urn:microsoft.com/office/officeart/2005/8/layout/vList2"/>
    <dgm:cxn modelId="{1AC165EC-C522-425C-BF74-01FBBD9829C5}" type="presParOf" srcId="{851720F0-CB09-43EA-AB24-245BAB447CC2}" destId="{B2FC4A08-6146-4C5D-A7F0-C930C15E7672}" srcOrd="0" destOrd="0" presId="urn:microsoft.com/office/officeart/2005/8/layout/vList2"/>
    <dgm:cxn modelId="{5411903A-3CFC-4784-9C08-3F1764DA2B8D}" type="presParOf" srcId="{851720F0-CB09-43EA-AB24-245BAB447CC2}" destId="{F1B319DB-A99F-45D0-8684-DBF5431A02EE}" srcOrd="1" destOrd="0" presId="urn:microsoft.com/office/officeart/2005/8/layout/vList2"/>
    <dgm:cxn modelId="{34D7951C-34E6-4556-B246-5E81CCB55879}" type="presParOf" srcId="{851720F0-CB09-43EA-AB24-245BAB447CC2}" destId="{859BF21A-A378-41C8-8E89-1FAEA8D5E93C}" srcOrd="2" destOrd="0" presId="urn:microsoft.com/office/officeart/2005/8/layout/vList2"/>
    <dgm:cxn modelId="{14172A4D-1870-4C9A-9371-9D0FB0C1AA2B}" type="presParOf" srcId="{851720F0-CB09-43EA-AB24-245BAB447CC2}" destId="{9BFFD211-FC5C-460C-8012-2EBD0349A204}" srcOrd="3" destOrd="0" presId="urn:microsoft.com/office/officeart/2005/8/layout/vList2"/>
    <dgm:cxn modelId="{DEC23596-EA36-47A3-B73D-8AC2E76CB302}" type="presParOf" srcId="{851720F0-CB09-43EA-AB24-245BAB447CC2}" destId="{1CB46594-D121-4344-A0CC-FCCA18376E42}" srcOrd="4" destOrd="0" presId="urn:microsoft.com/office/officeart/2005/8/layout/vList2"/>
    <dgm:cxn modelId="{285C6C0A-7F41-4724-81CB-94233498CD6F}" type="presParOf" srcId="{851720F0-CB09-43EA-AB24-245BAB447CC2}" destId="{8E776187-BCDF-45A6-9CB6-1DF95ACA88E4}" srcOrd="5" destOrd="0" presId="urn:microsoft.com/office/officeart/2005/8/layout/vList2"/>
    <dgm:cxn modelId="{D9CC72EC-886D-452E-9D49-D88911DCC4AE}" type="presParOf" srcId="{851720F0-CB09-43EA-AB24-245BAB447CC2}" destId="{29DBAA99-81D1-4ACA-8A43-37C3A3F1883D}" srcOrd="6" destOrd="0" presId="urn:microsoft.com/office/officeart/2005/8/layout/vList2"/>
    <dgm:cxn modelId="{731B331F-1125-4E8B-82E0-A864599A2D32}" type="presParOf" srcId="{851720F0-CB09-43EA-AB24-245BAB447CC2}" destId="{88AB6ED8-F038-4FDE-8A5C-5A66F4D60E9D}" srcOrd="7" destOrd="0" presId="urn:microsoft.com/office/officeart/2005/8/layout/vList2"/>
    <dgm:cxn modelId="{25C245E9-1096-45BE-BC73-17248206E11A}" type="presParOf" srcId="{851720F0-CB09-43EA-AB24-245BAB447CC2}" destId="{E6DCA637-74BA-451B-AE03-029A35A068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C4A08-6146-4C5D-A7F0-C930C15E7672}">
      <dsp:nvSpPr>
        <dsp:cNvPr id="0" name=""/>
        <dsp:cNvSpPr/>
      </dsp:nvSpPr>
      <dsp:spPr>
        <a:xfrm>
          <a:off x="0" y="72734"/>
          <a:ext cx="5000625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Inhaler technique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25" y="109859"/>
        <a:ext cx="4926375" cy="686250"/>
      </dsp:txXfrm>
    </dsp:sp>
    <dsp:sp modelId="{859BF21A-A378-41C8-8E89-1FAEA8D5E93C}">
      <dsp:nvSpPr>
        <dsp:cNvPr id="0" name=""/>
        <dsp:cNvSpPr/>
      </dsp:nvSpPr>
      <dsp:spPr>
        <a:xfrm>
          <a:off x="0" y="877582"/>
          <a:ext cx="5000625" cy="760500"/>
        </a:xfrm>
        <a:prstGeom prst="roundRect">
          <a:avLst/>
        </a:prstGeom>
        <a:gradFill rotWithShape="0">
          <a:gsLst>
            <a:gs pos="0">
              <a:schemeClr val="accent2">
                <a:hueOff val="-1623533"/>
                <a:satOff val="0"/>
                <a:lumOff val="-41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23533"/>
                <a:satOff val="0"/>
                <a:lumOff val="-41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23533"/>
                <a:satOff val="0"/>
                <a:lumOff val="-41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Education and advice previously given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25" y="914707"/>
        <a:ext cx="4926375" cy="686250"/>
      </dsp:txXfrm>
    </dsp:sp>
    <dsp:sp modelId="{1CB46594-D121-4344-A0CC-FCCA18376E42}">
      <dsp:nvSpPr>
        <dsp:cNvPr id="0" name=""/>
        <dsp:cNvSpPr/>
      </dsp:nvSpPr>
      <dsp:spPr>
        <a:xfrm>
          <a:off x="0" y="1708934"/>
          <a:ext cx="5000625" cy="760500"/>
        </a:xfrm>
        <a:prstGeom prst="roundRect">
          <a:avLst/>
        </a:prstGeom>
        <a:gradFill rotWithShape="0">
          <a:gsLst>
            <a:gs pos="0">
              <a:schemeClr val="accent2">
                <a:hueOff val="-3247066"/>
                <a:satOff val="0"/>
                <a:lumOff val="-8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247066"/>
                <a:satOff val="0"/>
                <a:lumOff val="-8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247066"/>
                <a:satOff val="0"/>
                <a:lumOff val="-8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Parental understanding- recent arrival in the country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25" y="1746059"/>
        <a:ext cx="4926375" cy="686250"/>
      </dsp:txXfrm>
    </dsp:sp>
    <dsp:sp modelId="{29DBAA99-81D1-4ACA-8A43-37C3A3F1883D}">
      <dsp:nvSpPr>
        <dsp:cNvPr id="0" name=""/>
        <dsp:cNvSpPr/>
      </dsp:nvSpPr>
      <dsp:spPr>
        <a:xfrm>
          <a:off x="0" y="2527034"/>
          <a:ext cx="5000625" cy="760500"/>
        </a:xfrm>
        <a:prstGeom prst="roundRect">
          <a:avLst/>
        </a:prstGeom>
        <a:gradFill rotWithShape="0">
          <a:gsLst>
            <a:gs pos="0">
              <a:schemeClr val="accent2">
                <a:hueOff val="-4870599"/>
                <a:satOff val="0"/>
                <a:lumOff val="-1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70599"/>
                <a:satOff val="0"/>
                <a:lumOff val="-1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70599"/>
                <a:satOff val="0"/>
                <a:lumOff val="-1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Triggers /allergies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25" y="2564159"/>
        <a:ext cx="4926375" cy="686250"/>
      </dsp:txXfrm>
    </dsp:sp>
    <dsp:sp modelId="{E6DCA637-74BA-451B-AE03-029A35A0686A}">
      <dsp:nvSpPr>
        <dsp:cNvPr id="0" name=""/>
        <dsp:cNvSpPr/>
      </dsp:nvSpPr>
      <dsp:spPr>
        <a:xfrm>
          <a:off x="0" y="3345134"/>
          <a:ext cx="5000625" cy="760500"/>
        </a:xfrm>
        <a:prstGeom prst="roundRect">
          <a:avLst/>
        </a:prstGeom>
        <a:gradFill rotWithShape="0">
          <a:gsLst>
            <a:gs pos="0">
              <a:schemeClr val="accent2">
                <a:hueOff val="-6494132"/>
                <a:satOff val="0"/>
                <a:lumOff val="-16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494132"/>
                <a:satOff val="0"/>
                <a:lumOff val="-16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494132"/>
                <a:satOff val="0"/>
                <a:lumOff val="-16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Concordance –strategies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25" y="3382259"/>
        <a:ext cx="4926375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48F02-2879-41C9-88C7-51B8DF363CAE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D85E5-23A1-4250-9F0B-67AA1E30FF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04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Consider age /ability/understanding </a:t>
            </a:r>
          </a:p>
          <a:p>
            <a:r>
              <a:rPr lang="en-GB" dirty="0"/>
              <a:t>Demonstrate inhaler technique and guide the use of resources – beat asthma and asthma lung uk</a:t>
            </a:r>
          </a:p>
          <a:p>
            <a:r>
              <a:rPr lang="en-GB" dirty="0"/>
              <a:t>Including children in inhaler and spacer choices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56284-1EB5-494D-856C-4CB8964333B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29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7F6815-E1C3-EB4E-B56D-B348547041A0}"/>
              </a:ext>
            </a:extLst>
          </p:cNvPr>
          <p:cNvSpPr/>
          <p:nvPr/>
        </p:nvSpPr>
        <p:spPr>
          <a:xfrm>
            <a:off x="-1" y="5323383"/>
            <a:ext cx="9153939" cy="1534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AD4EFD-8005-0A46-A652-2798B81E3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280324"/>
            <a:ext cx="2326202" cy="923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BF6848-46EA-4B4A-8E2B-4D5B69404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488" y="260446"/>
            <a:ext cx="2197451" cy="923532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16EE562-A483-EA4D-B7BD-3BE22045B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78" y="3170582"/>
            <a:ext cx="8830261" cy="273958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6BACF7-E39C-0D4A-A359-C7443AB96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949" y="2300939"/>
            <a:ext cx="6251989" cy="1020763"/>
          </a:xfrm>
          <a:prstGeom prst="rect">
            <a:avLst/>
          </a:prstGeom>
        </p:spPr>
        <p:txBody>
          <a:bodyPr lIns="0"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Document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99DFBF-4992-FF46-96D7-CB573CED95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948" y="3321702"/>
            <a:ext cx="6251989" cy="714315"/>
          </a:xfrm>
          <a:prstGeom prst="rect">
            <a:avLst/>
          </a:prstGeom>
        </p:spPr>
        <p:txBody>
          <a:bodyPr lIns="0" t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Document Subtitle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43984A1-013E-344F-826E-AE7FCFD7E6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948" y="6221896"/>
            <a:ext cx="6251989" cy="446052"/>
          </a:xfrm>
          <a:prstGeom prst="rect">
            <a:avLst/>
          </a:prstGeom>
        </p:spPr>
        <p:txBody>
          <a:bodyPr l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AUTHOR / DATE</a:t>
            </a:r>
          </a:p>
        </p:txBody>
      </p:sp>
    </p:spTree>
    <p:extLst>
      <p:ext uri="{BB962C8B-B14F-4D97-AF65-F5344CB8AC3E}">
        <p14:creationId xmlns:p14="http://schemas.microsoft.com/office/powerpoint/2010/main" val="377217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elay 7">
            <a:extLst>
              <a:ext uri="{FF2B5EF4-FFF2-40B4-BE49-F238E27FC236}">
                <a16:creationId xmlns:a16="http://schemas.microsoft.com/office/drawing/2014/main" id="{492105A9-B4B1-F047-A817-E3DFD431C8F1}"/>
              </a:ext>
            </a:extLst>
          </p:cNvPr>
          <p:cNvSpPr/>
          <p:nvPr/>
        </p:nvSpPr>
        <p:spPr>
          <a:xfrm rot="5400000">
            <a:off x="8291219" y="6122900"/>
            <a:ext cx="303482" cy="322596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elay 5">
            <a:extLst>
              <a:ext uri="{FF2B5EF4-FFF2-40B4-BE49-F238E27FC236}">
                <a16:creationId xmlns:a16="http://schemas.microsoft.com/office/drawing/2014/main" id="{C77ABEE7-E454-CE4C-B2B5-DCBDA2230C44}"/>
              </a:ext>
            </a:extLst>
          </p:cNvPr>
          <p:cNvSpPr/>
          <p:nvPr/>
        </p:nvSpPr>
        <p:spPr>
          <a:xfrm rot="5400000">
            <a:off x="7548373" y="6192945"/>
            <a:ext cx="303482" cy="322596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elay 1">
            <a:extLst>
              <a:ext uri="{FF2B5EF4-FFF2-40B4-BE49-F238E27FC236}">
                <a16:creationId xmlns:a16="http://schemas.microsoft.com/office/drawing/2014/main" id="{8A4C9DE6-AF53-9E45-832B-5E2C975BD070}"/>
              </a:ext>
            </a:extLst>
          </p:cNvPr>
          <p:cNvSpPr/>
          <p:nvPr/>
        </p:nvSpPr>
        <p:spPr>
          <a:xfrm rot="5400000">
            <a:off x="7222047" y="6117629"/>
            <a:ext cx="368376" cy="441015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5FE483-E576-3C40-82BC-F006510E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21" y="5595732"/>
            <a:ext cx="2842179" cy="881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035EB-58B8-1B45-9894-504A6EBA4912}"/>
              </a:ext>
            </a:extLst>
          </p:cNvPr>
          <p:cNvSpPr txBox="1"/>
          <p:nvPr/>
        </p:nvSpPr>
        <p:spPr>
          <a:xfrm>
            <a:off x="7970520" y="6451623"/>
            <a:ext cx="944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2F80B4E-89E5-5947-A044-CD79223BD9FF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EAFF5C-0428-D84F-973C-09841F2DA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6"/>
            <a:ext cx="8097907" cy="966718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9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45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965113"/>
            <a:ext cx="7058025" cy="543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42988" y="1604434"/>
            <a:ext cx="7058025" cy="480089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0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604435"/>
            <a:ext cx="6265863" cy="512961"/>
          </a:xfrm>
        </p:spPr>
        <p:txBody>
          <a:bodyPr b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21330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Follow us @EveryChildNENC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35150" y="2084853"/>
            <a:ext cx="6265863" cy="512961"/>
          </a:xfrm>
        </p:spPr>
        <p:txBody>
          <a:bodyPr wrap="square" bIns="0">
            <a:sp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33580" y="2564904"/>
            <a:ext cx="6267433" cy="374398"/>
          </a:xfrm>
        </p:spPr>
        <p:txBody>
          <a:bodyPr wrap="square" bIns="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577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805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4BB68-6B3F-F6BF-B5DD-50506FBE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BD05F-57A8-0AB5-1F70-300637FC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DDFBB-5D3C-ED92-13C4-6936EF9D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E628E-757D-9B48-915F-7AA4E1033226}"/>
              </a:ext>
            </a:extLst>
          </p:cNvPr>
          <p:cNvSpPr/>
          <p:nvPr/>
        </p:nvSpPr>
        <p:spPr>
          <a:xfrm>
            <a:off x="0" y="5337312"/>
            <a:ext cx="9144000" cy="1520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FFAE525-7E46-A54E-8B8C-A113F1310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"/>
          <a:stretch/>
        </p:blipFill>
        <p:spPr>
          <a:xfrm>
            <a:off x="5049768" y="1302026"/>
            <a:ext cx="4094232" cy="4035286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F555EE9-9D9F-7248-82BF-ACB467210B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949" y="2300939"/>
            <a:ext cx="6251989" cy="1020763"/>
          </a:xfrm>
          <a:prstGeom prst="rect">
            <a:avLst/>
          </a:prstGeom>
        </p:spPr>
        <p:txBody>
          <a:bodyPr lIns="0"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Document Title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608E250-20D6-5249-AD56-0FBEA9F09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948" y="3321702"/>
            <a:ext cx="6251989" cy="714315"/>
          </a:xfrm>
          <a:prstGeom prst="rect">
            <a:avLst/>
          </a:prstGeom>
        </p:spPr>
        <p:txBody>
          <a:bodyPr lIns="0" t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Document 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9068F57-2460-1E48-8DD7-F31C063082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948" y="6221896"/>
            <a:ext cx="6251989" cy="446052"/>
          </a:xfrm>
          <a:prstGeom prst="rect">
            <a:avLst/>
          </a:prstGeom>
        </p:spPr>
        <p:txBody>
          <a:bodyPr l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AUTHOR /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D0C70-8293-7548-A0E0-7E02D3166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280324"/>
            <a:ext cx="2326202" cy="923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ECD100-B973-8D49-A917-955096D4A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488" y="260446"/>
            <a:ext cx="2197451" cy="9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4D074-88E3-BA41-858C-F3417670A451}"/>
              </a:ext>
            </a:extLst>
          </p:cNvPr>
          <p:cNvSpPr/>
          <p:nvPr/>
        </p:nvSpPr>
        <p:spPr>
          <a:xfrm>
            <a:off x="0" y="3316406"/>
            <a:ext cx="9144000" cy="35415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035EB-58B8-1B45-9894-504A6EBA4912}"/>
              </a:ext>
            </a:extLst>
          </p:cNvPr>
          <p:cNvSpPr txBox="1"/>
          <p:nvPr/>
        </p:nvSpPr>
        <p:spPr>
          <a:xfrm>
            <a:off x="7970520" y="6451623"/>
            <a:ext cx="944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2F80B4E-89E5-5947-A044-CD79223BD9F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0A0BE9F-D895-F446-AC01-810347E01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87"/>
          <a:stretch/>
        </p:blipFill>
        <p:spPr>
          <a:xfrm>
            <a:off x="3466531" y="0"/>
            <a:ext cx="5677469" cy="3316406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A4820D6-B3B2-E241-8D8B-E4FA1B2C8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949" y="3796220"/>
            <a:ext cx="6251989" cy="1212086"/>
          </a:xfrm>
          <a:prstGeom prst="rect">
            <a:avLst/>
          </a:prstGeom>
        </p:spPr>
        <p:txBody>
          <a:bodyPr lIns="0"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Divider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DD1DD-20BC-9348-8E0A-A4439D924B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418" y="1863976"/>
            <a:ext cx="3348038" cy="177374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en-GB" sz="135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35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35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35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35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7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3 Larg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4D074-88E3-BA41-858C-F3417670A451}"/>
              </a:ext>
            </a:extLst>
          </p:cNvPr>
          <p:cNvSpPr/>
          <p:nvPr/>
        </p:nvSpPr>
        <p:spPr>
          <a:xfrm>
            <a:off x="0" y="6291470"/>
            <a:ext cx="9144000" cy="566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5FE483-E576-3C40-82BC-F006510E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21" y="5595732"/>
            <a:ext cx="2842179" cy="881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035EB-58B8-1B45-9894-504A6EBA4912}"/>
              </a:ext>
            </a:extLst>
          </p:cNvPr>
          <p:cNvSpPr txBox="1"/>
          <p:nvPr/>
        </p:nvSpPr>
        <p:spPr>
          <a:xfrm>
            <a:off x="7970520" y="6451623"/>
            <a:ext cx="944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2F80B4E-89E5-5947-A044-CD79223BD9F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68BE8-E0AB-FB45-B4E1-AF7827CA5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443" y="365126"/>
            <a:ext cx="8097907" cy="966718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Insert your slide title here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67E56E-30A3-504D-8D9E-FC2CD0C0B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3" y="1481138"/>
            <a:ext cx="8097837" cy="4243387"/>
          </a:xfrm>
          <a:prstGeom prst="rect">
            <a:avLst/>
          </a:prstGeom>
        </p:spPr>
        <p:txBody>
          <a:bodyPr lIns="0" anchor="ctr"/>
          <a:lstStyle>
            <a:lvl1pPr marL="360000" indent="-360000">
              <a:buClr>
                <a:schemeClr val="accent1"/>
              </a:buClr>
              <a:defRPr sz="4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5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-5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4D074-88E3-BA41-858C-F3417670A451}"/>
              </a:ext>
            </a:extLst>
          </p:cNvPr>
          <p:cNvSpPr/>
          <p:nvPr/>
        </p:nvSpPr>
        <p:spPr>
          <a:xfrm>
            <a:off x="0" y="6291470"/>
            <a:ext cx="9144000" cy="566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5FE483-E576-3C40-82BC-F006510E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21" y="5595732"/>
            <a:ext cx="2842179" cy="881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035EB-58B8-1B45-9894-504A6EBA4912}"/>
              </a:ext>
            </a:extLst>
          </p:cNvPr>
          <p:cNvSpPr txBox="1"/>
          <p:nvPr/>
        </p:nvSpPr>
        <p:spPr>
          <a:xfrm>
            <a:off x="7970520" y="6451623"/>
            <a:ext cx="944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2F80B4E-89E5-5947-A044-CD79223BD9F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68BE8-E0AB-FB45-B4E1-AF7827CA5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443" y="365126"/>
            <a:ext cx="8097907" cy="966718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Insert your slide title here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67E56E-30A3-504D-8D9E-FC2CD0C0B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3" y="1481138"/>
            <a:ext cx="8097837" cy="4243387"/>
          </a:xfrm>
          <a:prstGeom prst="rect">
            <a:avLst/>
          </a:prstGeom>
        </p:spPr>
        <p:txBody>
          <a:bodyPr lIns="0" anchor="ctr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0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10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4D074-88E3-BA41-858C-F3417670A451}"/>
              </a:ext>
            </a:extLst>
          </p:cNvPr>
          <p:cNvSpPr/>
          <p:nvPr/>
        </p:nvSpPr>
        <p:spPr>
          <a:xfrm>
            <a:off x="0" y="6291470"/>
            <a:ext cx="9144000" cy="566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5FE483-E576-3C40-82BC-F006510E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21" y="5595732"/>
            <a:ext cx="2842179" cy="881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035EB-58B8-1B45-9894-504A6EBA4912}"/>
              </a:ext>
            </a:extLst>
          </p:cNvPr>
          <p:cNvSpPr txBox="1"/>
          <p:nvPr/>
        </p:nvSpPr>
        <p:spPr>
          <a:xfrm>
            <a:off x="7970520" y="6451623"/>
            <a:ext cx="944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2F80B4E-89E5-5947-A044-CD79223BD9F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68BE8-E0AB-FB45-B4E1-AF7827CA5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443" y="365126"/>
            <a:ext cx="8097907" cy="966718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Insert your slide title here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67E56E-30A3-504D-8D9E-FC2CD0C0B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3" y="1481138"/>
            <a:ext cx="8097837" cy="4243387"/>
          </a:xfrm>
          <a:prstGeom prst="rect">
            <a:avLst/>
          </a:prstGeom>
        </p:spPr>
        <p:txBody>
          <a:bodyPr lIns="0" anchor="ctr"/>
          <a:lstStyle>
            <a:lvl1pPr>
              <a:spcBef>
                <a:spcPts val="800"/>
              </a:spcBef>
              <a:buClr>
                <a:schemeClr val="accent1"/>
              </a:buClr>
              <a:defRPr sz="2100"/>
            </a:lvl1pPr>
            <a:lvl2pPr>
              <a:spcBef>
                <a:spcPts val="400"/>
              </a:spcBef>
              <a:buClr>
                <a:schemeClr val="accent1"/>
              </a:buClr>
              <a:defRPr sz="1600"/>
            </a:lvl2pPr>
            <a:lvl3pPr>
              <a:spcBef>
                <a:spcPts val="400"/>
              </a:spcBef>
              <a:buClr>
                <a:schemeClr val="accent1"/>
              </a:buClr>
              <a:defRPr sz="1600"/>
            </a:lvl3pPr>
            <a:lvl4pPr>
              <a:spcBef>
                <a:spcPts val="400"/>
              </a:spcBef>
              <a:buClr>
                <a:schemeClr val="accent1"/>
              </a:buClr>
              <a:defRPr sz="1600"/>
            </a:lvl4pPr>
            <a:lvl5pPr>
              <a:spcBef>
                <a:spcPts val="4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1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5FE483-E576-3C40-82BC-F006510E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21" y="5595732"/>
            <a:ext cx="2842179" cy="881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035EB-58B8-1B45-9894-504A6EBA4912}"/>
              </a:ext>
            </a:extLst>
          </p:cNvPr>
          <p:cNvSpPr txBox="1"/>
          <p:nvPr/>
        </p:nvSpPr>
        <p:spPr>
          <a:xfrm>
            <a:off x="7970520" y="6451623"/>
            <a:ext cx="944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2F80B4E-89E5-5947-A044-CD79223BD9FF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67E56E-30A3-504D-8D9E-FC2CD0C0B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02636"/>
            <a:ext cx="8097837" cy="4521890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800"/>
              </a:spcBef>
              <a:buClr>
                <a:schemeClr val="accent1"/>
              </a:buClr>
              <a:buNone/>
              <a:defRPr sz="4800"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buClr>
                <a:schemeClr val="accent1"/>
              </a:buClr>
              <a:defRPr sz="1600"/>
            </a:lvl2pPr>
            <a:lvl3pPr>
              <a:spcBef>
                <a:spcPts val="400"/>
              </a:spcBef>
              <a:buClr>
                <a:schemeClr val="accent1"/>
              </a:buClr>
              <a:defRPr sz="1600"/>
            </a:lvl3pPr>
            <a:lvl4pPr>
              <a:spcBef>
                <a:spcPts val="400"/>
              </a:spcBef>
              <a:buClr>
                <a:schemeClr val="accent1"/>
              </a:buClr>
              <a:defRPr sz="1600"/>
            </a:lvl4pPr>
            <a:lvl5pPr>
              <a:spcBef>
                <a:spcPts val="4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GB" dirty="0"/>
              <a:t>This layout is for one major point or a sentence which needs to be highlighted  </a:t>
            </a:r>
          </a:p>
        </p:txBody>
      </p:sp>
    </p:spTree>
    <p:extLst>
      <p:ext uri="{BB962C8B-B14F-4D97-AF65-F5344CB8AC3E}">
        <p14:creationId xmlns:p14="http://schemas.microsoft.com/office/powerpoint/2010/main" val="23895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4D074-88E3-BA41-858C-F3417670A451}"/>
              </a:ext>
            </a:extLst>
          </p:cNvPr>
          <p:cNvSpPr/>
          <p:nvPr/>
        </p:nvSpPr>
        <p:spPr>
          <a:xfrm>
            <a:off x="0" y="6291470"/>
            <a:ext cx="9144000" cy="566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5FE483-E576-3C40-82BC-F006510E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21" y="5595732"/>
            <a:ext cx="2842179" cy="881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035EB-58B8-1B45-9894-504A6EBA4912}"/>
              </a:ext>
            </a:extLst>
          </p:cNvPr>
          <p:cNvSpPr txBox="1"/>
          <p:nvPr/>
        </p:nvSpPr>
        <p:spPr>
          <a:xfrm>
            <a:off x="7970520" y="6451623"/>
            <a:ext cx="944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2F80B4E-89E5-5947-A044-CD79223BD9F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67E56E-30A3-504D-8D9E-FC2CD0C0B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02636"/>
            <a:ext cx="8097837" cy="4521890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800"/>
              </a:spcBef>
              <a:buClr>
                <a:schemeClr val="accent1"/>
              </a:buClr>
              <a:buNone/>
              <a:defRPr sz="4800"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buClr>
                <a:schemeClr val="accent1"/>
              </a:buClr>
              <a:defRPr sz="1600"/>
            </a:lvl2pPr>
            <a:lvl3pPr>
              <a:spcBef>
                <a:spcPts val="400"/>
              </a:spcBef>
              <a:buClr>
                <a:schemeClr val="accent1"/>
              </a:buClr>
              <a:defRPr sz="1600"/>
            </a:lvl3pPr>
            <a:lvl4pPr>
              <a:spcBef>
                <a:spcPts val="400"/>
              </a:spcBef>
              <a:buClr>
                <a:schemeClr val="accent1"/>
              </a:buClr>
              <a:defRPr sz="1600"/>
            </a:lvl4pPr>
            <a:lvl5pPr>
              <a:spcBef>
                <a:spcPts val="4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GB" dirty="0"/>
              <a:t>This layout is for one major point or a sentence which needs to be highlighted  </a:t>
            </a:r>
          </a:p>
        </p:txBody>
      </p:sp>
    </p:spTree>
    <p:extLst>
      <p:ext uri="{BB962C8B-B14F-4D97-AF65-F5344CB8AC3E}">
        <p14:creationId xmlns:p14="http://schemas.microsoft.com/office/powerpoint/2010/main" val="256004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4D074-88E3-BA41-858C-F3417670A451}"/>
              </a:ext>
            </a:extLst>
          </p:cNvPr>
          <p:cNvSpPr/>
          <p:nvPr/>
        </p:nvSpPr>
        <p:spPr>
          <a:xfrm>
            <a:off x="0" y="6291470"/>
            <a:ext cx="9144000" cy="566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5FE483-E576-3C40-82BC-F006510E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21" y="5595732"/>
            <a:ext cx="2842179" cy="881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035EB-58B8-1B45-9894-504A6EBA4912}"/>
              </a:ext>
            </a:extLst>
          </p:cNvPr>
          <p:cNvSpPr txBox="1"/>
          <p:nvPr/>
        </p:nvSpPr>
        <p:spPr>
          <a:xfrm>
            <a:off x="7970520" y="6451623"/>
            <a:ext cx="944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2F80B4E-89E5-5947-A044-CD79223BD9F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BB9F95-B8B9-9143-A862-56A0B414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6"/>
            <a:ext cx="8097907" cy="966718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2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8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4" r:id="rId3"/>
    <p:sldLayoutId id="2147483665" r:id="rId4"/>
    <p:sldLayoutId id="2147483669" r:id="rId5"/>
    <p:sldLayoutId id="2147483666" r:id="rId6"/>
    <p:sldLayoutId id="2147483667" r:id="rId7"/>
    <p:sldLayoutId id="2147483668" r:id="rId8"/>
    <p:sldLayoutId id="2147483662" r:id="rId9"/>
    <p:sldLayoutId id="2147483663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2FB77DB5-8E9C-EC7B-D972-0644F23A2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7341249" y="4429508"/>
            <a:ext cx="1492250" cy="1456928"/>
          </a:xfrm>
          <a:prstGeom prst="rect">
            <a:avLst/>
          </a:prstGeom>
        </p:spPr>
      </p:pic>
      <p:pic>
        <p:nvPicPr>
          <p:cNvPr id="3" name="Picture 2" descr="A qr code with a red circle&#10;&#10;Description automatically generated">
            <a:extLst>
              <a:ext uri="{FF2B5EF4-FFF2-40B4-BE49-F238E27FC236}">
                <a16:creationId xmlns:a16="http://schemas.microsoft.com/office/drawing/2014/main" id="{A42BDB70-7D07-58A2-D44E-5F32E2F37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" y="4532114"/>
            <a:ext cx="1401142" cy="1401142"/>
          </a:xfrm>
          <a:prstGeom prst="rect">
            <a:avLst/>
          </a:prstGeom>
        </p:spPr>
      </p:pic>
      <p:pic>
        <p:nvPicPr>
          <p:cNvPr id="4" name="Picture 3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E8971B1-A276-EA8F-99D7-5A0F2DB2C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03" y="4551040"/>
            <a:ext cx="1307504" cy="1307504"/>
          </a:xfrm>
          <a:prstGeom prst="rect">
            <a:avLst/>
          </a:prstGeom>
        </p:spPr>
      </p:pic>
      <p:pic>
        <p:nvPicPr>
          <p:cNvPr id="5" name="Picture 4" descr="A red circle with white text&#10;&#10;Description automatically generated">
            <a:extLst>
              <a:ext uri="{FF2B5EF4-FFF2-40B4-BE49-F238E27FC236}">
                <a16:creationId xmlns:a16="http://schemas.microsoft.com/office/drawing/2014/main" id="{AEAD5A47-F414-53D2-7622-A33F7B2B4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44" y="4578932"/>
            <a:ext cx="1307504" cy="1307504"/>
          </a:xfrm>
          <a:prstGeom prst="rect">
            <a:avLst/>
          </a:prstGeom>
        </p:spPr>
      </p:pic>
      <p:pic>
        <p:nvPicPr>
          <p:cNvPr id="6" name="Picture 5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2507E070-2228-1D07-1A82-6DC44DBA0F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3716890" y="4034128"/>
            <a:ext cx="1716571" cy="17856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51F163-586C-3E85-A60B-47EB764C6510}"/>
              </a:ext>
            </a:extLst>
          </p:cNvPr>
          <p:cNvSpPr/>
          <p:nvPr/>
        </p:nvSpPr>
        <p:spPr>
          <a:xfrm>
            <a:off x="2550695" y="1973961"/>
            <a:ext cx="4042611" cy="1665515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FB3B1-0D72-2DAA-5CFD-CE69DA5C3D41}"/>
              </a:ext>
            </a:extLst>
          </p:cNvPr>
          <p:cNvSpPr txBox="1"/>
          <p:nvPr/>
        </p:nvSpPr>
        <p:spPr>
          <a:xfrm>
            <a:off x="839098" y="1973962"/>
            <a:ext cx="74125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NECPAAC</a:t>
            </a:r>
          </a:p>
          <a:p>
            <a:pPr algn="ctr"/>
            <a:r>
              <a:rPr lang="en-GB" sz="3300" dirty="0">
                <a:solidFill>
                  <a:schemeClr val="bg1"/>
                </a:solidFill>
              </a:rPr>
              <a:t>6</a:t>
            </a:r>
            <a:r>
              <a:rPr lang="en-GB" sz="3300" baseline="30000" dirty="0">
                <a:solidFill>
                  <a:schemeClr val="bg1"/>
                </a:solidFill>
              </a:rPr>
              <a:t>th</a:t>
            </a:r>
            <a:r>
              <a:rPr lang="en-GB" sz="3300" dirty="0">
                <a:solidFill>
                  <a:schemeClr val="bg1"/>
                </a:solidFill>
              </a:rPr>
              <a:t> June 2023</a:t>
            </a:r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97829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E6D2-3512-0ACA-2CE7-2C02B253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pPr algn="ctr" defTabSz="685800">
              <a:lnSpc>
                <a:spcPct val="90000"/>
              </a:lnSpc>
            </a:pPr>
            <a:r>
              <a:rPr lang="en-US" sz="2325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Considerations </a:t>
            </a:r>
            <a:br>
              <a:rPr lang="en-US" sz="2325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325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62BDF1-A084-C1C1-8050-66487C96E2E6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75715419"/>
              </p:ext>
            </p:extLst>
          </p:nvPr>
        </p:nvGraphicFramePr>
        <p:xfrm>
          <a:off x="1966083" y="1339815"/>
          <a:ext cx="5000625" cy="417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768A0D-081F-4714-6CAA-9641C7A49F7E}"/>
              </a:ext>
            </a:extLst>
          </p:cNvPr>
          <p:cNvSpPr txBox="1"/>
          <p:nvPr/>
        </p:nvSpPr>
        <p:spPr>
          <a:xfrm>
            <a:off x="1894789" y="357155"/>
            <a:ext cx="5184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r>
              <a:rPr lang="en-GB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96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E54A-659B-BCA9-0419-A86AC2C9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6"/>
            <a:ext cx="8097907" cy="580096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defTabSz="685800">
              <a:lnSpc>
                <a:spcPct val="90000"/>
              </a:lnSpc>
            </a:pPr>
            <a:r>
              <a:rPr lang="en-US" sz="40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1BD5-E2A4-3BA1-03C5-2A63A6C15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443" y="1029075"/>
            <a:ext cx="8097837" cy="4243387"/>
          </a:xfrm>
        </p:spPr>
        <p:txBody>
          <a:bodyPr vert="horz" lIns="68580" tIns="34290" rIns="68580" bIns="34290" rtlCol="0" anchor="t">
            <a:normAutofit/>
          </a:bodyPr>
          <a:lstStyle/>
          <a:p>
            <a:pPr indent="-171450" defTabSz="685800">
              <a:lnSpc>
                <a:spcPct val="90000"/>
              </a:lnSpc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Start treatment </a:t>
            </a:r>
          </a:p>
          <a:p>
            <a:pPr indent="-171450" defTabSz="685800">
              <a:lnSpc>
                <a:spcPct val="90000"/>
              </a:lnSpc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Parental advice on asthma /inhalers/technique/triggers  </a:t>
            </a:r>
          </a:p>
          <a:p>
            <a:pPr indent="-171450" defTabSz="685800">
              <a:lnSpc>
                <a:spcPct val="90000"/>
              </a:lnSpc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Arrange follow up </a:t>
            </a:r>
          </a:p>
          <a:p>
            <a:pPr indent="-171450" defTabSz="685800">
              <a:lnSpc>
                <a:spcPct val="90000"/>
              </a:lnSpc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Resources-translation </a:t>
            </a:r>
          </a:p>
          <a:p>
            <a:pPr indent="-171450" defTabSz="685800">
              <a:lnSpc>
                <a:spcPct val="90000"/>
              </a:lnSpc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PAAP –to be taken to school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2BFB2-2E2C-A5B9-3DEE-9EBAD0D3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148" y="1756882"/>
            <a:ext cx="5465852" cy="46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6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49E9A-1A23-4647-D761-CF2EDADA876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1057275"/>
            <a:ext cx="7829550" cy="40941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FB793C-88AF-90BD-3A06-19DC4693C274}"/>
              </a:ext>
            </a:extLst>
          </p:cNvPr>
          <p:cNvSpPr txBox="1"/>
          <p:nvPr/>
        </p:nvSpPr>
        <p:spPr>
          <a:xfrm>
            <a:off x="813348" y="3000652"/>
            <a:ext cx="59336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https://www.beatasthma.co.uk/wp-content/uploads/2022/09/x239573_NUTH_AsthmaManagement_p1_at_PU.pdf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C3EDF-2345-0C1F-0472-CC180E7B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" y="62304"/>
            <a:ext cx="8937663" cy="54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2CE5-0754-A78A-FC78-CF4E9366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Scenario 2 Inhaler workshop </a:t>
            </a:r>
            <a:r>
              <a:rPr lang="en-GB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BC77-F4FE-BC16-E153-F90D67F7C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3" y="1017142"/>
            <a:ext cx="8407988" cy="496241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4500" b="0" dirty="0">
                <a:latin typeface="Arial" panose="020B0604020202020204" pitchFamily="34" charset="0"/>
                <a:cs typeface="Arial" panose="020B0604020202020204" pitchFamily="34" charset="0"/>
              </a:rPr>
              <a:t>Max is 15 years old with an established diagnosis of asthma and in general he says he has been reasonably good control  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500" b="0" dirty="0">
                <a:latin typeface="Arial" panose="020B0604020202020204" pitchFamily="34" charset="0"/>
                <a:cs typeface="Arial" panose="020B0604020202020204" pitchFamily="34" charset="0"/>
              </a:rPr>
              <a:t>On his medical record his treatment is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500" b="0" dirty="0">
                <a:latin typeface="Arial" panose="020B0604020202020204" pitchFamily="34" charset="0"/>
                <a:cs typeface="Arial" panose="020B0604020202020204" pitchFamily="34" charset="0"/>
              </a:rPr>
              <a:t>Seretide 125mcg x 2 puffs BD MDI in a large volume spacer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500" b="0" dirty="0">
                <a:latin typeface="Arial" panose="020B0604020202020204" pitchFamily="34" charset="0"/>
                <a:cs typeface="Arial" panose="020B0604020202020204" pitchFamily="34" charset="0"/>
              </a:rPr>
              <a:t>Salbutamol 100mcg 2-6 puffs BD  MDI in a large volume spacer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500" b="0" dirty="0">
                <a:latin typeface="Arial" panose="020B0604020202020204" pitchFamily="34" charset="0"/>
                <a:cs typeface="Arial" panose="020B0604020202020204" pitchFamily="34" charset="0"/>
              </a:rPr>
              <a:t>Montelukast 5mg at night –chewable tablet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500" b="0" dirty="0">
                <a:latin typeface="Arial" panose="020B0604020202020204" pitchFamily="34" charset="0"/>
                <a:cs typeface="Arial" panose="020B0604020202020204" pitchFamily="34" charset="0"/>
              </a:rPr>
              <a:t>His school attendance is considerably reduced . He comes to clinic with dad who thinks he doesn’t take his treatment.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4200" b="0" dirty="0">
                <a:latin typeface="Arial" panose="020B0604020202020204" pitchFamily="34" charset="0"/>
                <a:cs typeface="Arial" panose="020B0604020202020204" pitchFamily="34" charset="0"/>
              </a:rPr>
              <a:t>1.What information would be helpful here?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200" b="0" dirty="0">
                <a:latin typeface="Arial" panose="020B0604020202020204" pitchFamily="34" charset="0"/>
                <a:cs typeface="Arial" panose="020B0604020202020204" pitchFamily="34" charset="0"/>
              </a:rPr>
              <a:t>2.Are there any specific challenges in this age group 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200" b="0" dirty="0">
                <a:latin typeface="Arial" panose="020B0604020202020204" pitchFamily="34" charset="0"/>
                <a:cs typeface="Arial" panose="020B0604020202020204" pitchFamily="34" charset="0"/>
              </a:rPr>
              <a:t>3. What are the treatment /inhaler choices here 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200" b="0" dirty="0">
                <a:latin typeface="Arial" panose="020B0604020202020204" pitchFamily="34" charset="0"/>
                <a:cs typeface="Arial" panose="020B0604020202020204" pitchFamily="34" charset="0"/>
              </a:rPr>
              <a:t>4. Explain your plan for Max 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76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04D6-5DB2-B017-680D-40B7C18D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57E7-6F81-3232-A150-0619C5FE8B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3" y="2006353"/>
            <a:ext cx="8097837" cy="3718172"/>
          </a:xfrm>
        </p:spPr>
        <p:txBody>
          <a:bodyPr/>
          <a:lstStyle/>
          <a:p>
            <a:pPr marL="0" indent="0">
              <a:buNone/>
            </a:pPr>
            <a:r>
              <a:rPr lang="en-GB" sz="32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and investigations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Frequency of Saba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Frequency of symptoms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Night disturbance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Exercise tolerance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Triggers/allergy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ACT score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Spirometry /PEFR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FENO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Reason for poor school </a:t>
            </a:r>
          </a:p>
          <a:p>
            <a:pPr marL="0" indent="0">
              <a:buNone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  attendance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FC853-3A7C-7C55-91D6-5026BF314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52" y="96676"/>
            <a:ext cx="3106699" cy="2736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D78F6-39C1-54A6-895A-F0C0EA3C0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53" y="3283009"/>
            <a:ext cx="3049498" cy="25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2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94C8-A773-29C8-20D9-F4E691A2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EFE9D-E43E-05C5-0FF8-A3DB131C4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3" y="958788"/>
            <a:ext cx="8097837" cy="4765737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Age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Risk taking behaviour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Denial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Poor perception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Hormones and emotions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Peer pressure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Concordance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Level of understanding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Knowledge of asthma </a:t>
            </a:r>
          </a:p>
        </p:txBody>
      </p:sp>
    </p:spTree>
    <p:extLst>
      <p:ext uri="{BB962C8B-B14F-4D97-AF65-F5344CB8AC3E}">
        <p14:creationId xmlns:p14="http://schemas.microsoft.com/office/powerpoint/2010/main" val="300914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650FC7-6761-ECAE-4B63-5E3801D5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57" y="1054"/>
            <a:ext cx="5767734" cy="6210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302E37-C8DE-0009-8C21-36AA2544A7F3}"/>
              </a:ext>
            </a:extLst>
          </p:cNvPr>
          <p:cNvSpPr txBox="1"/>
          <p:nvPr/>
        </p:nvSpPr>
        <p:spPr>
          <a:xfrm>
            <a:off x="0" y="6211669"/>
            <a:ext cx="8342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                           https://medicines.necsu.nhs.uk/guidelines/tees-guidelines/</a:t>
            </a:r>
          </a:p>
        </p:txBody>
      </p:sp>
    </p:spTree>
    <p:extLst>
      <p:ext uri="{BB962C8B-B14F-4D97-AF65-F5344CB8AC3E}">
        <p14:creationId xmlns:p14="http://schemas.microsoft.com/office/powerpoint/2010/main" val="1772537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A8A457-0F31-FA07-E143-90536361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76" y="0"/>
            <a:ext cx="4443448" cy="5650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FD2D6D-4EEE-69C0-FD7A-AF7D926E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56" y="5752946"/>
            <a:ext cx="7802064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835D7-B12A-22E9-935F-167A1BB2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298917"/>
            <a:ext cx="8666922" cy="5532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6A643C-586D-22BA-30F2-9D0B5B1CA46A}"/>
              </a:ext>
            </a:extLst>
          </p:cNvPr>
          <p:cNvSpPr txBox="1"/>
          <p:nvPr/>
        </p:nvSpPr>
        <p:spPr>
          <a:xfrm>
            <a:off x="827070" y="50193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https://www.beatasthma.co.uk/resources/families-children/</a:t>
            </a:r>
          </a:p>
        </p:txBody>
      </p:sp>
    </p:spTree>
    <p:extLst>
      <p:ext uri="{BB962C8B-B14F-4D97-AF65-F5344CB8AC3E}">
        <p14:creationId xmlns:p14="http://schemas.microsoft.com/office/powerpoint/2010/main" val="46137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80CF-AE68-E707-AA9B-F2F30547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17FF-CE00-E450-9068-1C37953D6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b="0" dirty="0"/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Advice and education on asthma and risk .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Ready steady go transition tool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Seeing Max on his own next clinic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PAAP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Support contact details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Monitor with PEFR/</a:t>
            </a:r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FEV1 monitor</a:t>
            </a:r>
          </a:p>
          <a:p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Liaise with education /support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Follow up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59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F6DD0F-CEFC-403C-1A5A-D5F7FACFC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Inhaler workshop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0F692A-1927-5748-A149-1D90C9B8EC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Scenarios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392B4A-F6AD-C72C-CE18-0C3C134E8A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8138" y="1604963"/>
            <a:ext cx="6265862" cy="512762"/>
          </a:xfrm>
        </p:spPr>
        <p:txBody>
          <a:bodyPr/>
          <a:lstStyle/>
          <a:p>
            <a:r>
              <a:rPr lang="en-GB" dirty="0"/>
              <a:t>Workshop Session </a:t>
            </a:r>
          </a:p>
        </p:txBody>
      </p:sp>
    </p:spTree>
    <p:extLst>
      <p:ext uri="{BB962C8B-B14F-4D97-AF65-F5344CB8AC3E}">
        <p14:creationId xmlns:p14="http://schemas.microsoft.com/office/powerpoint/2010/main" val="161938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2FB77DB5-8E9C-EC7B-D972-0644F23A2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7341249" y="4429508"/>
            <a:ext cx="1492250" cy="1456928"/>
          </a:xfrm>
          <a:prstGeom prst="rect">
            <a:avLst/>
          </a:prstGeom>
        </p:spPr>
      </p:pic>
      <p:pic>
        <p:nvPicPr>
          <p:cNvPr id="3" name="Picture 2" descr="A qr code with a red circle&#10;&#10;Description automatically generated">
            <a:extLst>
              <a:ext uri="{FF2B5EF4-FFF2-40B4-BE49-F238E27FC236}">
                <a16:creationId xmlns:a16="http://schemas.microsoft.com/office/drawing/2014/main" id="{A42BDB70-7D07-58A2-D44E-5F32E2F37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" y="4532114"/>
            <a:ext cx="1401142" cy="1401142"/>
          </a:xfrm>
          <a:prstGeom prst="rect">
            <a:avLst/>
          </a:prstGeom>
        </p:spPr>
      </p:pic>
      <p:pic>
        <p:nvPicPr>
          <p:cNvPr id="4" name="Picture 3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E8971B1-A276-EA8F-99D7-5A0F2DB2C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03" y="4551040"/>
            <a:ext cx="1307504" cy="1307504"/>
          </a:xfrm>
          <a:prstGeom prst="rect">
            <a:avLst/>
          </a:prstGeom>
        </p:spPr>
      </p:pic>
      <p:pic>
        <p:nvPicPr>
          <p:cNvPr id="5" name="Picture 4" descr="A red circle with white text&#10;&#10;Description automatically generated">
            <a:extLst>
              <a:ext uri="{FF2B5EF4-FFF2-40B4-BE49-F238E27FC236}">
                <a16:creationId xmlns:a16="http://schemas.microsoft.com/office/drawing/2014/main" id="{AEAD5A47-F414-53D2-7622-A33F7B2B4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44" y="4578932"/>
            <a:ext cx="1307504" cy="1307504"/>
          </a:xfrm>
          <a:prstGeom prst="rect">
            <a:avLst/>
          </a:prstGeom>
        </p:spPr>
      </p:pic>
      <p:pic>
        <p:nvPicPr>
          <p:cNvPr id="6" name="Picture 5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2507E070-2228-1D07-1A82-6DC44DBA0F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3716890" y="4034128"/>
            <a:ext cx="1716571" cy="17856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51F163-586C-3E85-A60B-47EB764C6510}"/>
              </a:ext>
            </a:extLst>
          </p:cNvPr>
          <p:cNvSpPr/>
          <p:nvPr/>
        </p:nvSpPr>
        <p:spPr>
          <a:xfrm>
            <a:off x="2550695" y="1973961"/>
            <a:ext cx="4042611" cy="1665515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FB3B1-0D72-2DAA-5CFD-CE69DA5C3D41}"/>
              </a:ext>
            </a:extLst>
          </p:cNvPr>
          <p:cNvSpPr txBox="1"/>
          <p:nvPr/>
        </p:nvSpPr>
        <p:spPr>
          <a:xfrm>
            <a:off x="839098" y="1973962"/>
            <a:ext cx="74125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NECPAAC</a:t>
            </a:r>
          </a:p>
          <a:p>
            <a:pPr algn="ctr"/>
            <a:r>
              <a:rPr lang="en-GB" sz="3300" dirty="0">
                <a:solidFill>
                  <a:schemeClr val="bg1"/>
                </a:solidFill>
              </a:rPr>
              <a:t>6</a:t>
            </a:r>
            <a:r>
              <a:rPr lang="en-GB" sz="3300" baseline="30000" dirty="0">
                <a:solidFill>
                  <a:schemeClr val="bg1"/>
                </a:solidFill>
              </a:rPr>
              <a:t>th</a:t>
            </a:r>
            <a:r>
              <a:rPr lang="en-GB" sz="3300" dirty="0">
                <a:solidFill>
                  <a:schemeClr val="bg1"/>
                </a:solidFill>
              </a:rPr>
              <a:t> June 2023</a:t>
            </a:r>
          </a:p>
          <a:p>
            <a:endParaRPr lang="en-GB" sz="2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982-BC3F-B750-F1BA-BAD25F0BF7B9}"/>
              </a:ext>
            </a:extLst>
          </p:cNvPr>
          <p:cNvSpPr txBox="1"/>
          <p:nvPr/>
        </p:nvSpPr>
        <p:spPr>
          <a:xfrm>
            <a:off x="839098" y="339046"/>
            <a:ext cx="7072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115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2E24-FABF-B83D-DD4B-DFC83D58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 fontScale="90000"/>
          </a:bodyPr>
          <a:lstStyle/>
          <a:p>
            <a:pPr defTabSz="685800">
              <a:lnSpc>
                <a:spcPct val="9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Scenario 1.  Inhaler workshop</a:t>
            </a:r>
            <a:r>
              <a:rPr lang="en-US" sz="345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3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09A3-4153-3CD6-D401-8676D1B51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3" y="1033670"/>
            <a:ext cx="8593965" cy="4903304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 defTabSz="685800">
              <a:lnSpc>
                <a:spcPct val="9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Miya is 5 years old . She has a history of multiple admissions to hospital with a diagnosis of Viral induced wheeze prior to moving to the UK only 6 months ago. This admission was diagnosed as probable asthma following a detailed history . </a:t>
            </a:r>
          </a:p>
          <a:p>
            <a:pPr marL="0" indent="0" defTabSz="685800">
              <a:lnSpc>
                <a:spcPct val="9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Her medication before admission was Montelukast 4mg at night and Salbutamol 100mcg 2-6 puffs prn . </a:t>
            </a:r>
          </a:p>
          <a:p>
            <a:pPr marL="0" indent="-171450" defTabSz="685800">
              <a:lnSpc>
                <a:spcPct val="9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71450" defTabSz="685800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would you differentiate  between VIW and asthma ?</a:t>
            </a:r>
          </a:p>
          <a:p>
            <a:pPr marL="342900" indent="-171450" defTabSz="685800">
              <a:lnSpc>
                <a:spcPct val="9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71450" defTabSz="685800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treatment options including type of inhaler?</a:t>
            </a:r>
          </a:p>
          <a:p>
            <a:pPr marL="342900" indent="-171450" defTabSz="685800">
              <a:lnSpc>
                <a:spcPct val="9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71450" defTabSz="685800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any other considerations here ?</a:t>
            </a:r>
          </a:p>
          <a:p>
            <a:pPr marL="171450" indent="0" defTabSz="685800">
              <a:lnSpc>
                <a:spcPct val="9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71450" defTabSz="685800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would be the plan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F5C71-E404-3428-3D54-044629A65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5" r="22433" b="-2"/>
          <a:stretch/>
        </p:blipFill>
        <p:spPr>
          <a:xfrm>
            <a:off x="7274103" y="3429000"/>
            <a:ext cx="1737375" cy="20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5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3221-2889-F1F6-D33D-8BCFA46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Difference between VIW and asthma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F4172F-7226-48EC-81F5-C9277A90802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043839" y="996190"/>
            <a:ext cx="7378746" cy="4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0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2CCF-F579-7803-22A7-2023AF07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Treatment /inhaler/ options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D880-CEA2-0778-F275-D1800FF26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4" y="1481138"/>
            <a:ext cx="4512296" cy="4243387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Step appropriate to history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 dose ICS 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Beclomethasone  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Large volume spacer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Small spacer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aerochamber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plus flow-Vu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Consider antihistamine if seasonal triggers identified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E7F28-0951-F388-B785-5DD83F53D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333" y="1133475"/>
            <a:ext cx="4783667" cy="47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2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74D283-FC57-20CF-7FDD-EFE7DC094AE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1581150"/>
            <a:ext cx="6931025" cy="19002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F8760B-DD89-E27E-D0C0-A1BA411E6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30"/>
          <a:stretch/>
        </p:blipFill>
        <p:spPr>
          <a:xfrm>
            <a:off x="487525" y="607483"/>
            <a:ext cx="4405333" cy="1611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3311D9-1E29-2803-1102-2AB551EAE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383" y="14265"/>
            <a:ext cx="3398168" cy="21601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2EFFF8-43ED-4961-4156-5D0CF257B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74" y="2486668"/>
            <a:ext cx="8529977" cy="25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6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9191-AE20-A47D-167F-9764FCCF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a spacer device with mask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C9B4-AE06-540C-5F58-D6E0F2628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3" y="-338667"/>
            <a:ext cx="8097837" cy="6180667"/>
          </a:xfrm>
        </p:spPr>
        <p:txBody>
          <a:bodyPr/>
          <a:lstStyle/>
          <a:p>
            <a:pPr eaLnBrk="1" hangingPunct="1">
              <a:defRPr/>
            </a:pP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Shake the inhaler</a:t>
            </a:r>
          </a:p>
          <a:p>
            <a:pPr eaLnBrk="1" hangingPunct="1">
              <a:defRPr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Insert into the end of the spacer</a:t>
            </a:r>
          </a:p>
          <a:p>
            <a:pPr eaLnBrk="1" hangingPunct="1">
              <a:defRPr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Ensure the mask is over the nose and mouth </a:t>
            </a:r>
          </a:p>
          <a:p>
            <a:pPr eaLnBrk="1" hangingPunct="1">
              <a:defRPr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Slightly tip the spacer </a:t>
            </a:r>
          </a:p>
          <a:p>
            <a:pPr eaLnBrk="1" hangingPunct="1">
              <a:defRPr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Hold over the nose and mouth for 20 seconds per dose </a:t>
            </a:r>
          </a:p>
          <a:p>
            <a:pPr eaLnBrk="1" hangingPunct="1">
              <a:defRPr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Wait 30 seconds</a:t>
            </a:r>
          </a:p>
          <a:p>
            <a:pPr eaLnBrk="1" hangingPunct="1">
              <a:defRPr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03DD1-1284-3F7A-6225-C6A356E6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3" y="866254"/>
            <a:ext cx="2927188" cy="2736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8A931-5EC3-3CBF-5D9D-56D90388467F}"/>
              </a:ext>
            </a:extLst>
          </p:cNvPr>
          <p:cNvSpPr txBox="1"/>
          <p:nvPr/>
        </p:nvSpPr>
        <p:spPr>
          <a:xfrm>
            <a:off x="550333" y="5550653"/>
            <a:ext cx="6307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https://www.beatasthma.co.uk/resources/families-children/</a:t>
            </a:r>
          </a:p>
        </p:txBody>
      </p:sp>
    </p:spTree>
    <p:extLst>
      <p:ext uri="{BB962C8B-B14F-4D97-AF65-F5344CB8AC3E}">
        <p14:creationId xmlns:p14="http://schemas.microsoft.com/office/powerpoint/2010/main" val="243964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9191-AE20-A47D-167F-9764FCCF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a spacer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C9B4-AE06-540C-5F58-D6E0F2628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Shake the inhaler</a:t>
            </a:r>
          </a:p>
          <a:p>
            <a:pPr eaLnBrk="1" hangingPunct="1">
              <a:defRPr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Insert into the end of the spacer</a:t>
            </a:r>
          </a:p>
          <a:p>
            <a:pPr eaLnBrk="1" hangingPunct="1">
              <a:defRPr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Start breathing, insert one “puff”</a:t>
            </a:r>
          </a:p>
          <a:p>
            <a:pPr eaLnBrk="1" hangingPunct="1">
              <a:defRPr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Take 4 to 5 breaths – normal rate tidal breathing</a:t>
            </a:r>
          </a:p>
          <a:p>
            <a:pPr eaLnBrk="1" hangingPunct="1">
              <a:defRPr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Listen for the click each breath</a:t>
            </a:r>
          </a:p>
          <a:p>
            <a:pPr eaLnBrk="1" hangingPunct="1">
              <a:defRPr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Wait 30 seconds</a:t>
            </a:r>
          </a:p>
          <a:p>
            <a:pPr eaLnBrk="1" hangingPunct="1">
              <a:defRPr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AC8E9-2875-D3AB-7789-3FDCF0595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8" y="3707303"/>
            <a:ext cx="3528392" cy="19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32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9906-2C17-528C-8CD6-29937D23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Inhaler choices 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the over 5’s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7D28E-8351-FDEB-FD5A-D9026B51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Consider on an individual basis if a child can use a spacer without mask . </a:t>
            </a:r>
          </a:p>
          <a:p>
            <a:pPr marL="0"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Assess ability with guidance and allow the parent and child to demonstrate their understanding –reinforce with resources for technique  . </a:t>
            </a:r>
          </a:p>
          <a:p>
            <a:pPr marL="0"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Include children in decision making or involve them in as many ways as possible .</a:t>
            </a:r>
          </a:p>
          <a:p>
            <a:pPr marL="0"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Consider portability and practicality of using a spacer particularly in school and for sport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EF7F1-30A0-E782-44B9-3CCC3137A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182541"/>
            <a:ext cx="2816754" cy="1331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C181D3-9583-C65B-0EA6-D18E5218D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39" y="4900938"/>
            <a:ext cx="2103606" cy="12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59505"/>
      </p:ext>
    </p:extLst>
  </p:cSld>
  <p:clrMapOvr>
    <a:masterClrMapping/>
  </p:clrMapOvr>
</p:sld>
</file>

<file path=ppt/theme/theme1.xml><?xml version="1.0" encoding="utf-8"?>
<a:theme xmlns:a="http://schemas.openxmlformats.org/drawingml/2006/main" name="STCYP Powerpoint">
  <a:themeElements>
    <a:clrScheme name="STCYP Colours">
      <a:dk1>
        <a:srgbClr val="000000"/>
      </a:dk1>
      <a:lt1>
        <a:srgbClr val="FFFFFF"/>
      </a:lt1>
      <a:dk2>
        <a:srgbClr val="44546A"/>
      </a:dk2>
      <a:lt2>
        <a:srgbClr val="EDF3F5"/>
      </a:lt2>
      <a:accent1>
        <a:srgbClr val="0054CC"/>
      </a:accent1>
      <a:accent2>
        <a:srgbClr val="00C8FF"/>
      </a:accent2>
      <a:accent3>
        <a:srgbClr val="64AA00"/>
      </a:accent3>
      <a:accent4>
        <a:srgbClr val="FAB800"/>
      </a:accent4>
      <a:accent5>
        <a:srgbClr val="F2009C"/>
      </a:accent5>
      <a:accent6>
        <a:srgbClr val="FF910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CYP Powerpoint" id="{064726EC-8F37-4C4D-8195-57E6C2B86CB7}" vid="{A5E577C7-1C82-1F45-BF92-B9E68A9BA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STCYP Powerpoint (5)</Template>
  <TotalTime>399</TotalTime>
  <Words>677</Words>
  <Application>Microsoft Office PowerPoint</Application>
  <PresentationFormat>On-screen Show (4:3)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STCYP Powerpoint</vt:lpstr>
      <vt:lpstr>PowerPoint Presentation</vt:lpstr>
      <vt:lpstr>Workshop Session </vt:lpstr>
      <vt:lpstr>Scenario 1.  Inhaler workshop.  </vt:lpstr>
      <vt:lpstr>Difference between VIW and asthma </vt:lpstr>
      <vt:lpstr>Treatment /inhaler/ options </vt:lpstr>
      <vt:lpstr>PowerPoint Presentation</vt:lpstr>
      <vt:lpstr>Using a spacer device with mask </vt:lpstr>
      <vt:lpstr>Using a spacer device</vt:lpstr>
      <vt:lpstr>Inhaler choices  in the over 5’s </vt:lpstr>
      <vt:lpstr>Considerations  </vt:lpstr>
      <vt:lpstr>Plan </vt:lpstr>
      <vt:lpstr>PowerPoint Presentation</vt:lpstr>
      <vt:lpstr>Scenario 2 Inhaler workshop . </vt:lpstr>
      <vt:lpstr>   </vt:lpstr>
      <vt:lpstr>Challenges </vt:lpstr>
      <vt:lpstr>PowerPoint Presentation</vt:lpstr>
      <vt:lpstr>PowerPoint Presentation</vt:lpstr>
      <vt:lpstr>PowerPoint Presentation</vt:lpstr>
      <vt:lpstr>Plan   </vt:lpstr>
      <vt:lpstr>PowerPoint Presentation</vt:lpstr>
    </vt:vector>
  </TitlesOfParts>
  <Company>Harrogate and District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CAYGILL, Clare (HARROGATE AND DISTRICT NHS FOUNDATION TRUST)</dc:creator>
  <cp:lastModifiedBy>Louise Dauncey</cp:lastModifiedBy>
  <cp:revision>43</cp:revision>
  <dcterms:created xsi:type="dcterms:W3CDTF">2023-05-14T20:35:08Z</dcterms:created>
  <dcterms:modified xsi:type="dcterms:W3CDTF">2023-10-24T21:18:12Z</dcterms:modified>
</cp:coreProperties>
</file>