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B_47E485E9.xml" ContentType="application/vnd.ms-powerpoint.comments+xml"/>
  <Override PartName="/ppt/comments/modernComment_11A_6D976DA3.xml" ContentType="application/vnd.ms-powerpoint.comment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0" r:id="rId2"/>
    <p:sldId id="261" r:id="rId3"/>
    <p:sldId id="257" r:id="rId4"/>
    <p:sldId id="259" r:id="rId5"/>
    <p:sldId id="262" r:id="rId6"/>
    <p:sldId id="263" r:id="rId7"/>
    <p:sldId id="265" r:id="rId8"/>
    <p:sldId id="267" r:id="rId9"/>
    <p:sldId id="268" r:id="rId10"/>
    <p:sldId id="269" r:id="rId11"/>
    <p:sldId id="271" r:id="rId12"/>
    <p:sldId id="300" r:id="rId13"/>
    <p:sldId id="273" r:id="rId14"/>
    <p:sldId id="276" r:id="rId15"/>
    <p:sldId id="275" r:id="rId16"/>
    <p:sldId id="278" r:id="rId17"/>
    <p:sldId id="280" r:id="rId18"/>
    <p:sldId id="286" r:id="rId19"/>
    <p:sldId id="282" r:id="rId20"/>
    <p:sldId id="288" r:id="rId21"/>
    <p:sldId id="295" r:id="rId22"/>
    <p:sldId id="296" r:id="rId23"/>
    <p:sldId id="297" r:id="rId24"/>
    <p:sldId id="359" r:id="rId25"/>
    <p:sldId id="361" r:id="rId26"/>
    <p:sldId id="258" r:id="rId27"/>
    <p:sldId id="360" r:id="rId28"/>
    <p:sldId id="353" r:id="rId29"/>
    <p:sldId id="301" r:id="rId30"/>
    <p:sldId id="289" r:id="rId31"/>
    <p:sldId id="283" r:id="rId32"/>
    <p:sldId id="357" r:id="rId33"/>
    <p:sldId id="351" r:id="rId34"/>
    <p:sldId id="352" r:id="rId35"/>
    <p:sldId id="358" r:id="rId36"/>
    <p:sldId id="293" r:id="rId37"/>
    <p:sldId id="355" r:id="rId38"/>
    <p:sldId id="362" r:id="rId39"/>
    <p:sldId id="256" r:id="rId40"/>
    <p:sldId id="294" r:id="rId41"/>
    <p:sldId id="290" r:id="rId42"/>
    <p:sldId id="29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ABB8"/>
    <a:srgbClr val="00A29E"/>
    <a:srgbClr val="33CC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A9898B-F75C-4D5B-A82D-56DB79738D9D}" v="2" dt="2023-06-04T20:37:48.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65" d="100"/>
          <a:sy n="65" d="100"/>
        </p:scale>
        <p:origin x="6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Dauncey" userId="8f75afbe-1f7a-415b-8d31-2d62c0b6bb6b" providerId="ADAL" clId="{89A9898B-F75C-4D5B-A82D-56DB79738D9D}"/>
    <pc:docChg chg="undo custSel addSld delSld modSld">
      <pc:chgData name="Louise Dauncey" userId="8f75afbe-1f7a-415b-8d31-2d62c0b6bb6b" providerId="ADAL" clId="{89A9898B-F75C-4D5B-A82D-56DB79738D9D}" dt="2023-06-04T20:36:49.332" v="33" actId="20577"/>
      <pc:docMkLst>
        <pc:docMk/>
      </pc:docMkLst>
      <pc:sldChg chg="modSp mod">
        <pc:chgData name="Louise Dauncey" userId="8f75afbe-1f7a-415b-8d31-2d62c0b6bb6b" providerId="ADAL" clId="{89A9898B-F75C-4D5B-A82D-56DB79738D9D}" dt="2023-06-04T20:32:50.301" v="30" actId="255"/>
        <pc:sldMkLst>
          <pc:docMk/>
          <pc:sldMk cId="3061724604" sldId="261"/>
        </pc:sldMkLst>
        <pc:spChg chg="mod">
          <ac:chgData name="Louise Dauncey" userId="8f75afbe-1f7a-415b-8d31-2d62c0b6bb6b" providerId="ADAL" clId="{89A9898B-F75C-4D5B-A82D-56DB79738D9D}" dt="2023-06-04T20:32:50.301" v="30" actId="255"/>
          <ac:spMkLst>
            <pc:docMk/>
            <pc:sldMk cId="3061724604" sldId="261"/>
            <ac:spMk id="2" creationId="{3F07FF80-7C0A-B4F2-DF53-7ADB49ACE5E9}"/>
          </ac:spMkLst>
        </pc:spChg>
      </pc:sldChg>
      <pc:sldChg chg="new del">
        <pc:chgData name="Louise Dauncey" userId="8f75afbe-1f7a-415b-8d31-2d62c0b6bb6b" providerId="ADAL" clId="{89A9898B-F75C-4D5B-A82D-56DB79738D9D}" dt="2023-06-04T20:32:07.183" v="1" actId="680"/>
        <pc:sldMkLst>
          <pc:docMk/>
          <pc:sldMk cId="2623174964" sldId="262"/>
        </pc:sldMkLst>
      </pc:sldChg>
      <pc:sldChg chg="modSp mod">
        <pc:chgData name="Louise Dauncey" userId="8f75afbe-1f7a-415b-8d31-2d62c0b6bb6b" providerId="ADAL" clId="{89A9898B-F75C-4D5B-A82D-56DB79738D9D}" dt="2023-06-04T20:36:49.332" v="33" actId="20577"/>
        <pc:sldMkLst>
          <pc:docMk/>
          <pc:sldMk cId="2785787124" sldId="295"/>
        </pc:sldMkLst>
        <pc:spChg chg="mod">
          <ac:chgData name="Louise Dauncey" userId="8f75afbe-1f7a-415b-8d31-2d62c0b6bb6b" providerId="ADAL" clId="{89A9898B-F75C-4D5B-A82D-56DB79738D9D}" dt="2023-06-04T20:36:49.332" v="33" actId="20577"/>
          <ac:spMkLst>
            <pc:docMk/>
            <pc:sldMk cId="2785787124" sldId="295"/>
            <ac:spMk id="3" creationId="{00000000-0000-0000-0000-000000000000}"/>
          </ac:spMkLst>
        </pc:spChg>
      </pc:sldChg>
    </pc:docChg>
  </pc:docChgLst>
</pc:chgInfo>
</file>

<file path=ppt/comments/modernComment_10B_47E485E9.xml><?xml version="1.0" encoding="utf-8"?>
<p188:cmLst xmlns:a="http://schemas.openxmlformats.org/drawingml/2006/main" xmlns:r="http://schemas.openxmlformats.org/officeDocument/2006/relationships" xmlns:p188="http://schemas.microsoft.com/office/powerpoint/2018/8/main">
  <p188:cm id="{E1FF318F-3E06-48FD-B588-2C6838A93B7A}" authorId="{26EAC920-8D3D-CD75-E3FF-3B19808CEF8B}" created="2023-01-18T09:07:01.046">
    <ac:deMkLst xmlns:ac="http://schemas.microsoft.com/office/drawing/2013/main/command">
      <pc:docMk xmlns:pc="http://schemas.microsoft.com/office/powerpoint/2013/main/command"/>
      <pc:sldMk xmlns:pc="http://schemas.microsoft.com/office/powerpoint/2013/main/command" cId="1206158825" sldId="267"/>
      <ac:spMk id="3" creationId="{CC0D912E-3D17-417D-B430-4A53AD14906D}"/>
    </ac:deMkLst>
    <p188:txBody>
      <a:bodyPr/>
      <a:lstStyle/>
      <a:p>
        <a:r>
          <a:rPr lang="en-GB"/>
          <a:t>I'm sure you're planning to discuss the misunderstanding of what wheeze is by families</a:t>
        </a:r>
      </a:p>
    </p188:txBody>
  </p188:cm>
</p188:cmLst>
</file>

<file path=ppt/comments/modernComment_11A_6D976DA3.xml><?xml version="1.0" encoding="utf-8"?>
<p188:cmLst xmlns:a="http://schemas.openxmlformats.org/drawingml/2006/main" xmlns:r="http://schemas.openxmlformats.org/officeDocument/2006/relationships" xmlns:p188="http://schemas.microsoft.com/office/powerpoint/2018/8/main">
  <p188:cm id="{C4AC120C-D06D-4363-80BF-21FFF3F7097A}" authorId="{26EAC920-8D3D-CD75-E3FF-3B19808CEF8B}" created="2023-01-18T09:09:46.449">
    <ac:deMkLst xmlns:ac="http://schemas.microsoft.com/office/drawing/2013/main/command">
      <pc:docMk xmlns:pc="http://schemas.microsoft.com/office/powerpoint/2013/main/command"/>
      <pc:sldMk xmlns:pc="http://schemas.microsoft.com/office/powerpoint/2013/main/command" cId="1838640547" sldId="282"/>
      <ac:spMk id="3" creationId="{5019B51F-C432-4170-9B5A-479317E3185B}"/>
    </ac:deMkLst>
    <p188:txBody>
      <a:bodyPr/>
      <a:lstStyle/>
      <a:p>
        <a:r>
          <a:rPr lang="en-GB"/>
          <a:t>Given the issues with availability of spirometry might it be worth putting PEFR at the top?</a:t>
        </a:r>
      </a:p>
    </p188:txBody>
  </p188:cm>
</p188:cmLst>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935B8F-A278-4E04-B92F-A93C7B2F504E}" type="datetimeFigureOut">
              <a:rPr lang="en-GB" smtClean="0"/>
              <a:t>05/06/2023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98BF10-26D2-4175-9BB0-D1A10247725C}" type="slidenum">
              <a:rPr lang="en-GB" smtClean="0"/>
              <a:t>‹#›</a:t>
            </a:fld>
            <a:endParaRPr lang="en-GB"/>
          </a:p>
        </p:txBody>
      </p:sp>
    </p:spTree>
    <p:extLst>
      <p:ext uri="{BB962C8B-B14F-4D97-AF65-F5344CB8AC3E}">
        <p14:creationId xmlns:p14="http://schemas.microsoft.com/office/powerpoint/2010/main" val="281869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F356B7-3185-484F-B16A-C64DA3525B2F}" type="slidenum">
              <a:rPr lang="en-GB" smtClean="0"/>
              <a:t>17</a:t>
            </a:fld>
            <a:endParaRPr lang="en-GB"/>
          </a:p>
        </p:txBody>
      </p:sp>
    </p:spTree>
    <p:extLst>
      <p:ext uri="{BB962C8B-B14F-4D97-AF65-F5344CB8AC3E}">
        <p14:creationId xmlns:p14="http://schemas.microsoft.com/office/powerpoint/2010/main" val="1115070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One in three children has at least one episode of wheezing prior to their third birthday.</a:t>
            </a:r>
          </a:p>
          <a:p>
            <a:pPr lvl="1"/>
            <a:r>
              <a:rPr lang="en-US" dirty="0"/>
              <a:t>around 50% of all children wheeze in some way or other before they reach school age</a:t>
            </a:r>
          </a:p>
          <a:p>
            <a:endParaRPr lang="en-US" dirty="0"/>
          </a:p>
        </p:txBody>
      </p:sp>
      <p:sp>
        <p:nvSpPr>
          <p:cNvPr id="4" name="Slide Number Placeholder 3"/>
          <p:cNvSpPr>
            <a:spLocks noGrp="1"/>
          </p:cNvSpPr>
          <p:nvPr>
            <p:ph type="sldNum" sz="quarter" idx="5"/>
          </p:nvPr>
        </p:nvSpPr>
        <p:spPr/>
        <p:txBody>
          <a:bodyPr/>
          <a:lstStyle/>
          <a:p>
            <a:fld id="{8847D27E-FC11-4363-8488-192F3580ADC7}" type="slidenum">
              <a:rPr lang="en-GB" smtClean="0"/>
              <a:t>30</a:t>
            </a:fld>
            <a:endParaRPr lang="en-GB"/>
          </a:p>
        </p:txBody>
      </p:sp>
    </p:spTree>
    <p:extLst>
      <p:ext uri="{BB962C8B-B14F-4D97-AF65-F5344CB8AC3E}">
        <p14:creationId xmlns:p14="http://schemas.microsoft.com/office/powerpoint/2010/main" val="2357667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333333"/>
                </a:solidFill>
                <a:effectLst/>
                <a:latin typeface="interfaceregular"/>
              </a:rPr>
              <a:t>These classifications help understanding the mechanisms and natural history of preschool wheeze, but do not help the clinician when faced with a child in the clinic</a:t>
            </a:r>
            <a:endParaRPr lang="en-US" dirty="0"/>
          </a:p>
        </p:txBody>
      </p:sp>
      <p:sp>
        <p:nvSpPr>
          <p:cNvPr id="4" name="Slide Number Placeholder 3"/>
          <p:cNvSpPr>
            <a:spLocks noGrp="1"/>
          </p:cNvSpPr>
          <p:nvPr>
            <p:ph type="sldNum" sz="quarter" idx="5"/>
          </p:nvPr>
        </p:nvSpPr>
        <p:spPr/>
        <p:txBody>
          <a:bodyPr/>
          <a:lstStyle/>
          <a:p>
            <a:fld id="{2E42B0B7-EC2F-4843-89E8-C661BB06C225}" type="slidenum">
              <a:rPr lang="en-US" smtClean="0"/>
              <a:t>33</a:t>
            </a:fld>
            <a:endParaRPr lang="en-US"/>
          </a:p>
        </p:txBody>
      </p:sp>
    </p:spTree>
    <p:extLst>
      <p:ext uri="{BB962C8B-B14F-4D97-AF65-F5344CB8AC3E}">
        <p14:creationId xmlns:p14="http://schemas.microsoft.com/office/powerpoint/2010/main" val="2608557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5BF10C0E-B1D6-CD9E-8AC5-B59CB702D57D}"/>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65C6F790-AC70-7F51-44C3-616B0D7F5D68}"/>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Risk factors for preschool wheeze.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CB644B0B-5690-3913-B24F-B3703CEE7B27}"/>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3F133167-82A2-8E67-6C05-AB13756160C4}"/>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Approach to preschool wheeze.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DB8D-207A-FCD7-3DD5-E96F0E020EA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B037CA6-8E69-11F9-0D30-3D594FBBFC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D3CBBF0-8A0A-45C5-8F0D-A0B4EA40B419}"/>
              </a:ext>
            </a:extLst>
          </p:cNvPr>
          <p:cNvSpPr>
            <a:spLocks noGrp="1"/>
          </p:cNvSpPr>
          <p:nvPr>
            <p:ph type="dt" sz="half" idx="10"/>
          </p:nvPr>
        </p:nvSpPr>
        <p:spPr/>
        <p:txBody>
          <a:bodyPr/>
          <a:lstStyle/>
          <a:p>
            <a:fld id="{33BE14AA-22D9-44E2-AA9F-5BEFE78B57CA}" type="datetimeFigureOut">
              <a:rPr lang="en-GB" smtClean="0"/>
              <a:t>05/06/2023</a:t>
            </a:fld>
            <a:endParaRPr lang="en-GB"/>
          </a:p>
        </p:txBody>
      </p:sp>
      <p:sp>
        <p:nvSpPr>
          <p:cNvPr id="5" name="Footer Placeholder 4">
            <a:extLst>
              <a:ext uri="{FF2B5EF4-FFF2-40B4-BE49-F238E27FC236}">
                <a16:creationId xmlns:a16="http://schemas.microsoft.com/office/drawing/2014/main" id="{81A5EF3A-3079-76F9-291B-2F512A7D2F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F3478E-EDBA-004F-698D-AB76BB1087DC}"/>
              </a:ext>
            </a:extLst>
          </p:cNvPr>
          <p:cNvSpPr>
            <a:spLocks noGrp="1"/>
          </p:cNvSpPr>
          <p:nvPr>
            <p:ph type="sldNum" sz="quarter" idx="12"/>
          </p:nvPr>
        </p:nvSpPr>
        <p:spPr/>
        <p:txBody>
          <a:bodyPr/>
          <a:lstStyle/>
          <a:p>
            <a:fld id="{E88EDD88-0C13-4E90-9969-25FE76FEF26A}" type="slidenum">
              <a:rPr lang="en-GB" smtClean="0"/>
              <a:t>‹#›</a:t>
            </a:fld>
            <a:endParaRPr lang="en-GB"/>
          </a:p>
        </p:txBody>
      </p:sp>
    </p:spTree>
    <p:extLst>
      <p:ext uri="{BB962C8B-B14F-4D97-AF65-F5344CB8AC3E}">
        <p14:creationId xmlns:p14="http://schemas.microsoft.com/office/powerpoint/2010/main" val="2879681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D78DE-36BD-A36E-0CEC-07B7F54B7A8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DED2A9E-6DD1-DCCC-E55B-0DBB9B21C53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D005390-C584-D7EF-7E1B-57836207D4EF}"/>
              </a:ext>
            </a:extLst>
          </p:cNvPr>
          <p:cNvSpPr>
            <a:spLocks noGrp="1"/>
          </p:cNvSpPr>
          <p:nvPr>
            <p:ph type="dt" sz="half" idx="10"/>
          </p:nvPr>
        </p:nvSpPr>
        <p:spPr/>
        <p:txBody>
          <a:bodyPr/>
          <a:lstStyle/>
          <a:p>
            <a:fld id="{33BE14AA-22D9-44E2-AA9F-5BEFE78B57CA}" type="datetimeFigureOut">
              <a:rPr lang="en-GB" smtClean="0"/>
              <a:t>05/06/2023</a:t>
            </a:fld>
            <a:endParaRPr lang="en-GB"/>
          </a:p>
        </p:txBody>
      </p:sp>
      <p:sp>
        <p:nvSpPr>
          <p:cNvPr id="5" name="Footer Placeholder 4">
            <a:extLst>
              <a:ext uri="{FF2B5EF4-FFF2-40B4-BE49-F238E27FC236}">
                <a16:creationId xmlns:a16="http://schemas.microsoft.com/office/drawing/2014/main" id="{BF4B42DC-ACA9-DEEE-456D-0F49A291A3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A4E2D-6A69-D567-04C0-4EF646E1C6F2}"/>
              </a:ext>
            </a:extLst>
          </p:cNvPr>
          <p:cNvSpPr>
            <a:spLocks noGrp="1"/>
          </p:cNvSpPr>
          <p:nvPr>
            <p:ph type="sldNum" sz="quarter" idx="12"/>
          </p:nvPr>
        </p:nvSpPr>
        <p:spPr/>
        <p:txBody>
          <a:bodyPr/>
          <a:lstStyle/>
          <a:p>
            <a:fld id="{E88EDD88-0C13-4E90-9969-25FE76FEF26A}" type="slidenum">
              <a:rPr lang="en-GB" smtClean="0"/>
              <a:t>‹#›</a:t>
            </a:fld>
            <a:endParaRPr lang="en-GB"/>
          </a:p>
        </p:txBody>
      </p:sp>
    </p:spTree>
    <p:extLst>
      <p:ext uri="{BB962C8B-B14F-4D97-AF65-F5344CB8AC3E}">
        <p14:creationId xmlns:p14="http://schemas.microsoft.com/office/powerpoint/2010/main" val="297263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405CD-A336-CA7B-3D3F-40B406C068C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4E42944-0150-8D96-635B-6414A485C1D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1B51F7-96AD-B5A6-4F66-E8C21E8DB474}"/>
              </a:ext>
            </a:extLst>
          </p:cNvPr>
          <p:cNvSpPr>
            <a:spLocks noGrp="1"/>
          </p:cNvSpPr>
          <p:nvPr>
            <p:ph type="dt" sz="half" idx="10"/>
          </p:nvPr>
        </p:nvSpPr>
        <p:spPr/>
        <p:txBody>
          <a:bodyPr/>
          <a:lstStyle/>
          <a:p>
            <a:fld id="{33BE14AA-22D9-44E2-AA9F-5BEFE78B57CA}" type="datetimeFigureOut">
              <a:rPr lang="en-GB" smtClean="0"/>
              <a:t>05/06/2023</a:t>
            </a:fld>
            <a:endParaRPr lang="en-GB"/>
          </a:p>
        </p:txBody>
      </p:sp>
      <p:sp>
        <p:nvSpPr>
          <p:cNvPr id="5" name="Footer Placeholder 4">
            <a:extLst>
              <a:ext uri="{FF2B5EF4-FFF2-40B4-BE49-F238E27FC236}">
                <a16:creationId xmlns:a16="http://schemas.microsoft.com/office/drawing/2014/main" id="{21D01280-ED56-FC8D-7588-F89B1538F2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DB6D77-4BE6-C94F-0D37-B33225631150}"/>
              </a:ext>
            </a:extLst>
          </p:cNvPr>
          <p:cNvSpPr>
            <a:spLocks noGrp="1"/>
          </p:cNvSpPr>
          <p:nvPr>
            <p:ph type="sldNum" sz="quarter" idx="12"/>
          </p:nvPr>
        </p:nvSpPr>
        <p:spPr/>
        <p:txBody>
          <a:bodyPr/>
          <a:lstStyle/>
          <a:p>
            <a:fld id="{E88EDD88-0C13-4E90-9969-25FE76FEF26A}" type="slidenum">
              <a:rPr lang="en-GB" smtClean="0"/>
              <a:t>‹#›</a:t>
            </a:fld>
            <a:endParaRPr lang="en-GB"/>
          </a:p>
        </p:txBody>
      </p:sp>
    </p:spTree>
    <p:extLst>
      <p:ext uri="{BB962C8B-B14F-4D97-AF65-F5344CB8AC3E}">
        <p14:creationId xmlns:p14="http://schemas.microsoft.com/office/powerpoint/2010/main" val="3251450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p:spTree>
      <p:nvGrpSpPr>
        <p:cNvPr id="1" name=""/>
        <p:cNvGrpSpPr/>
        <p:nvPr/>
      </p:nvGrpSpPr>
      <p:grpSpPr>
        <a:xfrm>
          <a:off x="0" y="0"/>
          <a:ext cx="0" cy="0"/>
          <a:chOff x="0" y="0"/>
          <a:chExt cx="0" cy="0"/>
        </a:xfrm>
      </p:grpSpPr>
      <p:sp>
        <p:nvSpPr>
          <p:cNvPr id="2" name="Title 1"/>
          <p:cNvSpPr>
            <a:spLocks noGrp="1"/>
          </p:cNvSpPr>
          <p:nvPr>
            <p:ph type="title"/>
          </p:nvPr>
        </p:nvSpPr>
        <p:spPr>
          <a:xfrm>
            <a:off x="1390651" y="934271"/>
            <a:ext cx="9410700" cy="574516"/>
          </a:xfrm>
        </p:spPr>
        <p:txBody>
          <a:bodyPr/>
          <a:lstStyle>
            <a:lvl1pPr>
              <a:defRPr>
                <a:solidFill>
                  <a:schemeClr val="tx2"/>
                </a:solidFill>
              </a:defRPr>
            </a:lvl1pPr>
          </a:lstStyle>
          <a:p>
            <a:r>
              <a:rPr lang="en-US"/>
              <a:t>Click to edit Master title style</a:t>
            </a:r>
            <a:endParaRPr lang="en-GB"/>
          </a:p>
        </p:txBody>
      </p:sp>
      <p:sp>
        <p:nvSpPr>
          <p:cNvPr id="4" name="Content Placeholder 3"/>
          <p:cNvSpPr>
            <a:spLocks noGrp="1"/>
          </p:cNvSpPr>
          <p:nvPr>
            <p:ph sz="quarter" idx="10"/>
          </p:nvPr>
        </p:nvSpPr>
        <p:spPr>
          <a:xfrm>
            <a:off x="1390650" y="1604433"/>
            <a:ext cx="9410700" cy="4800897"/>
          </a:xfrm>
        </p:spPr>
        <p:txBody>
          <a:bodyPr/>
          <a:lstStyle>
            <a:lvl2pPr>
              <a:defRPr>
                <a:solidFill>
                  <a:schemeClr val="tx2"/>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73725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64217" y="457200"/>
            <a:ext cx="10363200" cy="1143000"/>
          </a:xfrm>
        </p:spPr>
        <p:txBody>
          <a:bodyPr/>
          <a:lstStyle/>
          <a:p>
            <a:r>
              <a:rPr lang="en-GB"/>
              <a:t>Click to edit Master title style</a:t>
            </a:r>
            <a:endParaRPr lang="en-US"/>
          </a:p>
        </p:txBody>
      </p:sp>
      <p:sp>
        <p:nvSpPr>
          <p:cNvPr id="3" name="Chart Placeholder 2"/>
          <p:cNvSpPr>
            <a:spLocks noGrp="1"/>
          </p:cNvSpPr>
          <p:nvPr>
            <p:ph type="chart" idx="1"/>
          </p:nvPr>
        </p:nvSpPr>
        <p:spPr>
          <a:xfrm>
            <a:off x="1564217" y="1981200"/>
            <a:ext cx="10363200" cy="4114800"/>
          </a:xfrm>
        </p:spPr>
        <p:txBody>
          <a:bodyPr/>
          <a:lstStyle/>
          <a:p>
            <a:endParaRPr lang="en-US"/>
          </a:p>
        </p:txBody>
      </p:sp>
      <p:sp>
        <p:nvSpPr>
          <p:cNvPr id="4" name="Date Placeholder 3"/>
          <p:cNvSpPr>
            <a:spLocks noGrp="1"/>
          </p:cNvSpPr>
          <p:nvPr>
            <p:ph type="dt" sz="half" idx="10"/>
          </p:nvPr>
        </p:nvSpPr>
        <p:spPr>
          <a:xfrm>
            <a:off x="1564217" y="6265863"/>
            <a:ext cx="2540000" cy="457200"/>
          </a:xfrm>
        </p:spPr>
        <p:txBody>
          <a:bodyPr/>
          <a:lstStyle>
            <a:lvl1pPr>
              <a:defRPr/>
            </a:lvl1pPr>
          </a:lstStyle>
          <a:p>
            <a:endParaRPr lang="en-GB"/>
          </a:p>
        </p:txBody>
      </p:sp>
      <p:sp>
        <p:nvSpPr>
          <p:cNvPr id="5" name="Footer Placeholder 4"/>
          <p:cNvSpPr>
            <a:spLocks noGrp="1"/>
          </p:cNvSpPr>
          <p:nvPr>
            <p:ph type="ftr" sz="quarter" idx="11"/>
          </p:nvPr>
        </p:nvSpPr>
        <p:spPr>
          <a:xfrm>
            <a:off x="4775200" y="6248400"/>
            <a:ext cx="3860800" cy="457200"/>
          </a:xfrm>
        </p:spPr>
        <p:txBody>
          <a:bodyPr/>
          <a:lstStyle>
            <a:lvl1pPr>
              <a:defRPr/>
            </a:lvl1pPr>
          </a:lstStyle>
          <a:p>
            <a:endParaRPr lang="en-GB"/>
          </a:p>
        </p:txBody>
      </p:sp>
      <p:sp>
        <p:nvSpPr>
          <p:cNvPr id="6" name="Slide Number Placeholder 5"/>
          <p:cNvSpPr>
            <a:spLocks noGrp="1"/>
          </p:cNvSpPr>
          <p:nvPr>
            <p:ph type="sldNum" sz="quarter" idx="12"/>
          </p:nvPr>
        </p:nvSpPr>
        <p:spPr>
          <a:xfrm>
            <a:off x="9347200" y="6248400"/>
            <a:ext cx="2540000" cy="457200"/>
          </a:xfrm>
        </p:spPr>
        <p:txBody>
          <a:bodyPr/>
          <a:lstStyle>
            <a:lvl1pPr>
              <a:defRPr/>
            </a:lvl1pPr>
          </a:lstStyle>
          <a:p>
            <a:fld id="{FA570D3B-CE9E-2847-A5FE-B52E5E4871EF}" type="slidenum">
              <a:rPr lang="en-GB"/>
              <a:pPr/>
              <a:t>‹#›</a:t>
            </a:fld>
            <a:endParaRPr lang="en-GB"/>
          </a:p>
        </p:txBody>
      </p:sp>
    </p:spTree>
    <p:extLst>
      <p:ext uri="{BB962C8B-B14F-4D97-AF65-F5344CB8AC3E}">
        <p14:creationId xmlns:p14="http://schemas.microsoft.com/office/powerpoint/2010/main" val="4029217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C0DB9-4774-A7A9-44AE-D705C099459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140448-235D-E896-9321-69DF6C9E430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1F5D75A-4941-B60B-EBAE-1B9BC0F00BE8}"/>
              </a:ext>
            </a:extLst>
          </p:cNvPr>
          <p:cNvSpPr>
            <a:spLocks noGrp="1"/>
          </p:cNvSpPr>
          <p:nvPr>
            <p:ph type="dt" sz="half" idx="10"/>
          </p:nvPr>
        </p:nvSpPr>
        <p:spPr/>
        <p:txBody>
          <a:bodyPr/>
          <a:lstStyle/>
          <a:p>
            <a:fld id="{33BE14AA-22D9-44E2-AA9F-5BEFE78B57CA}" type="datetimeFigureOut">
              <a:rPr lang="en-GB" smtClean="0"/>
              <a:t>05/06/2023</a:t>
            </a:fld>
            <a:endParaRPr lang="en-GB"/>
          </a:p>
        </p:txBody>
      </p:sp>
      <p:sp>
        <p:nvSpPr>
          <p:cNvPr id="5" name="Footer Placeholder 4">
            <a:extLst>
              <a:ext uri="{FF2B5EF4-FFF2-40B4-BE49-F238E27FC236}">
                <a16:creationId xmlns:a16="http://schemas.microsoft.com/office/drawing/2014/main" id="{449957C1-609F-1049-EF8D-F60F0BBC72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275E81-796E-254C-CC14-0F85E9B1660B}"/>
              </a:ext>
            </a:extLst>
          </p:cNvPr>
          <p:cNvSpPr>
            <a:spLocks noGrp="1"/>
          </p:cNvSpPr>
          <p:nvPr>
            <p:ph type="sldNum" sz="quarter" idx="12"/>
          </p:nvPr>
        </p:nvSpPr>
        <p:spPr/>
        <p:txBody>
          <a:bodyPr/>
          <a:lstStyle/>
          <a:p>
            <a:fld id="{E88EDD88-0C13-4E90-9969-25FE76FEF26A}" type="slidenum">
              <a:rPr lang="en-GB" smtClean="0"/>
              <a:t>‹#›</a:t>
            </a:fld>
            <a:endParaRPr lang="en-GB"/>
          </a:p>
        </p:txBody>
      </p:sp>
    </p:spTree>
    <p:extLst>
      <p:ext uri="{BB962C8B-B14F-4D97-AF65-F5344CB8AC3E}">
        <p14:creationId xmlns:p14="http://schemas.microsoft.com/office/powerpoint/2010/main" val="4185670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85F1D-8747-2C4B-E49B-10126DD63F3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5DD9663-8D7F-90D1-FF0C-E178CFD321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D7A5DF9-F2C1-B994-1872-5EBA1DD36C29}"/>
              </a:ext>
            </a:extLst>
          </p:cNvPr>
          <p:cNvSpPr>
            <a:spLocks noGrp="1"/>
          </p:cNvSpPr>
          <p:nvPr>
            <p:ph type="dt" sz="half" idx="10"/>
          </p:nvPr>
        </p:nvSpPr>
        <p:spPr/>
        <p:txBody>
          <a:bodyPr/>
          <a:lstStyle/>
          <a:p>
            <a:fld id="{33BE14AA-22D9-44E2-AA9F-5BEFE78B57CA}" type="datetimeFigureOut">
              <a:rPr lang="en-GB" smtClean="0"/>
              <a:t>05/06/2023</a:t>
            </a:fld>
            <a:endParaRPr lang="en-GB"/>
          </a:p>
        </p:txBody>
      </p:sp>
      <p:sp>
        <p:nvSpPr>
          <p:cNvPr id="5" name="Footer Placeholder 4">
            <a:extLst>
              <a:ext uri="{FF2B5EF4-FFF2-40B4-BE49-F238E27FC236}">
                <a16:creationId xmlns:a16="http://schemas.microsoft.com/office/drawing/2014/main" id="{9F6514CC-3B60-2581-0475-38CFEE5A31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36424A-1F19-E7E2-8623-270CFB26AF39}"/>
              </a:ext>
            </a:extLst>
          </p:cNvPr>
          <p:cNvSpPr>
            <a:spLocks noGrp="1"/>
          </p:cNvSpPr>
          <p:nvPr>
            <p:ph type="sldNum" sz="quarter" idx="12"/>
          </p:nvPr>
        </p:nvSpPr>
        <p:spPr/>
        <p:txBody>
          <a:bodyPr/>
          <a:lstStyle/>
          <a:p>
            <a:fld id="{E88EDD88-0C13-4E90-9969-25FE76FEF26A}" type="slidenum">
              <a:rPr lang="en-GB" smtClean="0"/>
              <a:t>‹#›</a:t>
            </a:fld>
            <a:endParaRPr lang="en-GB"/>
          </a:p>
        </p:txBody>
      </p:sp>
    </p:spTree>
    <p:extLst>
      <p:ext uri="{BB962C8B-B14F-4D97-AF65-F5344CB8AC3E}">
        <p14:creationId xmlns:p14="http://schemas.microsoft.com/office/powerpoint/2010/main" val="176013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34E00-B856-5B77-5D87-DF43A143DD4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7FD39BB-3BE1-5662-0F8C-68A5D28D4E1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A2BDCF4-5E2C-A52B-847F-12A2DB04BC3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0A18FE9-9D8D-5B43-4EA7-24EE23954B75}"/>
              </a:ext>
            </a:extLst>
          </p:cNvPr>
          <p:cNvSpPr>
            <a:spLocks noGrp="1"/>
          </p:cNvSpPr>
          <p:nvPr>
            <p:ph type="dt" sz="half" idx="10"/>
          </p:nvPr>
        </p:nvSpPr>
        <p:spPr/>
        <p:txBody>
          <a:bodyPr/>
          <a:lstStyle/>
          <a:p>
            <a:fld id="{33BE14AA-22D9-44E2-AA9F-5BEFE78B57CA}" type="datetimeFigureOut">
              <a:rPr lang="en-GB" smtClean="0"/>
              <a:t>05/06/2023</a:t>
            </a:fld>
            <a:endParaRPr lang="en-GB"/>
          </a:p>
        </p:txBody>
      </p:sp>
      <p:sp>
        <p:nvSpPr>
          <p:cNvPr id="6" name="Footer Placeholder 5">
            <a:extLst>
              <a:ext uri="{FF2B5EF4-FFF2-40B4-BE49-F238E27FC236}">
                <a16:creationId xmlns:a16="http://schemas.microsoft.com/office/drawing/2014/main" id="{60AF4816-01AC-1E55-5CF0-3722535360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78A1E5-C171-F848-D3C5-EE04E4216A7C}"/>
              </a:ext>
            </a:extLst>
          </p:cNvPr>
          <p:cNvSpPr>
            <a:spLocks noGrp="1"/>
          </p:cNvSpPr>
          <p:nvPr>
            <p:ph type="sldNum" sz="quarter" idx="12"/>
          </p:nvPr>
        </p:nvSpPr>
        <p:spPr/>
        <p:txBody>
          <a:bodyPr/>
          <a:lstStyle/>
          <a:p>
            <a:fld id="{E88EDD88-0C13-4E90-9969-25FE76FEF26A}" type="slidenum">
              <a:rPr lang="en-GB" smtClean="0"/>
              <a:t>‹#›</a:t>
            </a:fld>
            <a:endParaRPr lang="en-GB"/>
          </a:p>
        </p:txBody>
      </p:sp>
    </p:spTree>
    <p:extLst>
      <p:ext uri="{BB962C8B-B14F-4D97-AF65-F5344CB8AC3E}">
        <p14:creationId xmlns:p14="http://schemas.microsoft.com/office/powerpoint/2010/main" val="1264334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C8BA0-1774-0448-5FB1-410AC86A161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92298BA-B752-2D84-EB0F-094DF77531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D2FD88A-B2D1-4ADC-0691-BED76FA0F45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415EB0D-29C7-AA8B-40BF-76638AFC19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78DC95-70AC-A297-FAD1-82A088859C3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738E3B0-649C-DE8F-0C31-5EA1D3377C01}"/>
              </a:ext>
            </a:extLst>
          </p:cNvPr>
          <p:cNvSpPr>
            <a:spLocks noGrp="1"/>
          </p:cNvSpPr>
          <p:nvPr>
            <p:ph type="dt" sz="half" idx="10"/>
          </p:nvPr>
        </p:nvSpPr>
        <p:spPr/>
        <p:txBody>
          <a:bodyPr/>
          <a:lstStyle/>
          <a:p>
            <a:fld id="{33BE14AA-22D9-44E2-AA9F-5BEFE78B57CA}" type="datetimeFigureOut">
              <a:rPr lang="en-GB" smtClean="0"/>
              <a:t>05/06/2023</a:t>
            </a:fld>
            <a:endParaRPr lang="en-GB"/>
          </a:p>
        </p:txBody>
      </p:sp>
      <p:sp>
        <p:nvSpPr>
          <p:cNvPr id="8" name="Footer Placeholder 7">
            <a:extLst>
              <a:ext uri="{FF2B5EF4-FFF2-40B4-BE49-F238E27FC236}">
                <a16:creationId xmlns:a16="http://schemas.microsoft.com/office/drawing/2014/main" id="{7BB65CCB-3C44-13D6-1747-4EABA34D33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9916AC-5430-BF09-9F05-5F41ED2A4FDD}"/>
              </a:ext>
            </a:extLst>
          </p:cNvPr>
          <p:cNvSpPr>
            <a:spLocks noGrp="1"/>
          </p:cNvSpPr>
          <p:nvPr>
            <p:ph type="sldNum" sz="quarter" idx="12"/>
          </p:nvPr>
        </p:nvSpPr>
        <p:spPr/>
        <p:txBody>
          <a:bodyPr/>
          <a:lstStyle/>
          <a:p>
            <a:fld id="{E88EDD88-0C13-4E90-9969-25FE76FEF26A}" type="slidenum">
              <a:rPr lang="en-GB" smtClean="0"/>
              <a:t>‹#›</a:t>
            </a:fld>
            <a:endParaRPr lang="en-GB"/>
          </a:p>
        </p:txBody>
      </p:sp>
    </p:spTree>
    <p:extLst>
      <p:ext uri="{BB962C8B-B14F-4D97-AF65-F5344CB8AC3E}">
        <p14:creationId xmlns:p14="http://schemas.microsoft.com/office/powerpoint/2010/main" val="3106091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07C1-848A-8C81-7A3B-44C13D8B7AC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C0938F5-DE96-DB23-F7B6-F830C29EF419}"/>
              </a:ext>
            </a:extLst>
          </p:cNvPr>
          <p:cNvSpPr>
            <a:spLocks noGrp="1"/>
          </p:cNvSpPr>
          <p:nvPr>
            <p:ph type="dt" sz="half" idx="10"/>
          </p:nvPr>
        </p:nvSpPr>
        <p:spPr/>
        <p:txBody>
          <a:bodyPr/>
          <a:lstStyle/>
          <a:p>
            <a:fld id="{33BE14AA-22D9-44E2-AA9F-5BEFE78B57CA}" type="datetimeFigureOut">
              <a:rPr lang="en-GB" smtClean="0"/>
              <a:t>05/06/2023</a:t>
            </a:fld>
            <a:endParaRPr lang="en-GB"/>
          </a:p>
        </p:txBody>
      </p:sp>
      <p:sp>
        <p:nvSpPr>
          <p:cNvPr id="4" name="Footer Placeholder 3">
            <a:extLst>
              <a:ext uri="{FF2B5EF4-FFF2-40B4-BE49-F238E27FC236}">
                <a16:creationId xmlns:a16="http://schemas.microsoft.com/office/drawing/2014/main" id="{0963CDC1-BDCE-25CF-4A8E-A6A58816783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1D82876-A9C6-1371-7905-0F725FE7A431}"/>
              </a:ext>
            </a:extLst>
          </p:cNvPr>
          <p:cNvSpPr>
            <a:spLocks noGrp="1"/>
          </p:cNvSpPr>
          <p:nvPr>
            <p:ph type="sldNum" sz="quarter" idx="12"/>
          </p:nvPr>
        </p:nvSpPr>
        <p:spPr/>
        <p:txBody>
          <a:bodyPr/>
          <a:lstStyle/>
          <a:p>
            <a:fld id="{E88EDD88-0C13-4E90-9969-25FE76FEF26A}" type="slidenum">
              <a:rPr lang="en-GB" smtClean="0"/>
              <a:t>‹#›</a:t>
            </a:fld>
            <a:endParaRPr lang="en-GB"/>
          </a:p>
        </p:txBody>
      </p:sp>
    </p:spTree>
    <p:extLst>
      <p:ext uri="{BB962C8B-B14F-4D97-AF65-F5344CB8AC3E}">
        <p14:creationId xmlns:p14="http://schemas.microsoft.com/office/powerpoint/2010/main" val="4275489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94BB68-6B3F-F6BF-B5DD-50506FBEA45E}"/>
              </a:ext>
            </a:extLst>
          </p:cNvPr>
          <p:cNvSpPr>
            <a:spLocks noGrp="1"/>
          </p:cNvSpPr>
          <p:nvPr>
            <p:ph type="dt" sz="half" idx="10"/>
          </p:nvPr>
        </p:nvSpPr>
        <p:spPr/>
        <p:txBody>
          <a:bodyPr/>
          <a:lstStyle/>
          <a:p>
            <a:fld id="{33BE14AA-22D9-44E2-AA9F-5BEFE78B57CA}" type="datetimeFigureOut">
              <a:rPr lang="en-GB" smtClean="0"/>
              <a:t>05/06/2023</a:t>
            </a:fld>
            <a:endParaRPr lang="en-GB"/>
          </a:p>
        </p:txBody>
      </p:sp>
      <p:sp>
        <p:nvSpPr>
          <p:cNvPr id="3" name="Footer Placeholder 2">
            <a:extLst>
              <a:ext uri="{FF2B5EF4-FFF2-40B4-BE49-F238E27FC236}">
                <a16:creationId xmlns:a16="http://schemas.microsoft.com/office/drawing/2014/main" id="{6C9BD05F-57A8-0AB5-1F70-300637FCF4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6DDFBB-5D3C-ED92-13C4-6936EF9D16C5}"/>
              </a:ext>
            </a:extLst>
          </p:cNvPr>
          <p:cNvSpPr>
            <a:spLocks noGrp="1"/>
          </p:cNvSpPr>
          <p:nvPr>
            <p:ph type="sldNum" sz="quarter" idx="12"/>
          </p:nvPr>
        </p:nvSpPr>
        <p:spPr/>
        <p:txBody>
          <a:bodyPr/>
          <a:lstStyle/>
          <a:p>
            <a:fld id="{E88EDD88-0C13-4E90-9969-25FE76FEF26A}" type="slidenum">
              <a:rPr lang="en-GB" smtClean="0"/>
              <a:t>‹#›</a:t>
            </a:fld>
            <a:endParaRPr lang="en-GB"/>
          </a:p>
        </p:txBody>
      </p:sp>
    </p:spTree>
    <p:extLst>
      <p:ext uri="{BB962C8B-B14F-4D97-AF65-F5344CB8AC3E}">
        <p14:creationId xmlns:p14="http://schemas.microsoft.com/office/powerpoint/2010/main" val="388493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8E633-07CB-0923-EE09-F148AFAB22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4211771-F537-68C8-C286-ADADCE52D7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754706D-C796-1876-9AE5-B1EAE28840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850A697-6658-7D18-E03E-2CC99029BB70}"/>
              </a:ext>
            </a:extLst>
          </p:cNvPr>
          <p:cNvSpPr>
            <a:spLocks noGrp="1"/>
          </p:cNvSpPr>
          <p:nvPr>
            <p:ph type="dt" sz="half" idx="10"/>
          </p:nvPr>
        </p:nvSpPr>
        <p:spPr/>
        <p:txBody>
          <a:bodyPr/>
          <a:lstStyle/>
          <a:p>
            <a:fld id="{33BE14AA-22D9-44E2-AA9F-5BEFE78B57CA}" type="datetimeFigureOut">
              <a:rPr lang="en-GB" smtClean="0"/>
              <a:t>05/06/2023</a:t>
            </a:fld>
            <a:endParaRPr lang="en-GB"/>
          </a:p>
        </p:txBody>
      </p:sp>
      <p:sp>
        <p:nvSpPr>
          <p:cNvPr id="6" name="Footer Placeholder 5">
            <a:extLst>
              <a:ext uri="{FF2B5EF4-FFF2-40B4-BE49-F238E27FC236}">
                <a16:creationId xmlns:a16="http://schemas.microsoft.com/office/drawing/2014/main" id="{7E0567D6-D17E-4008-C187-FF612A5F9C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14E6A0-B008-CEC5-8A57-CF77322FE53D}"/>
              </a:ext>
            </a:extLst>
          </p:cNvPr>
          <p:cNvSpPr>
            <a:spLocks noGrp="1"/>
          </p:cNvSpPr>
          <p:nvPr>
            <p:ph type="sldNum" sz="quarter" idx="12"/>
          </p:nvPr>
        </p:nvSpPr>
        <p:spPr/>
        <p:txBody>
          <a:bodyPr/>
          <a:lstStyle/>
          <a:p>
            <a:fld id="{E88EDD88-0C13-4E90-9969-25FE76FEF26A}" type="slidenum">
              <a:rPr lang="en-GB" smtClean="0"/>
              <a:t>‹#›</a:t>
            </a:fld>
            <a:endParaRPr lang="en-GB"/>
          </a:p>
        </p:txBody>
      </p:sp>
    </p:spTree>
    <p:extLst>
      <p:ext uri="{BB962C8B-B14F-4D97-AF65-F5344CB8AC3E}">
        <p14:creationId xmlns:p14="http://schemas.microsoft.com/office/powerpoint/2010/main" val="2436332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F5CB-63CC-D21A-0BE5-D066D6E9371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3CB839C-7CE2-DEF5-FA42-0005E24296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C123E2-5D35-D8AA-FEF6-A6BDFBCDA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7BB6D4-4AE6-4BCA-FC74-E661ED8F8EBD}"/>
              </a:ext>
            </a:extLst>
          </p:cNvPr>
          <p:cNvSpPr>
            <a:spLocks noGrp="1"/>
          </p:cNvSpPr>
          <p:nvPr>
            <p:ph type="dt" sz="half" idx="10"/>
          </p:nvPr>
        </p:nvSpPr>
        <p:spPr/>
        <p:txBody>
          <a:bodyPr/>
          <a:lstStyle/>
          <a:p>
            <a:fld id="{33BE14AA-22D9-44E2-AA9F-5BEFE78B57CA}" type="datetimeFigureOut">
              <a:rPr lang="en-GB" smtClean="0"/>
              <a:t>05/06/2023</a:t>
            </a:fld>
            <a:endParaRPr lang="en-GB"/>
          </a:p>
        </p:txBody>
      </p:sp>
      <p:sp>
        <p:nvSpPr>
          <p:cNvPr id="6" name="Footer Placeholder 5">
            <a:extLst>
              <a:ext uri="{FF2B5EF4-FFF2-40B4-BE49-F238E27FC236}">
                <a16:creationId xmlns:a16="http://schemas.microsoft.com/office/drawing/2014/main" id="{74D8B0A0-F2BC-C730-CDCF-646E163CE9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57C289-5617-6E1C-7718-9E1639E333F6}"/>
              </a:ext>
            </a:extLst>
          </p:cNvPr>
          <p:cNvSpPr>
            <a:spLocks noGrp="1"/>
          </p:cNvSpPr>
          <p:nvPr>
            <p:ph type="sldNum" sz="quarter" idx="12"/>
          </p:nvPr>
        </p:nvSpPr>
        <p:spPr/>
        <p:txBody>
          <a:bodyPr/>
          <a:lstStyle/>
          <a:p>
            <a:fld id="{E88EDD88-0C13-4E90-9969-25FE76FEF26A}" type="slidenum">
              <a:rPr lang="en-GB" smtClean="0"/>
              <a:t>‹#›</a:t>
            </a:fld>
            <a:endParaRPr lang="en-GB"/>
          </a:p>
        </p:txBody>
      </p:sp>
    </p:spTree>
    <p:extLst>
      <p:ext uri="{BB962C8B-B14F-4D97-AF65-F5344CB8AC3E}">
        <p14:creationId xmlns:p14="http://schemas.microsoft.com/office/powerpoint/2010/main" val="1696392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F72B41-3884-D8A2-5A0E-85DF38DA1B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985161F-3AB9-6D11-DB31-DC0FCD8D91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F4385D7-6806-3B66-F142-392CAE7DB5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E14AA-22D9-44E2-AA9F-5BEFE78B57CA}" type="datetimeFigureOut">
              <a:rPr lang="en-GB" smtClean="0"/>
              <a:t>05/06/2023</a:t>
            </a:fld>
            <a:endParaRPr lang="en-GB"/>
          </a:p>
        </p:txBody>
      </p:sp>
      <p:sp>
        <p:nvSpPr>
          <p:cNvPr id="5" name="Footer Placeholder 4">
            <a:extLst>
              <a:ext uri="{FF2B5EF4-FFF2-40B4-BE49-F238E27FC236}">
                <a16:creationId xmlns:a16="http://schemas.microsoft.com/office/drawing/2014/main" id="{7D910996-AFB7-8E67-39A1-13AA5A385C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B34D3A-BE78-2391-E391-C3269A8ED8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EDD88-0C13-4E90-9969-25FE76FEF26A}" type="slidenum">
              <a:rPr lang="en-GB" smtClean="0"/>
              <a:t>‹#›</a:t>
            </a:fld>
            <a:endParaRPr lang="en-GB"/>
          </a:p>
        </p:txBody>
      </p:sp>
    </p:spTree>
    <p:extLst>
      <p:ext uri="{BB962C8B-B14F-4D97-AF65-F5344CB8AC3E}">
        <p14:creationId xmlns:p14="http://schemas.microsoft.com/office/powerpoint/2010/main" val="3694050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prezi.com/v/smpf82h9ibuo/vaping-not-safe-not-harmless/"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11A_6D976DA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aLSHgHYHjYo" TargetMode="External"/><Relationship Id="rId2" Type="http://schemas.openxmlformats.org/officeDocument/2006/relationships/hyperlink" Target="https://www.youtube.com/watch?v=JircOusFsV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OKquzgr8F6w"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pubmed.ncbi.nlm.nih.gov/?term=Eid+N&amp;cauthor_id=10654955"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7.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ncbi.nlm.nih.gov/entrez/eutils/elink.fcgi?dbfrom=pubmed&amp;retmode=ref&amp;cmd=prlinks&amp;id=18973936"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gbr01.safelinks.protection.outlook.com/?url=https%3A%2F%2Fwww.e-lfh.org.uk%2Fprogrammes%2Fchildren-and-young-peoples-asthma%2F&amp;data=05%7C01%7Cn.ramphul%40nhs.net%7Cb5751caaf31e4873504408db45ae9385%7C37c354b285b047f5b22207b48d774ee3%7C0%7C0%7C638180388331822752%7CUnknown%7CTWFpbGZsb3d8eyJWIjoiMC4wLjAwMDAiLCJQIjoiV2luMzIiLCJBTiI6Ik1haWwiLCJXVCI6Mn0%3D%7C3000%7C%7C%7C&amp;sdata=abP4mUUYzGVAQeGC8GuoIb0a76ZieEmFiqgAUbv264c%3D&amp;reserved=0"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0B_47E485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logo, font, graphics&#10;&#10;Description automatically generated">
            <a:extLst>
              <a:ext uri="{FF2B5EF4-FFF2-40B4-BE49-F238E27FC236}">
                <a16:creationId xmlns:a16="http://schemas.microsoft.com/office/drawing/2014/main" id="{2FB77DB5-8E9C-EC7B-D972-0644F23A20DE}"/>
              </a:ext>
            </a:extLst>
          </p:cNvPr>
          <p:cNvPicPr>
            <a:picLocks noChangeAspect="1"/>
          </p:cNvPicPr>
          <p:nvPr/>
        </p:nvPicPr>
        <p:blipFill rotWithShape="1">
          <a:blip r:embed="rId2">
            <a:extLst>
              <a:ext uri="{28A0092B-C50C-407E-A947-70E740481C1C}">
                <a14:useLocalDpi xmlns:a14="http://schemas.microsoft.com/office/drawing/2010/main" val="0"/>
              </a:ext>
            </a:extLst>
          </a:blip>
          <a:srcRect l="4366" r="35269" b="34008"/>
          <a:stretch/>
        </p:blipFill>
        <p:spPr>
          <a:xfrm>
            <a:off x="9788332" y="4763011"/>
            <a:ext cx="1989666" cy="1942570"/>
          </a:xfrm>
          <a:prstGeom prst="rect">
            <a:avLst/>
          </a:prstGeom>
        </p:spPr>
      </p:pic>
      <p:pic>
        <p:nvPicPr>
          <p:cNvPr id="3" name="Picture 2" descr="A qr code with a red circle&#10;&#10;Description automatically generated">
            <a:extLst>
              <a:ext uri="{FF2B5EF4-FFF2-40B4-BE49-F238E27FC236}">
                <a16:creationId xmlns:a16="http://schemas.microsoft.com/office/drawing/2014/main" id="{A42BDB70-7D07-58A2-D44E-5F32E2F3751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9945" y="4899818"/>
            <a:ext cx="1868189" cy="1868189"/>
          </a:xfrm>
          <a:prstGeom prst="rect">
            <a:avLst/>
          </a:prstGeom>
        </p:spPr>
      </p:pic>
      <p:pic>
        <p:nvPicPr>
          <p:cNvPr id="4" name="Picture 3" descr="A blue circle with white text&#10;&#10;Description automatically generated">
            <a:extLst>
              <a:ext uri="{FF2B5EF4-FFF2-40B4-BE49-F238E27FC236}">
                <a16:creationId xmlns:a16="http://schemas.microsoft.com/office/drawing/2014/main" id="{BE8971B1-A276-EA8F-99D7-5A0F2DB2C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4804" y="4925053"/>
            <a:ext cx="1743338" cy="1743338"/>
          </a:xfrm>
          <a:prstGeom prst="rect">
            <a:avLst/>
          </a:prstGeom>
        </p:spPr>
      </p:pic>
      <p:pic>
        <p:nvPicPr>
          <p:cNvPr id="5" name="Picture 4" descr="A red circle with white text&#10;&#10;Description automatically generated">
            <a:extLst>
              <a:ext uri="{FF2B5EF4-FFF2-40B4-BE49-F238E27FC236}">
                <a16:creationId xmlns:a16="http://schemas.microsoft.com/office/drawing/2014/main" id="{AEAD5A47-F414-53D2-7622-A33F7B2B4C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6726" y="4962243"/>
            <a:ext cx="1743338" cy="1743338"/>
          </a:xfrm>
          <a:prstGeom prst="rect">
            <a:avLst/>
          </a:prstGeom>
        </p:spPr>
      </p:pic>
      <p:pic>
        <p:nvPicPr>
          <p:cNvPr id="6" name="Picture 5" descr="A group of logos with qr code&#10;&#10;Description automatically generated with low confidence">
            <a:extLst>
              <a:ext uri="{FF2B5EF4-FFF2-40B4-BE49-F238E27FC236}">
                <a16:creationId xmlns:a16="http://schemas.microsoft.com/office/drawing/2014/main" id="{2507E070-2228-1D07-1A82-6DC44DBA0F0F}"/>
              </a:ext>
            </a:extLst>
          </p:cNvPr>
          <p:cNvPicPr>
            <a:picLocks noChangeAspect="1"/>
          </p:cNvPicPr>
          <p:nvPr/>
        </p:nvPicPr>
        <p:blipFill rotWithShape="1">
          <a:blip r:embed="rId6">
            <a:extLst>
              <a:ext uri="{28A0092B-C50C-407E-A947-70E740481C1C}">
                <a14:useLocalDpi xmlns:a14="http://schemas.microsoft.com/office/drawing/2010/main" val="0"/>
              </a:ext>
            </a:extLst>
          </a:blip>
          <a:srcRect l="53192" t="50767" r="11706" b="10865"/>
          <a:stretch/>
        </p:blipFill>
        <p:spPr>
          <a:xfrm>
            <a:off x="4955853" y="4235837"/>
            <a:ext cx="2288761" cy="2380829"/>
          </a:xfrm>
          <a:prstGeom prst="rect">
            <a:avLst/>
          </a:prstGeom>
        </p:spPr>
      </p:pic>
      <p:sp>
        <p:nvSpPr>
          <p:cNvPr id="7" name="Rectangle 6">
            <a:extLst>
              <a:ext uri="{FF2B5EF4-FFF2-40B4-BE49-F238E27FC236}">
                <a16:creationId xmlns:a16="http://schemas.microsoft.com/office/drawing/2014/main" id="{6E51F163-586C-3E85-A60B-47EB764C6510}"/>
              </a:ext>
            </a:extLst>
          </p:cNvPr>
          <p:cNvSpPr/>
          <p:nvPr/>
        </p:nvSpPr>
        <p:spPr>
          <a:xfrm>
            <a:off x="3400926" y="1488948"/>
            <a:ext cx="5390148" cy="2220686"/>
          </a:xfrm>
          <a:prstGeom prst="rect">
            <a:avLst/>
          </a:prstGeom>
          <a:solidFill>
            <a:srgbClr val="1FABB8"/>
          </a:solidFill>
          <a:ln>
            <a:solidFill>
              <a:srgbClr val="1FAB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30FB3B1-0D72-2DAA-5CFD-CE69DA5C3D41}"/>
              </a:ext>
            </a:extLst>
          </p:cNvPr>
          <p:cNvSpPr txBox="1"/>
          <p:nvPr/>
        </p:nvSpPr>
        <p:spPr>
          <a:xfrm>
            <a:off x="1118797" y="1488948"/>
            <a:ext cx="9883361" cy="2431435"/>
          </a:xfrm>
          <a:prstGeom prst="rect">
            <a:avLst/>
          </a:prstGeom>
          <a:noFill/>
        </p:spPr>
        <p:txBody>
          <a:bodyPr wrap="square" rtlCol="0">
            <a:spAutoFit/>
          </a:bodyPr>
          <a:lstStyle/>
          <a:p>
            <a:pPr algn="ctr"/>
            <a:r>
              <a:rPr lang="en-GB" sz="8000" dirty="0">
                <a:solidFill>
                  <a:schemeClr val="bg1"/>
                </a:solidFill>
              </a:rPr>
              <a:t>NECPAAC</a:t>
            </a:r>
          </a:p>
          <a:p>
            <a:pPr algn="ctr"/>
            <a:r>
              <a:rPr lang="en-GB" sz="4400" dirty="0">
                <a:solidFill>
                  <a:schemeClr val="bg1"/>
                </a:solidFill>
              </a:rPr>
              <a:t>6</a:t>
            </a:r>
            <a:r>
              <a:rPr lang="en-GB" sz="4400" baseline="30000" dirty="0">
                <a:solidFill>
                  <a:schemeClr val="bg1"/>
                </a:solidFill>
              </a:rPr>
              <a:t>th</a:t>
            </a:r>
            <a:r>
              <a:rPr lang="en-GB" sz="4400" dirty="0">
                <a:solidFill>
                  <a:schemeClr val="bg1"/>
                </a:solidFill>
              </a:rPr>
              <a:t> June 2023</a:t>
            </a:r>
          </a:p>
          <a:p>
            <a:endParaRPr lang="en-GB" sz="2800" dirty="0"/>
          </a:p>
        </p:txBody>
      </p:sp>
    </p:spTree>
    <p:extLst>
      <p:ext uri="{BB962C8B-B14F-4D97-AF65-F5344CB8AC3E}">
        <p14:creationId xmlns:p14="http://schemas.microsoft.com/office/powerpoint/2010/main" val="1978299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1" y="260650"/>
            <a:ext cx="9410700" cy="768084"/>
          </a:xfrm>
        </p:spPr>
        <p:txBody>
          <a:bodyPr/>
          <a:lstStyle/>
          <a:p>
            <a:r>
              <a:rPr lang="en-GB" dirty="0"/>
              <a:t> History</a:t>
            </a:r>
          </a:p>
        </p:txBody>
      </p:sp>
      <p:sp>
        <p:nvSpPr>
          <p:cNvPr id="3" name="Content Placeholder 2"/>
          <p:cNvSpPr>
            <a:spLocks noGrp="1"/>
          </p:cNvSpPr>
          <p:nvPr>
            <p:ph idx="1"/>
          </p:nvPr>
        </p:nvSpPr>
        <p:spPr>
          <a:xfrm>
            <a:off x="143339" y="1028733"/>
            <a:ext cx="10658012" cy="5102027"/>
          </a:xfrm>
        </p:spPr>
        <p:txBody>
          <a:bodyPr>
            <a:normAutofit fontScale="92500" lnSpcReduction="10000"/>
          </a:bodyPr>
          <a:lstStyle/>
          <a:p>
            <a:r>
              <a:rPr lang="en-GB" u="sng" dirty="0"/>
              <a:t>No substitute for a good history</a:t>
            </a:r>
            <a:endParaRPr lang="en-GB" dirty="0"/>
          </a:p>
          <a:p>
            <a:r>
              <a:rPr lang="en-GB" dirty="0"/>
              <a:t>Explore symptoms: Cough, wheeze, chest tightness, SOB</a:t>
            </a:r>
          </a:p>
          <a:p>
            <a:r>
              <a:rPr lang="en-GB" dirty="0"/>
              <a:t>When are symptoms worse ( diurnal variation)</a:t>
            </a:r>
          </a:p>
          <a:p>
            <a:r>
              <a:rPr lang="en-GB" dirty="0"/>
              <a:t>Triggers ( allergic and non allergic)</a:t>
            </a:r>
          </a:p>
          <a:p>
            <a:r>
              <a:rPr lang="en-GB" dirty="0"/>
              <a:t>Frequency and severity of asthma attacks</a:t>
            </a:r>
          </a:p>
          <a:p>
            <a:r>
              <a:rPr lang="en-GB" dirty="0"/>
              <a:t>Unscheduled attendances ( primary care/ urgent care/ hospital)</a:t>
            </a:r>
          </a:p>
          <a:p>
            <a:r>
              <a:rPr lang="en-GB" dirty="0"/>
              <a:t>Which medication helps</a:t>
            </a:r>
          </a:p>
          <a:p>
            <a:r>
              <a:rPr lang="en-GB" dirty="0"/>
              <a:t>How often medication is missed</a:t>
            </a:r>
          </a:p>
          <a:p>
            <a:r>
              <a:rPr lang="en-GB" dirty="0"/>
              <a:t>Spacer use</a:t>
            </a:r>
          </a:p>
          <a:p>
            <a:r>
              <a:rPr lang="en-GB" dirty="0"/>
              <a:t>Impact on quality of life and education</a:t>
            </a:r>
          </a:p>
          <a:p>
            <a:r>
              <a:rPr lang="en-GB" dirty="0"/>
              <a:t>Co-morbidities (Eczema, Allergies, Allergic Rhinitis, obesity)</a:t>
            </a:r>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668241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Allergic Triggers</a:t>
            </a:r>
          </a:p>
        </p:txBody>
      </p:sp>
      <p:pic>
        <p:nvPicPr>
          <p:cNvPr id="4" name="Content Placeholder 3"/>
          <p:cNvPicPr>
            <a:picLocks noGrp="1" noChangeAspect="1"/>
          </p:cNvPicPr>
          <p:nvPr>
            <p:ph idx="1"/>
          </p:nvPr>
        </p:nvPicPr>
        <p:blipFill>
          <a:blip r:embed="rId2"/>
          <a:stretch>
            <a:fillRect/>
          </a:stretch>
        </p:blipFill>
        <p:spPr>
          <a:xfrm>
            <a:off x="1007435" y="1604799"/>
            <a:ext cx="2592288" cy="2112235"/>
          </a:xfrm>
          <a:prstGeom prst="rect">
            <a:avLst/>
          </a:prstGeom>
        </p:spPr>
      </p:pic>
      <p:pic>
        <p:nvPicPr>
          <p:cNvPr id="5" name="Picture 4"/>
          <p:cNvPicPr>
            <a:picLocks noChangeAspect="1"/>
          </p:cNvPicPr>
          <p:nvPr/>
        </p:nvPicPr>
        <p:blipFill>
          <a:blip r:embed="rId3"/>
          <a:stretch>
            <a:fillRect/>
          </a:stretch>
        </p:blipFill>
        <p:spPr>
          <a:xfrm>
            <a:off x="3791744" y="1634389"/>
            <a:ext cx="2496277" cy="2112235"/>
          </a:xfrm>
          <a:prstGeom prst="rect">
            <a:avLst/>
          </a:prstGeom>
        </p:spPr>
      </p:pic>
      <p:pic>
        <p:nvPicPr>
          <p:cNvPr id="6" name="Picture 5"/>
          <p:cNvPicPr>
            <a:picLocks noChangeAspect="1"/>
          </p:cNvPicPr>
          <p:nvPr/>
        </p:nvPicPr>
        <p:blipFill>
          <a:blip r:embed="rId4"/>
          <a:stretch>
            <a:fillRect/>
          </a:stretch>
        </p:blipFill>
        <p:spPr>
          <a:xfrm>
            <a:off x="7056107" y="1508787"/>
            <a:ext cx="4512501" cy="3909004"/>
          </a:xfrm>
          <a:prstGeom prst="rect">
            <a:avLst/>
          </a:prstGeom>
        </p:spPr>
      </p:pic>
      <p:pic>
        <p:nvPicPr>
          <p:cNvPr id="7" name="Picture 6"/>
          <p:cNvPicPr>
            <a:picLocks noChangeAspect="1"/>
          </p:cNvPicPr>
          <p:nvPr/>
        </p:nvPicPr>
        <p:blipFill>
          <a:blip r:embed="rId5"/>
          <a:stretch>
            <a:fillRect/>
          </a:stretch>
        </p:blipFill>
        <p:spPr>
          <a:xfrm>
            <a:off x="1007436" y="3813045"/>
            <a:ext cx="5280585" cy="1824199"/>
          </a:xfrm>
          <a:prstGeom prst="rect">
            <a:avLst/>
          </a:prstGeom>
        </p:spPr>
      </p:pic>
    </p:spTree>
    <p:extLst>
      <p:ext uri="{BB962C8B-B14F-4D97-AF65-F5344CB8AC3E}">
        <p14:creationId xmlns:p14="http://schemas.microsoft.com/office/powerpoint/2010/main" val="2581705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Food Allergies and risk of anaphylaxis</a:t>
            </a:r>
          </a:p>
        </p:txBody>
      </p:sp>
      <p:sp>
        <p:nvSpPr>
          <p:cNvPr id="3" name="Content Placeholder 2"/>
          <p:cNvSpPr>
            <a:spLocks noGrp="1"/>
          </p:cNvSpPr>
          <p:nvPr>
            <p:ph idx="1"/>
          </p:nvPr>
        </p:nvSpPr>
        <p:spPr/>
        <p:txBody>
          <a:bodyPr/>
          <a:lstStyle/>
          <a:p>
            <a:r>
              <a:rPr lang="en-GB" dirty="0"/>
              <a:t>Asthma Plus Nut allergy especially: high risk of anaphylaxis</a:t>
            </a:r>
          </a:p>
          <a:p>
            <a:endParaRPr lang="en-GB" dirty="0"/>
          </a:p>
          <a:p>
            <a:r>
              <a:rPr lang="en-GB" dirty="0"/>
              <a:t>If other </a:t>
            </a:r>
            <a:r>
              <a:rPr lang="en-GB" dirty="0" err="1"/>
              <a:t>IgE</a:t>
            </a:r>
            <a:r>
              <a:rPr lang="en-GB" dirty="0"/>
              <a:t> Mediated allergies consider a referral to allergy clinic for further risk assessment</a:t>
            </a:r>
          </a:p>
          <a:p>
            <a:endParaRPr lang="en-GB" dirty="0"/>
          </a:p>
          <a:p>
            <a:endParaRPr lang="en-GB" dirty="0"/>
          </a:p>
        </p:txBody>
      </p:sp>
      <p:pic>
        <p:nvPicPr>
          <p:cNvPr id="6" name="Picture 5"/>
          <p:cNvPicPr>
            <a:picLocks noChangeAspect="1"/>
          </p:cNvPicPr>
          <p:nvPr/>
        </p:nvPicPr>
        <p:blipFill>
          <a:blip r:embed="rId2"/>
          <a:stretch>
            <a:fillRect/>
          </a:stretch>
        </p:blipFill>
        <p:spPr>
          <a:xfrm>
            <a:off x="1797268" y="3738748"/>
            <a:ext cx="7851229" cy="2315079"/>
          </a:xfrm>
          <a:prstGeom prst="rect">
            <a:avLst/>
          </a:prstGeom>
        </p:spPr>
      </p:pic>
    </p:spTree>
    <p:extLst>
      <p:ext uri="{BB962C8B-B14F-4D97-AF65-F5344CB8AC3E}">
        <p14:creationId xmlns:p14="http://schemas.microsoft.com/office/powerpoint/2010/main" val="1741638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78852"/>
            <a:ext cx="9144000" cy="615553"/>
          </a:xfrm>
        </p:spPr>
        <p:txBody>
          <a:bodyPr/>
          <a:lstStyle/>
          <a:p>
            <a:r>
              <a:rPr lang="en-GB" sz="3200" dirty="0"/>
              <a:t>Environmental Triggers</a:t>
            </a:r>
          </a:p>
        </p:txBody>
      </p:sp>
      <p:pic>
        <p:nvPicPr>
          <p:cNvPr id="5" name="Picture 4"/>
          <p:cNvPicPr>
            <a:picLocks noChangeAspect="1"/>
          </p:cNvPicPr>
          <p:nvPr/>
        </p:nvPicPr>
        <p:blipFill>
          <a:blip r:embed="rId2"/>
          <a:stretch>
            <a:fillRect/>
          </a:stretch>
        </p:blipFill>
        <p:spPr>
          <a:xfrm>
            <a:off x="6864085" y="1412777"/>
            <a:ext cx="3528392" cy="2312863"/>
          </a:xfrm>
          <a:prstGeom prst="rect">
            <a:avLst/>
          </a:prstGeom>
        </p:spPr>
      </p:pic>
      <p:pic>
        <p:nvPicPr>
          <p:cNvPr id="7" name="Picture 6"/>
          <p:cNvPicPr>
            <a:picLocks noChangeAspect="1"/>
          </p:cNvPicPr>
          <p:nvPr/>
        </p:nvPicPr>
        <p:blipFill>
          <a:blip r:embed="rId3"/>
          <a:stretch>
            <a:fillRect/>
          </a:stretch>
        </p:blipFill>
        <p:spPr>
          <a:xfrm>
            <a:off x="1679510" y="1124744"/>
            <a:ext cx="5022021" cy="4512501"/>
          </a:xfrm>
          <a:prstGeom prst="rect">
            <a:avLst/>
          </a:prstGeom>
        </p:spPr>
      </p:pic>
    </p:spTree>
    <p:extLst>
      <p:ext uri="{BB962C8B-B14F-4D97-AF65-F5344CB8AC3E}">
        <p14:creationId xmlns:p14="http://schemas.microsoft.com/office/powerpoint/2010/main" val="2565853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1" y="260650"/>
            <a:ext cx="9410700" cy="672073"/>
          </a:xfrm>
        </p:spPr>
        <p:txBody>
          <a:bodyPr>
            <a:normAutofit fontScale="90000"/>
          </a:bodyPr>
          <a:lstStyle/>
          <a:p>
            <a:r>
              <a:rPr lang="en-GB" dirty="0"/>
              <a:t>Environmental triggers</a:t>
            </a:r>
          </a:p>
        </p:txBody>
      </p:sp>
      <p:pic>
        <p:nvPicPr>
          <p:cNvPr id="8" name="Content Placeholder 7"/>
          <p:cNvPicPr>
            <a:picLocks noGrp="1" noChangeAspect="1"/>
          </p:cNvPicPr>
          <p:nvPr>
            <p:ph sz="quarter" idx="10"/>
          </p:nvPr>
        </p:nvPicPr>
        <p:blipFill>
          <a:blip r:embed="rId2"/>
          <a:stretch>
            <a:fillRect/>
          </a:stretch>
        </p:blipFill>
        <p:spPr>
          <a:xfrm>
            <a:off x="1295467" y="932722"/>
            <a:ext cx="5376599" cy="4691569"/>
          </a:xfrm>
          <a:prstGeom prst="rect">
            <a:avLst/>
          </a:prstGeom>
        </p:spPr>
      </p:pic>
      <p:pic>
        <p:nvPicPr>
          <p:cNvPr id="9" name="Picture 8"/>
          <p:cNvPicPr>
            <a:picLocks noChangeAspect="1"/>
          </p:cNvPicPr>
          <p:nvPr/>
        </p:nvPicPr>
        <p:blipFill>
          <a:blip r:embed="rId3"/>
          <a:stretch>
            <a:fillRect/>
          </a:stretch>
        </p:blipFill>
        <p:spPr>
          <a:xfrm>
            <a:off x="7152117" y="1700809"/>
            <a:ext cx="3744416" cy="3840425"/>
          </a:xfrm>
          <a:prstGeom prst="rect">
            <a:avLst/>
          </a:prstGeom>
        </p:spPr>
      </p:pic>
    </p:spTree>
    <p:extLst>
      <p:ext uri="{BB962C8B-B14F-4D97-AF65-F5344CB8AC3E}">
        <p14:creationId xmlns:p14="http://schemas.microsoft.com/office/powerpoint/2010/main" val="387329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Environmental Triggers</a:t>
            </a:r>
          </a:p>
        </p:txBody>
      </p:sp>
      <p:sp>
        <p:nvSpPr>
          <p:cNvPr id="3" name="Content Placeholder 2"/>
          <p:cNvSpPr>
            <a:spLocks noGrp="1"/>
          </p:cNvSpPr>
          <p:nvPr>
            <p:ph idx="1"/>
          </p:nvPr>
        </p:nvSpPr>
        <p:spPr>
          <a:xfrm>
            <a:off x="1524000" y="900010"/>
            <a:ext cx="9144000" cy="4905255"/>
          </a:xfrm>
        </p:spPr>
        <p:txBody>
          <a:bodyPr/>
          <a:lstStyle/>
          <a:p>
            <a:pPr marL="0" indent="0">
              <a:buNone/>
            </a:pPr>
            <a:endParaRPr lang="en-GB" sz="2400" dirty="0"/>
          </a:p>
          <a:p>
            <a:endParaRPr lang="en-GB" sz="2400" dirty="0"/>
          </a:p>
          <a:p>
            <a:endParaRPr lang="en-GB" dirty="0"/>
          </a:p>
          <a:p>
            <a:endParaRPr lang="en-GB" dirty="0"/>
          </a:p>
        </p:txBody>
      </p:sp>
      <p:pic>
        <p:nvPicPr>
          <p:cNvPr id="4" name="Picture 3"/>
          <p:cNvPicPr>
            <a:picLocks noChangeAspect="1"/>
          </p:cNvPicPr>
          <p:nvPr/>
        </p:nvPicPr>
        <p:blipFill>
          <a:blip r:embed="rId2"/>
          <a:stretch>
            <a:fillRect/>
          </a:stretch>
        </p:blipFill>
        <p:spPr>
          <a:xfrm>
            <a:off x="220328" y="1617056"/>
            <a:ext cx="7027801" cy="4028437"/>
          </a:xfrm>
          <a:prstGeom prst="rect">
            <a:avLst/>
          </a:prstGeom>
        </p:spPr>
      </p:pic>
      <p:pic>
        <p:nvPicPr>
          <p:cNvPr id="5" name="Content Placeholder 3"/>
          <p:cNvPicPr>
            <a:picLocks noChangeAspect="1"/>
          </p:cNvPicPr>
          <p:nvPr/>
        </p:nvPicPr>
        <p:blipFill>
          <a:blip r:embed="rId3"/>
          <a:stretch>
            <a:fillRect/>
          </a:stretch>
        </p:blipFill>
        <p:spPr>
          <a:xfrm>
            <a:off x="7506119" y="1617056"/>
            <a:ext cx="3966479" cy="4020189"/>
          </a:xfrm>
          <a:prstGeom prst="rect">
            <a:avLst/>
          </a:prstGeom>
        </p:spPr>
      </p:pic>
    </p:spTree>
    <p:extLst>
      <p:ext uri="{BB962C8B-B14F-4D97-AF65-F5344CB8AC3E}">
        <p14:creationId xmlns:p14="http://schemas.microsoft.com/office/powerpoint/2010/main" val="749534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Smoking and….vaping</a:t>
            </a:r>
          </a:p>
        </p:txBody>
      </p:sp>
      <p:sp>
        <p:nvSpPr>
          <p:cNvPr id="3" name="Content Placeholder 2"/>
          <p:cNvSpPr>
            <a:spLocks noGrp="1"/>
          </p:cNvSpPr>
          <p:nvPr>
            <p:ph idx="1"/>
          </p:nvPr>
        </p:nvSpPr>
        <p:spPr/>
        <p:txBody>
          <a:bodyPr/>
          <a:lstStyle/>
          <a:p>
            <a:endParaRPr lang="en-GB" dirty="0">
              <a:hlinkClick r:id=""/>
            </a:endParaRPr>
          </a:p>
          <a:p>
            <a:r>
              <a:rPr lang="en-GB" dirty="0">
                <a:hlinkClick r:id=""/>
              </a:rPr>
              <a:t>Vaping - Not Safe Not Harmless by </a:t>
            </a:r>
            <a:r>
              <a:rPr lang="en-GB" dirty="0" err="1">
                <a:hlinkClick r:id="rId2"/>
              </a:rPr>
              <a:t>Seb</a:t>
            </a:r>
            <a:r>
              <a:rPr lang="en-GB" dirty="0">
                <a:hlinkClick r:id="rId2"/>
              </a:rPr>
              <a:t> Gray on Prezi Video</a:t>
            </a:r>
            <a:endParaRPr lang="en-GB" dirty="0"/>
          </a:p>
          <a:p>
            <a:r>
              <a:rPr lang="en-GB" dirty="0"/>
              <a:t>Intended for people who want to give up smoking but increasingly used now in school aged children </a:t>
            </a:r>
          </a:p>
          <a:p>
            <a:r>
              <a:rPr lang="en-GB" dirty="0"/>
              <a:t>Often viewed as trendy and “safe”</a:t>
            </a:r>
          </a:p>
          <a:p>
            <a:pPr marL="0" indent="0">
              <a:buNone/>
            </a:pPr>
            <a:endParaRPr lang="en-GB" dirty="0"/>
          </a:p>
          <a:p>
            <a:endParaRPr lang="en-GB" dirty="0"/>
          </a:p>
        </p:txBody>
      </p:sp>
      <p:pic>
        <p:nvPicPr>
          <p:cNvPr id="4" name="Picture 3"/>
          <p:cNvPicPr>
            <a:picLocks noChangeAspect="1"/>
          </p:cNvPicPr>
          <p:nvPr/>
        </p:nvPicPr>
        <p:blipFill>
          <a:blip r:embed="rId3"/>
          <a:stretch>
            <a:fillRect/>
          </a:stretch>
        </p:blipFill>
        <p:spPr>
          <a:xfrm>
            <a:off x="7720661" y="3520274"/>
            <a:ext cx="3322256" cy="2497120"/>
          </a:xfrm>
          <a:prstGeom prst="rect">
            <a:avLst/>
          </a:prstGeom>
        </p:spPr>
      </p:pic>
      <p:pic>
        <p:nvPicPr>
          <p:cNvPr id="5" name="Picture 4"/>
          <p:cNvPicPr>
            <a:picLocks noChangeAspect="1"/>
          </p:cNvPicPr>
          <p:nvPr/>
        </p:nvPicPr>
        <p:blipFill>
          <a:blip r:embed="rId4"/>
          <a:stretch>
            <a:fillRect/>
          </a:stretch>
        </p:blipFill>
        <p:spPr>
          <a:xfrm>
            <a:off x="2910347" y="4312498"/>
            <a:ext cx="3488053" cy="1999402"/>
          </a:xfrm>
          <a:prstGeom prst="rect">
            <a:avLst/>
          </a:prstGeom>
        </p:spPr>
      </p:pic>
    </p:spTree>
    <p:extLst>
      <p:ext uri="{BB962C8B-B14F-4D97-AF65-F5344CB8AC3E}">
        <p14:creationId xmlns:p14="http://schemas.microsoft.com/office/powerpoint/2010/main" val="4197845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Examination</a:t>
            </a:r>
          </a:p>
        </p:txBody>
      </p:sp>
      <p:sp>
        <p:nvSpPr>
          <p:cNvPr id="3" name="Content Placeholder 2"/>
          <p:cNvSpPr>
            <a:spLocks noGrp="1"/>
          </p:cNvSpPr>
          <p:nvPr>
            <p:ph sz="quarter" idx="10"/>
          </p:nvPr>
        </p:nvSpPr>
        <p:spPr/>
        <p:txBody>
          <a:bodyPr/>
          <a:lstStyle/>
          <a:p>
            <a:r>
              <a:rPr lang="en-GB" dirty="0"/>
              <a:t>Most of the time examination is normal in non acute phase</a:t>
            </a:r>
          </a:p>
          <a:p>
            <a:r>
              <a:rPr lang="en-GB" dirty="0"/>
              <a:t>Occasionally hyper-expanded ( barrel shaped)chest</a:t>
            </a:r>
          </a:p>
          <a:p>
            <a:r>
              <a:rPr lang="en-GB" dirty="0"/>
              <a:t>Less commonly seen  now, Harrison’s sulcus</a:t>
            </a:r>
          </a:p>
        </p:txBody>
      </p:sp>
      <p:pic>
        <p:nvPicPr>
          <p:cNvPr id="5" name="Picture 4"/>
          <p:cNvPicPr>
            <a:picLocks noChangeAspect="1"/>
          </p:cNvPicPr>
          <p:nvPr/>
        </p:nvPicPr>
        <p:blipFill>
          <a:blip r:embed="rId3"/>
          <a:stretch>
            <a:fillRect/>
          </a:stretch>
        </p:blipFill>
        <p:spPr>
          <a:xfrm>
            <a:off x="7248128" y="2962428"/>
            <a:ext cx="2496277" cy="2243704"/>
          </a:xfrm>
          <a:prstGeom prst="rect">
            <a:avLst/>
          </a:prstGeom>
        </p:spPr>
      </p:pic>
      <p:sp>
        <p:nvSpPr>
          <p:cNvPr id="6" name="Rectangle 5"/>
          <p:cNvSpPr/>
          <p:nvPr/>
        </p:nvSpPr>
        <p:spPr>
          <a:xfrm>
            <a:off x="3887755" y="5265558"/>
            <a:ext cx="7968885" cy="297454"/>
          </a:xfrm>
          <a:prstGeom prst="rect">
            <a:avLst/>
          </a:prstGeom>
        </p:spPr>
        <p:txBody>
          <a:bodyPr wrap="square">
            <a:spAutoFit/>
          </a:bodyPr>
          <a:lstStyle/>
          <a:p>
            <a:r>
              <a:rPr lang="en-GB" sz="1333" dirty="0"/>
              <a:t>What is Harrison’s Sulcus: https://www.youtube.com/watch?v=7dsDrHHVMN8</a:t>
            </a:r>
          </a:p>
        </p:txBody>
      </p:sp>
    </p:spTree>
    <p:extLst>
      <p:ext uri="{BB962C8B-B14F-4D97-AF65-F5344CB8AC3E}">
        <p14:creationId xmlns:p14="http://schemas.microsoft.com/office/powerpoint/2010/main" val="1106588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D428-A456-4378-BB80-192506629603}"/>
              </a:ext>
            </a:extLst>
          </p:cNvPr>
          <p:cNvSpPr>
            <a:spLocks noGrp="1"/>
          </p:cNvSpPr>
          <p:nvPr>
            <p:ph type="title"/>
          </p:nvPr>
        </p:nvSpPr>
        <p:spPr/>
        <p:txBody>
          <a:bodyPr>
            <a:normAutofit/>
          </a:bodyPr>
          <a:lstStyle/>
          <a:p>
            <a:pPr>
              <a:defRPr/>
            </a:pPr>
            <a:r>
              <a:rPr lang="en-GB" dirty="0"/>
              <a:t> Normal spirometry excludes asthma</a:t>
            </a:r>
            <a:br>
              <a:rPr lang="en-GB" dirty="0"/>
            </a:br>
            <a:endParaRPr lang="en-GB" dirty="0"/>
          </a:p>
        </p:txBody>
      </p:sp>
      <p:sp>
        <p:nvSpPr>
          <p:cNvPr id="3" name="Content Placeholder 2">
            <a:extLst>
              <a:ext uri="{FF2B5EF4-FFF2-40B4-BE49-F238E27FC236}">
                <a16:creationId xmlns:a16="http://schemas.microsoft.com/office/drawing/2014/main" id="{71E56CF0-00E8-40F3-919F-5E90E2743A81}"/>
              </a:ext>
            </a:extLst>
          </p:cNvPr>
          <p:cNvSpPr>
            <a:spLocks noGrp="1"/>
          </p:cNvSpPr>
          <p:nvPr>
            <p:ph idx="1"/>
          </p:nvPr>
        </p:nvSpPr>
        <p:spPr/>
        <p:txBody>
          <a:bodyPr/>
          <a:lstStyle/>
          <a:p>
            <a:pPr>
              <a:defRPr/>
            </a:pPr>
            <a:r>
              <a:rPr lang="en-GB" dirty="0"/>
              <a:t>True</a:t>
            </a:r>
          </a:p>
          <a:p>
            <a:pPr>
              <a:defRPr/>
            </a:pPr>
            <a:r>
              <a:rPr lang="en-GB" dirty="0"/>
              <a:t>False</a:t>
            </a:r>
          </a:p>
        </p:txBody>
      </p:sp>
    </p:spTree>
    <p:extLst>
      <p:ext uri="{BB962C8B-B14F-4D97-AF65-F5344CB8AC3E}">
        <p14:creationId xmlns:p14="http://schemas.microsoft.com/office/powerpoint/2010/main" val="2863225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D7F5-7485-43C0-9F63-5662E9694B91}"/>
              </a:ext>
            </a:extLst>
          </p:cNvPr>
          <p:cNvSpPr>
            <a:spLocks noGrp="1"/>
          </p:cNvSpPr>
          <p:nvPr>
            <p:ph type="title"/>
          </p:nvPr>
        </p:nvSpPr>
        <p:spPr>
          <a:xfrm>
            <a:off x="4116716" y="679609"/>
            <a:ext cx="8229600" cy="574516"/>
          </a:xfrm>
        </p:spPr>
        <p:txBody>
          <a:bodyPr>
            <a:normAutofit fontScale="90000"/>
          </a:bodyPr>
          <a:lstStyle/>
          <a:p>
            <a:pPr>
              <a:defRPr/>
            </a:pPr>
            <a:r>
              <a:rPr lang="en-GB" dirty="0"/>
              <a:t>Diagnosis</a:t>
            </a:r>
          </a:p>
        </p:txBody>
      </p:sp>
      <p:sp>
        <p:nvSpPr>
          <p:cNvPr id="3" name="Content Placeholder 2">
            <a:extLst>
              <a:ext uri="{FF2B5EF4-FFF2-40B4-BE49-F238E27FC236}">
                <a16:creationId xmlns:a16="http://schemas.microsoft.com/office/drawing/2014/main" id="{5019B51F-C432-4170-9B5A-479317E3185B}"/>
              </a:ext>
            </a:extLst>
          </p:cNvPr>
          <p:cNvSpPr>
            <a:spLocks noGrp="1"/>
          </p:cNvSpPr>
          <p:nvPr>
            <p:ph idx="1"/>
          </p:nvPr>
        </p:nvSpPr>
        <p:spPr>
          <a:xfrm>
            <a:off x="0" y="1254125"/>
            <a:ext cx="12192000" cy="4967999"/>
          </a:xfrm>
        </p:spPr>
        <p:txBody>
          <a:bodyPr>
            <a:normAutofit fontScale="92500" lnSpcReduction="20000"/>
          </a:bodyPr>
          <a:lstStyle/>
          <a:p>
            <a:pPr>
              <a:defRPr/>
            </a:pPr>
            <a:endParaRPr lang="en-GB" dirty="0"/>
          </a:p>
          <a:p>
            <a:pPr>
              <a:defRPr/>
            </a:pPr>
            <a:r>
              <a:rPr lang="en-GB" dirty="0"/>
              <a:t>Peak flow variability of 20% suggestive of asthma</a:t>
            </a:r>
          </a:p>
          <a:p>
            <a:pPr marL="0" indent="0">
              <a:buNone/>
              <a:defRPr/>
            </a:pPr>
            <a:endParaRPr lang="en-GB" dirty="0"/>
          </a:p>
          <a:p>
            <a:pPr>
              <a:defRPr/>
            </a:pPr>
            <a:r>
              <a:rPr lang="en-GB" dirty="0"/>
              <a:t>Spirometry ideally, not always possible in young children</a:t>
            </a:r>
          </a:p>
          <a:p>
            <a:pPr lvl="1">
              <a:defRPr/>
            </a:pPr>
            <a:r>
              <a:rPr lang="en-GB" dirty="0"/>
              <a:t>An improvement of at least 12% in FEV1 to either beta 2 agonist or corticosteroid treatment considered positive</a:t>
            </a:r>
          </a:p>
          <a:p>
            <a:pPr lvl="1">
              <a:defRPr/>
            </a:pPr>
            <a:endParaRPr lang="en-GB" dirty="0"/>
          </a:p>
          <a:p>
            <a:pPr lvl="1">
              <a:defRPr/>
            </a:pPr>
            <a:r>
              <a:rPr lang="en-GB" dirty="0"/>
              <a:t>Normal spirometry when asymptomatic does not exclude  asthma</a:t>
            </a:r>
          </a:p>
          <a:p>
            <a:pPr lvl="1">
              <a:defRPr/>
            </a:pPr>
            <a:endParaRPr lang="en-GB" dirty="0"/>
          </a:p>
          <a:p>
            <a:pPr lvl="1">
              <a:defRPr/>
            </a:pPr>
            <a:r>
              <a:rPr lang="en-GB" dirty="0"/>
              <a:t>FEV1/FVC ratio of 70% or less considered positive</a:t>
            </a:r>
          </a:p>
          <a:p>
            <a:pPr marL="457200" lvl="1" indent="0">
              <a:buNone/>
              <a:defRPr/>
            </a:pPr>
            <a:endParaRPr lang="en-GB" dirty="0"/>
          </a:p>
          <a:p>
            <a:pPr lvl="1">
              <a:defRPr/>
            </a:pPr>
            <a:r>
              <a:rPr lang="en-GB" dirty="0"/>
              <a:t>FEV1/FVC ratio changes with age; can be as high as 90% in young children</a:t>
            </a:r>
          </a:p>
          <a:p>
            <a:pPr lvl="1">
              <a:defRPr/>
            </a:pPr>
            <a:endParaRPr lang="en-GB" dirty="0"/>
          </a:p>
          <a:p>
            <a:pPr>
              <a:defRPr/>
            </a:pPr>
            <a:r>
              <a:rPr lang="en-GB" dirty="0" err="1"/>
              <a:t>FeNO</a:t>
            </a:r>
            <a:r>
              <a:rPr lang="en-GB" dirty="0"/>
              <a:t> &gt; 35 ppb considered positive</a:t>
            </a:r>
          </a:p>
          <a:p>
            <a:pPr>
              <a:defRPr/>
            </a:pPr>
            <a:endParaRPr lang="en-GB" dirty="0"/>
          </a:p>
        </p:txBody>
      </p:sp>
    </p:spTree>
    <p:extLst>
      <p:ext uri="{BB962C8B-B14F-4D97-AF65-F5344CB8AC3E}">
        <p14:creationId xmlns:p14="http://schemas.microsoft.com/office/powerpoint/2010/main" val="1838640547"/>
      </p:ext>
    </p:extLst>
  </p:cSld>
  <p:clrMapOvr>
    <a:masterClrMapping/>
  </p:clrMapOvr>
  <p:extLst>
    <p:ext uri="{6950BFC3-D8DA-4A85-94F7-54DA5524770B}">
      <p188:commentRel xmlns=""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CB1915-B816-6511-82BC-6219D2AFA717}"/>
              </a:ext>
            </a:extLst>
          </p:cNvPr>
          <p:cNvSpPr/>
          <p:nvPr/>
        </p:nvSpPr>
        <p:spPr>
          <a:xfrm>
            <a:off x="129946" y="120435"/>
            <a:ext cx="11867258" cy="5110681"/>
          </a:xfrm>
          <a:prstGeom prst="rect">
            <a:avLst/>
          </a:prstGeom>
          <a:solidFill>
            <a:srgbClr val="1FABB8"/>
          </a:solidFill>
          <a:ln>
            <a:solidFill>
              <a:srgbClr val="1FAB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ext, logo, font, graphics&#10;&#10;Description automatically generated">
            <a:extLst>
              <a:ext uri="{FF2B5EF4-FFF2-40B4-BE49-F238E27FC236}">
                <a16:creationId xmlns:a16="http://schemas.microsoft.com/office/drawing/2014/main" id="{FFE2B52C-FAB6-89CC-7E54-7D99C806B166}"/>
              </a:ext>
            </a:extLst>
          </p:cNvPr>
          <p:cNvPicPr>
            <a:picLocks noChangeAspect="1"/>
          </p:cNvPicPr>
          <p:nvPr/>
        </p:nvPicPr>
        <p:blipFill rotWithShape="1">
          <a:blip r:embed="rId2">
            <a:extLst>
              <a:ext uri="{28A0092B-C50C-407E-A947-70E740481C1C}">
                <a14:useLocalDpi xmlns:a14="http://schemas.microsoft.com/office/drawing/2010/main" val="0"/>
              </a:ext>
            </a:extLst>
          </a:blip>
          <a:srcRect l="4366" r="35269" b="34008"/>
          <a:stretch/>
        </p:blipFill>
        <p:spPr>
          <a:xfrm>
            <a:off x="10782469" y="5488267"/>
            <a:ext cx="1279586" cy="1249298"/>
          </a:xfrm>
          <a:prstGeom prst="rect">
            <a:avLst/>
          </a:prstGeom>
        </p:spPr>
      </p:pic>
      <p:pic>
        <p:nvPicPr>
          <p:cNvPr id="5" name="Picture 4" descr="A qr code with a red circle&#10;&#10;Description automatically generated">
            <a:extLst>
              <a:ext uri="{FF2B5EF4-FFF2-40B4-BE49-F238E27FC236}">
                <a16:creationId xmlns:a16="http://schemas.microsoft.com/office/drawing/2014/main" id="{00DAD03C-822A-F4C6-68EC-1B0F5FD40E4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9945" y="5564166"/>
            <a:ext cx="1203841" cy="1203841"/>
          </a:xfrm>
          <a:prstGeom prst="rect">
            <a:avLst/>
          </a:prstGeom>
        </p:spPr>
      </p:pic>
      <p:pic>
        <p:nvPicPr>
          <p:cNvPr id="6" name="Picture 5" descr="A blue circle with white text&#10;&#10;Description automatically generated">
            <a:extLst>
              <a:ext uri="{FF2B5EF4-FFF2-40B4-BE49-F238E27FC236}">
                <a16:creationId xmlns:a16="http://schemas.microsoft.com/office/drawing/2014/main" id="{BA524010-7210-4901-3618-FA426E72478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56665" y="5488267"/>
            <a:ext cx="1217313" cy="1217313"/>
          </a:xfrm>
          <a:prstGeom prst="rect">
            <a:avLst/>
          </a:prstGeom>
        </p:spPr>
      </p:pic>
      <p:pic>
        <p:nvPicPr>
          <p:cNvPr id="7" name="Picture 6" descr="A red circle with white text&#10;&#10;Description automatically generated">
            <a:extLst>
              <a:ext uri="{FF2B5EF4-FFF2-40B4-BE49-F238E27FC236}">
                <a16:creationId xmlns:a16="http://schemas.microsoft.com/office/drawing/2014/main" id="{B1F851D7-36B7-2DBB-4FD7-227A543A83E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755297" y="5501739"/>
            <a:ext cx="1203841" cy="1203841"/>
          </a:xfrm>
          <a:prstGeom prst="rect">
            <a:avLst/>
          </a:prstGeom>
        </p:spPr>
      </p:pic>
      <p:pic>
        <p:nvPicPr>
          <p:cNvPr id="8" name="Picture 7" descr="A group of logos with qr code&#10;&#10;Description automatically generated with low confidence">
            <a:extLst>
              <a:ext uri="{FF2B5EF4-FFF2-40B4-BE49-F238E27FC236}">
                <a16:creationId xmlns:a16="http://schemas.microsoft.com/office/drawing/2014/main" id="{387DEB25-8863-E197-C90B-1A64F27823A9}"/>
              </a:ext>
            </a:extLst>
          </p:cNvPr>
          <p:cNvPicPr>
            <a:picLocks noChangeAspect="1"/>
          </p:cNvPicPr>
          <p:nvPr/>
        </p:nvPicPr>
        <p:blipFill rotWithShape="1">
          <a:blip r:embed="rId6">
            <a:extLst>
              <a:ext uri="{28A0092B-C50C-407E-A947-70E740481C1C}">
                <a14:useLocalDpi xmlns:a14="http://schemas.microsoft.com/office/drawing/2010/main" val="0"/>
              </a:ext>
            </a:extLst>
          </a:blip>
          <a:srcRect l="53192" t="50767" r="11706" b="10865"/>
          <a:stretch/>
        </p:blipFill>
        <p:spPr>
          <a:xfrm>
            <a:off x="5377348" y="5272366"/>
            <a:ext cx="1417446" cy="1474464"/>
          </a:xfrm>
          <a:prstGeom prst="rect">
            <a:avLst/>
          </a:prstGeom>
        </p:spPr>
      </p:pic>
      <p:sp>
        <p:nvSpPr>
          <p:cNvPr id="9" name="Rectangle 8">
            <a:extLst>
              <a:ext uri="{FF2B5EF4-FFF2-40B4-BE49-F238E27FC236}">
                <a16:creationId xmlns:a16="http://schemas.microsoft.com/office/drawing/2014/main" id="{DF2CB773-EB5A-05BA-1D52-01E4BB5B8CA5}"/>
              </a:ext>
            </a:extLst>
          </p:cNvPr>
          <p:cNvSpPr/>
          <p:nvPr/>
        </p:nvSpPr>
        <p:spPr>
          <a:xfrm>
            <a:off x="357510" y="281883"/>
            <a:ext cx="11460938" cy="47438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F07FF80-7C0A-B4F2-DF53-7ADB49ACE5E9}"/>
              </a:ext>
            </a:extLst>
          </p:cNvPr>
          <p:cNvSpPr txBox="1"/>
          <p:nvPr/>
        </p:nvSpPr>
        <p:spPr>
          <a:xfrm>
            <a:off x="427342" y="336210"/>
            <a:ext cx="11342979" cy="4093428"/>
          </a:xfrm>
          <a:prstGeom prst="rect">
            <a:avLst/>
          </a:prstGeom>
          <a:noFill/>
        </p:spPr>
        <p:txBody>
          <a:bodyPr wrap="square" rtlCol="0">
            <a:spAutoFit/>
          </a:bodyPr>
          <a:lstStyle/>
          <a:p>
            <a:pPr algn="ctr"/>
            <a:endParaRPr lang="en-GB" sz="2000" b="1" dirty="0"/>
          </a:p>
          <a:p>
            <a:pPr algn="ctr"/>
            <a:r>
              <a:rPr lang="en-GB" sz="2400" b="1" dirty="0"/>
              <a:t>Workshop 1 – Asthma Diagnosis</a:t>
            </a:r>
          </a:p>
          <a:p>
            <a:pPr algn="ctr"/>
            <a:r>
              <a:rPr lang="en-GB" sz="2000" b="1" dirty="0"/>
              <a:t> </a:t>
            </a:r>
          </a:p>
          <a:p>
            <a:pPr algn="ctr"/>
            <a:r>
              <a:rPr lang="en-GB" sz="2000" dirty="0"/>
              <a:t>-Dr Neelmanee </a:t>
            </a:r>
            <a:r>
              <a:rPr lang="en-GB" sz="2000" dirty="0" err="1"/>
              <a:t>Ramphul</a:t>
            </a:r>
            <a:endParaRPr lang="en-GB" sz="2000" dirty="0"/>
          </a:p>
          <a:p>
            <a:pPr algn="ctr"/>
            <a:r>
              <a:rPr lang="en-GB" sz="2000" dirty="0"/>
              <a:t>Consultant Paediatrician, Gateshead Health NHS Foundation Trust</a:t>
            </a:r>
          </a:p>
          <a:p>
            <a:pPr algn="ctr"/>
            <a:endParaRPr lang="en-GB" sz="2000" dirty="0"/>
          </a:p>
          <a:p>
            <a:pPr algn="ctr"/>
            <a:r>
              <a:rPr lang="en-GB" sz="2000" dirty="0"/>
              <a:t>-Dr Arshid Murad</a:t>
            </a:r>
          </a:p>
          <a:p>
            <a:pPr algn="ctr"/>
            <a:r>
              <a:rPr lang="en-GB" sz="2000" dirty="0"/>
              <a:t>Consultant Paediatrician, South Tees Hospitals NHS Foundation Trust</a:t>
            </a:r>
          </a:p>
          <a:p>
            <a:pPr algn="ctr"/>
            <a:endParaRPr lang="en-GB" sz="2000" dirty="0"/>
          </a:p>
          <a:p>
            <a:pPr algn="ctr"/>
            <a:r>
              <a:rPr lang="en-GB" sz="2000" dirty="0"/>
              <a:t>-Dr Elizabeth </a:t>
            </a:r>
            <a:r>
              <a:rPr lang="en-GB" sz="2000" dirty="0" err="1"/>
              <a:t>Mclellan</a:t>
            </a:r>
            <a:endParaRPr lang="en-GB" sz="2000" dirty="0"/>
          </a:p>
          <a:p>
            <a:pPr algn="ctr"/>
            <a:r>
              <a:rPr lang="en-GB" sz="2000" dirty="0"/>
              <a:t>Consultant Paediatrician, Great North Children’s Hospital, Newcastle</a:t>
            </a:r>
          </a:p>
          <a:p>
            <a:r>
              <a:rPr lang="en-GB" sz="1800" dirty="0"/>
              <a:t> </a:t>
            </a:r>
          </a:p>
          <a:p>
            <a:r>
              <a:rPr lang="en-GB" dirty="0" err="1"/>
              <a:t>ext</a:t>
            </a:r>
            <a:endParaRPr lang="en-GB" dirty="0"/>
          </a:p>
        </p:txBody>
      </p:sp>
    </p:spTree>
    <p:extLst>
      <p:ext uri="{BB962C8B-B14F-4D97-AF65-F5344CB8AC3E}">
        <p14:creationId xmlns:p14="http://schemas.microsoft.com/office/powerpoint/2010/main" val="3061724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148" y="452284"/>
            <a:ext cx="8976852" cy="1278193"/>
          </a:xfrm>
        </p:spPr>
        <p:txBody>
          <a:bodyPr/>
          <a:lstStyle/>
          <a:p>
            <a:r>
              <a:rPr lang="en-GB" sz="3200" dirty="0"/>
              <a:t/>
            </a:r>
            <a:br>
              <a:rPr lang="en-GB" sz="3200" dirty="0"/>
            </a:br>
            <a:r>
              <a:rPr lang="en-GB" sz="3200" dirty="0"/>
              <a:t>Objective testing</a:t>
            </a:r>
          </a:p>
        </p:txBody>
      </p:sp>
      <p:sp>
        <p:nvSpPr>
          <p:cNvPr id="3" name="Content Placeholder 2"/>
          <p:cNvSpPr>
            <a:spLocks noGrp="1"/>
          </p:cNvSpPr>
          <p:nvPr>
            <p:ph idx="1"/>
          </p:nvPr>
        </p:nvSpPr>
        <p:spPr>
          <a:xfrm>
            <a:off x="1425678" y="1601064"/>
            <a:ext cx="9144000" cy="4385348"/>
          </a:xfrm>
        </p:spPr>
        <p:txBody>
          <a:bodyPr/>
          <a:lstStyle/>
          <a:p>
            <a:pPr marL="0" indent="0">
              <a:buNone/>
            </a:pPr>
            <a:endParaRPr lang="en-GB" dirty="0"/>
          </a:p>
          <a:p>
            <a:endParaRPr lang="en-GB" dirty="0"/>
          </a:p>
          <a:p>
            <a:endParaRPr lang="en-GB" dirty="0"/>
          </a:p>
          <a:p>
            <a:endParaRPr lang="en-GB" dirty="0"/>
          </a:p>
        </p:txBody>
      </p:sp>
      <p:pic>
        <p:nvPicPr>
          <p:cNvPr id="4" name="Picture 3"/>
          <p:cNvPicPr>
            <a:picLocks noChangeAspect="1"/>
          </p:cNvPicPr>
          <p:nvPr/>
        </p:nvPicPr>
        <p:blipFill>
          <a:blip r:embed="rId2"/>
          <a:stretch>
            <a:fillRect/>
          </a:stretch>
        </p:blipFill>
        <p:spPr>
          <a:xfrm>
            <a:off x="2063554" y="2276872"/>
            <a:ext cx="4032447" cy="3571478"/>
          </a:xfrm>
          <a:prstGeom prst="rect">
            <a:avLst/>
          </a:prstGeom>
        </p:spPr>
      </p:pic>
      <p:pic>
        <p:nvPicPr>
          <p:cNvPr id="5" name="Picture 4"/>
          <p:cNvPicPr>
            <a:picLocks noChangeAspect="1"/>
          </p:cNvPicPr>
          <p:nvPr/>
        </p:nvPicPr>
        <p:blipFill>
          <a:blip r:embed="rId3"/>
          <a:stretch>
            <a:fillRect/>
          </a:stretch>
        </p:blipFill>
        <p:spPr>
          <a:xfrm>
            <a:off x="6384032" y="2276872"/>
            <a:ext cx="3168352" cy="3571478"/>
          </a:xfrm>
          <a:prstGeom prst="rect">
            <a:avLst/>
          </a:prstGeom>
        </p:spPr>
      </p:pic>
    </p:spTree>
    <p:extLst>
      <p:ext uri="{BB962C8B-B14F-4D97-AF65-F5344CB8AC3E}">
        <p14:creationId xmlns:p14="http://schemas.microsoft.com/office/powerpoint/2010/main" val="932883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Exhaled Nitric Oxide ( </a:t>
            </a:r>
            <a:r>
              <a:rPr lang="en-GB" dirty="0" err="1"/>
              <a:t>FeNO</a:t>
            </a:r>
            <a:r>
              <a:rPr lang="en-GB" dirty="0"/>
              <a:t>)</a:t>
            </a:r>
          </a:p>
        </p:txBody>
      </p:sp>
      <p:sp>
        <p:nvSpPr>
          <p:cNvPr id="3" name="Content Placeholder 2"/>
          <p:cNvSpPr>
            <a:spLocks noGrp="1"/>
          </p:cNvSpPr>
          <p:nvPr>
            <p:ph idx="1"/>
          </p:nvPr>
        </p:nvSpPr>
        <p:spPr/>
        <p:txBody>
          <a:bodyPr/>
          <a:lstStyle/>
          <a:p>
            <a:pPr marL="0" indent="0">
              <a:buNone/>
            </a:pPr>
            <a:r>
              <a:rPr lang="en-GB" dirty="0">
                <a:hlinkClick r:id="rId2"/>
              </a:rPr>
              <a:t>https://www.youtube.com/watch?v=JircOusFsVU</a:t>
            </a:r>
            <a:endParaRPr lang="en-GB" dirty="0"/>
          </a:p>
          <a:p>
            <a:pPr marL="0" indent="0">
              <a:buNone/>
            </a:pPr>
            <a:endParaRPr lang="en-GB" dirty="0"/>
          </a:p>
          <a:p>
            <a:pPr marL="0" indent="0">
              <a:buNone/>
            </a:pPr>
            <a:r>
              <a:rPr lang="en-GB" dirty="0"/>
              <a:t>5 minutes ( Asthma and lung UK)</a:t>
            </a:r>
          </a:p>
          <a:p>
            <a:pPr marL="0" indent="0">
              <a:buNone/>
            </a:pPr>
            <a:endParaRPr lang="en-GB" dirty="0"/>
          </a:p>
          <a:p>
            <a:pPr marL="0" indent="0">
              <a:buNone/>
            </a:pPr>
            <a:endParaRPr lang="en-GB" u="sng" dirty="0">
              <a:hlinkClick r:id="rId3"/>
            </a:endParaRPr>
          </a:p>
          <a:p>
            <a:pPr marL="0" indent="0">
              <a:buNone/>
            </a:pPr>
            <a:endParaRPr lang="en-GB" dirty="0"/>
          </a:p>
          <a:p>
            <a:endParaRPr lang="en-GB" dirty="0"/>
          </a:p>
        </p:txBody>
      </p:sp>
    </p:spTree>
    <p:extLst>
      <p:ext uri="{BB962C8B-B14F-4D97-AF65-F5344CB8AC3E}">
        <p14:creationId xmlns:p14="http://schemas.microsoft.com/office/powerpoint/2010/main" val="2785787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Spirometry ( 3 minutes video)</a:t>
            </a:r>
          </a:p>
        </p:txBody>
      </p:sp>
      <p:sp>
        <p:nvSpPr>
          <p:cNvPr id="3" name="Content Placeholder 2"/>
          <p:cNvSpPr>
            <a:spLocks noGrp="1"/>
          </p:cNvSpPr>
          <p:nvPr>
            <p:ph idx="1"/>
          </p:nvPr>
        </p:nvSpPr>
        <p:spPr/>
        <p:txBody>
          <a:bodyPr/>
          <a:lstStyle/>
          <a:p>
            <a:pPr marL="0" indent="0">
              <a:buNone/>
            </a:pPr>
            <a:r>
              <a:rPr lang="en-GB" dirty="0">
                <a:hlinkClick r:id="rId2"/>
              </a:rPr>
              <a:t>https://www.youtube.com/watch?v=OKquzgr8F6w</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672976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Peak Flow and Home Devices</a:t>
            </a:r>
          </a:p>
        </p:txBody>
      </p:sp>
      <p:sp>
        <p:nvSpPr>
          <p:cNvPr id="3" name="Content Placeholder 2"/>
          <p:cNvSpPr>
            <a:spLocks noGrp="1"/>
          </p:cNvSpPr>
          <p:nvPr>
            <p:ph idx="1"/>
          </p:nvPr>
        </p:nvSpPr>
        <p:spPr/>
        <p:txBody>
          <a:bodyPr/>
          <a:lstStyle/>
          <a:p>
            <a:r>
              <a:rPr lang="en-US" dirty="0"/>
              <a:t>Diagnosis</a:t>
            </a:r>
          </a:p>
          <a:p>
            <a:r>
              <a:rPr lang="en-US" dirty="0"/>
              <a:t>Monitoring</a:t>
            </a:r>
          </a:p>
          <a:p>
            <a:pPr marL="0" indent="0">
              <a:buNone/>
            </a:pPr>
            <a:endParaRPr lang="en-GB" dirty="0"/>
          </a:p>
        </p:txBody>
      </p:sp>
    </p:spTree>
    <p:extLst>
      <p:ext uri="{BB962C8B-B14F-4D97-AF65-F5344CB8AC3E}">
        <p14:creationId xmlns:p14="http://schemas.microsoft.com/office/powerpoint/2010/main" val="3181470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0F491-8ACD-9551-F48D-349ECAEA1F14}"/>
              </a:ext>
            </a:extLst>
          </p:cNvPr>
          <p:cNvSpPr>
            <a:spLocks noGrp="1"/>
          </p:cNvSpPr>
          <p:nvPr>
            <p:ph type="title"/>
          </p:nvPr>
        </p:nvSpPr>
        <p:spPr>
          <a:xfrm>
            <a:off x="838199" y="524556"/>
            <a:ext cx="10515600" cy="1097416"/>
          </a:xfrm>
        </p:spPr>
        <p:txBody>
          <a:bodyPr>
            <a:normAutofit/>
          </a:bodyPr>
          <a:lstStyle/>
          <a:p>
            <a:r>
              <a:rPr lang="en-GB" sz="1800" dirty="0">
                <a:solidFill>
                  <a:srgbClr val="00444F"/>
                </a:solidFill>
                <a:effectLst/>
                <a:latin typeface="Arial,Bold"/>
              </a:rPr>
              <a:t>                                  Objective tests for asthma in children and young people aged 5 to 16 </a:t>
            </a:r>
            <a:r>
              <a:rPr lang="en-GB" dirty="0"/>
              <a:t/>
            </a:r>
            <a:br>
              <a:rPr lang="en-GB" dirty="0"/>
            </a:br>
            <a:r>
              <a:rPr lang="en-GB" sz="1300" b="1" dirty="0"/>
              <a:t>Positive test thresholds:</a:t>
            </a:r>
            <a:br>
              <a:rPr lang="en-GB" sz="1300" b="1" dirty="0"/>
            </a:br>
            <a:r>
              <a:rPr lang="en-GB" sz="1300" dirty="0" err="1"/>
              <a:t>Spirometry:obstructive</a:t>
            </a:r>
            <a:r>
              <a:rPr lang="en-GB" sz="1300" dirty="0"/>
              <a:t> pattern </a:t>
            </a:r>
            <a:r>
              <a:rPr lang="en-GB" sz="1300" b="0" i="0" u="none" strike="noStrike" dirty="0">
                <a:solidFill>
                  <a:srgbClr val="0E0E0E"/>
                </a:solidFill>
                <a:effectLst/>
                <a:latin typeface="Inter"/>
              </a:rPr>
              <a:t>FEV1/FVC) ratio less than 70% </a:t>
            </a:r>
            <a:br>
              <a:rPr lang="en-GB" sz="1300" b="0" i="0" u="none" strike="noStrike" dirty="0">
                <a:solidFill>
                  <a:srgbClr val="0E0E0E"/>
                </a:solidFill>
                <a:effectLst/>
                <a:latin typeface="Inter"/>
              </a:rPr>
            </a:br>
            <a:r>
              <a:rPr lang="en-GB" sz="1300" b="0" i="0" u="none" strike="noStrike" dirty="0">
                <a:solidFill>
                  <a:srgbClr val="0E0E0E"/>
                </a:solidFill>
                <a:effectLst/>
                <a:latin typeface="Inter"/>
              </a:rPr>
              <a:t>BDR: Improvement in FEV1 of 12% or more</a:t>
            </a:r>
            <a:r>
              <a:rPr lang="en-GB" dirty="0"/>
              <a:t/>
            </a:r>
            <a:br>
              <a:rPr lang="en-GB" dirty="0"/>
            </a:br>
            <a:r>
              <a:rPr lang="en-GB" sz="1300" i="0" u="none" strike="noStrike" dirty="0">
                <a:solidFill>
                  <a:srgbClr val="0E0E0E"/>
                </a:solidFill>
                <a:effectLst/>
                <a:latin typeface="Inter"/>
              </a:rPr>
              <a:t>Peak flow variability: &gt;20%</a:t>
            </a:r>
            <a:endParaRPr lang="en-US" sz="1300" dirty="0"/>
          </a:p>
        </p:txBody>
      </p:sp>
      <p:pic>
        <p:nvPicPr>
          <p:cNvPr id="5" name="Content Placeholder 4">
            <a:extLst>
              <a:ext uri="{FF2B5EF4-FFF2-40B4-BE49-F238E27FC236}">
                <a16:creationId xmlns:a16="http://schemas.microsoft.com/office/drawing/2014/main" id="{96D37321-98A8-D926-759E-8ACF1B8A5AB9}"/>
              </a:ext>
            </a:extLst>
          </p:cNvPr>
          <p:cNvPicPr>
            <a:picLocks noGrp="1" noChangeAspect="1"/>
          </p:cNvPicPr>
          <p:nvPr>
            <p:ph idx="1"/>
          </p:nvPr>
        </p:nvPicPr>
        <p:blipFill>
          <a:blip r:embed="rId2"/>
          <a:stretch>
            <a:fillRect/>
          </a:stretch>
        </p:blipFill>
        <p:spPr>
          <a:xfrm>
            <a:off x="1818664" y="1774371"/>
            <a:ext cx="9095369" cy="4680858"/>
          </a:xfrm>
        </p:spPr>
      </p:pic>
      <p:pic>
        <p:nvPicPr>
          <p:cNvPr id="1025" name="Picture 1" descr="page1image2150898240">
            <a:extLst>
              <a:ext uri="{FF2B5EF4-FFF2-40B4-BE49-F238E27FC236}">
                <a16:creationId xmlns:a16="http://schemas.microsoft.com/office/drawing/2014/main" id="{3E9051EA-4F0C-E25A-8A53-20B9BE402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85737"/>
            <a:ext cx="276860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454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3E2DA-AF25-7A5F-273B-D0A2426125A5}"/>
              </a:ext>
            </a:extLst>
          </p:cNvPr>
          <p:cNvSpPr>
            <a:spLocks noGrp="1"/>
          </p:cNvSpPr>
          <p:nvPr>
            <p:ph type="title"/>
          </p:nvPr>
        </p:nvSpPr>
        <p:spPr/>
        <p:txBody>
          <a:bodyPr>
            <a:normAutofit/>
          </a:bodyPr>
          <a:lstStyle/>
          <a:p>
            <a:r>
              <a:rPr lang="en-GB" sz="3200" dirty="0">
                <a:solidFill>
                  <a:srgbClr val="232323"/>
                </a:solidFill>
                <a:latin typeface="Noto Sans" panose="020B0604020202020204" pitchFamily="34" charset="0"/>
              </a:rPr>
              <a:t>P</a:t>
            </a:r>
            <a:r>
              <a:rPr lang="en-GB" sz="3200" b="0" i="0" u="none" strike="noStrike" dirty="0">
                <a:solidFill>
                  <a:srgbClr val="232323"/>
                </a:solidFill>
                <a:effectLst/>
                <a:latin typeface="Noto Sans" panose="020B0604020202020204" pitchFamily="34" charset="0"/>
              </a:rPr>
              <a:t>eak Expiratory </a:t>
            </a:r>
            <a:r>
              <a:rPr lang="en-GB" sz="3200" dirty="0">
                <a:solidFill>
                  <a:srgbClr val="232323"/>
                </a:solidFill>
                <a:latin typeface="Noto Sans" panose="020B0604020202020204" pitchFamily="34" charset="0"/>
              </a:rPr>
              <a:t>F</a:t>
            </a:r>
            <a:r>
              <a:rPr lang="en-GB" sz="3200" b="0" i="0" u="none" strike="noStrike" dirty="0">
                <a:solidFill>
                  <a:srgbClr val="232323"/>
                </a:solidFill>
                <a:effectLst/>
                <a:latin typeface="Noto Sans" panose="020B0604020202020204" pitchFamily="34" charset="0"/>
              </a:rPr>
              <a:t>low (PEF, peak flow or peak flow rate)</a:t>
            </a:r>
            <a:endParaRPr lang="en-US" sz="3200" dirty="0"/>
          </a:p>
        </p:txBody>
      </p:sp>
      <p:sp>
        <p:nvSpPr>
          <p:cNvPr id="3" name="Content Placeholder 2">
            <a:extLst>
              <a:ext uri="{FF2B5EF4-FFF2-40B4-BE49-F238E27FC236}">
                <a16:creationId xmlns:a16="http://schemas.microsoft.com/office/drawing/2014/main" id="{69CBFD36-05B7-E623-FFE1-7F49FC96836D}"/>
              </a:ext>
            </a:extLst>
          </p:cNvPr>
          <p:cNvSpPr>
            <a:spLocks noGrp="1"/>
          </p:cNvSpPr>
          <p:nvPr>
            <p:ph idx="1"/>
          </p:nvPr>
        </p:nvSpPr>
        <p:spPr/>
        <p:txBody>
          <a:bodyPr>
            <a:normAutofit/>
          </a:bodyPr>
          <a:lstStyle/>
          <a:p>
            <a:r>
              <a:rPr lang="en-US" dirty="0"/>
              <a:t>Maximum flow  achieved during maximal expiratory effort after a full inspiration</a:t>
            </a:r>
          </a:p>
          <a:p>
            <a:pPr lvl="1"/>
            <a:r>
              <a:rPr lang="en-GB" b="0" i="0" u="none" strike="noStrike" dirty="0">
                <a:solidFill>
                  <a:srgbClr val="232323"/>
                </a:solidFill>
                <a:effectLst/>
                <a:latin typeface="Noto Sans" panose="020B0502040504020204" pitchFamily="34" charset="0"/>
              </a:rPr>
              <a:t>fullness of the preceding inspiration </a:t>
            </a:r>
          </a:p>
          <a:p>
            <a:pPr lvl="1"/>
            <a:r>
              <a:rPr lang="en-GB" b="0" i="0" u="none" strike="noStrike" dirty="0" smtClean="0">
                <a:solidFill>
                  <a:srgbClr val="232323"/>
                </a:solidFill>
                <a:effectLst/>
                <a:latin typeface="Noto Sans" panose="020B0502040504020204" pitchFamily="34" charset="0"/>
              </a:rPr>
              <a:t>calibre </a:t>
            </a:r>
            <a:r>
              <a:rPr lang="en-GB" b="0" i="0" u="none" strike="noStrike" dirty="0">
                <a:solidFill>
                  <a:srgbClr val="232323"/>
                </a:solidFill>
                <a:effectLst/>
                <a:latin typeface="Noto Sans" panose="020B0502040504020204" pitchFamily="34" charset="0"/>
              </a:rPr>
              <a:t>of the large airways </a:t>
            </a:r>
          </a:p>
          <a:p>
            <a:pPr lvl="1"/>
            <a:r>
              <a:rPr lang="en-GB" b="0" i="0" u="none" strike="noStrike" dirty="0">
                <a:solidFill>
                  <a:srgbClr val="232323"/>
                </a:solidFill>
                <a:effectLst/>
                <a:latin typeface="Noto Sans" panose="020B0502040504020204" pitchFamily="34" charset="0"/>
              </a:rPr>
              <a:t>expiratory muscle strength</a:t>
            </a:r>
          </a:p>
          <a:p>
            <a:pPr lvl="1"/>
            <a:r>
              <a:rPr lang="en-GB" b="0" i="0" u="none" strike="noStrike" dirty="0">
                <a:solidFill>
                  <a:srgbClr val="232323"/>
                </a:solidFill>
                <a:effectLst/>
                <a:latin typeface="Noto Sans" panose="020B0502040504020204" pitchFamily="34" charset="0"/>
              </a:rPr>
              <a:t>voluntary effort</a:t>
            </a:r>
          </a:p>
          <a:p>
            <a:pPr marL="457200" lvl="1" indent="0">
              <a:buNone/>
            </a:pPr>
            <a:endParaRPr lang="en-GB" b="0" i="0" u="none" strike="noStrike" dirty="0">
              <a:solidFill>
                <a:srgbClr val="232323"/>
              </a:solidFill>
              <a:effectLst/>
              <a:latin typeface="Noto Sans" panose="020B0502040504020204" pitchFamily="34" charset="0"/>
            </a:endParaRPr>
          </a:p>
          <a:p>
            <a:r>
              <a:rPr lang="en-GB" b="0" i="0" u="none" strike="noStrike" dirty="0">
                <a:solidFill>
                  <a:srgbClr val="232323"/>
                </a:solidFill>
                <a:effectLst/>
                <a:latin typeface="Noto Sans" panose="020B0502040504020204" pitchFamily="34" charset="0"/>
              </a:rPr>
              <a:t>predominantly assesses large </a:t>
            </a:r>
            <a:r>
              <a:rPr lang="en-GB" b="0" i="0" u="none" strike="noStrike">
                <a:solidFill>
                  <a:srgbClr val="232323"/>
                </a:solidFill>
                <a:effectLst/>
                <a:latin typeface="Noto Sans" panose="020B0502040504020204" pitchFamily="34" charset="0"/>
              </a:rPr>
              <a:t>airway </a:t>
            </a:r>
            <a:r>
              <a:rPr lang="en-GB" b="0" i="0" u="none" strike="noStrike" smtClean="0">
                <a:solidFill>
                  <a:srgbClr val="232323"/>
                </a:solidFill>
                <a:effectLst/>
                <a:latin typeface="Noto Sans" panose="020B0502040504020204" pitchFamily="34" charset="0"/>
              </a:rPr>
              <a:t>calibr</a:t>
            </a:r>
            <a:r>
              <a:rPr lang="en-GB">
                <a:solidFill>
                  <a:srgbClr val="232323"/>
                </a:solidFill>
                <a:latin typeface="Noto Sans" panose="020B0502040504020204" pitchFamily="34" charset="0"/>
              </a:rPr>
              <a:t>e</a:t>
            </a:r>
            <a:endParaRPr lang="en-GB" b="0" i="0" u="none" strike="noStrike" dirty="0">
              <a:solidFill>
                <a:srgbClr val="232323"/>
              </a:solidFill>
              <a:effectLst/>
              <a:latin typeface="Noto Sans" panose="020B0502040504020204" pitchFamily="34" charset="0"/>
            </a:endParaRPr>
          </a:p>
          <a:p>
            <a:pPr marL="0" indent="0">
              <a:buNone/>
            </a:pPr>
            <a:endParaRPr lang="en-GB" b="0" i="0" u="none" strike="noStrike" dirty="0">
              <a:solidFill>
                <a:srgbClr val="232323"/>
              </a:solidFill>
              <a:effectLst/>
              <a:latin typeface="Noto Sans" panose="020B0502040504020204" pitchFamily="34" charset="0"/>
            </a:endParaRPr>
          </a:p>
          <a:p>
            <a:endParaRPr lang="en-US" dirty="0"/>
          </a:p>
          <a:p>
            <a:endParaRPr lang="en-US" dirty="0"/>
          </a:p>
        </p:txBody>
      </p:sp>
    </p:spTree>
    <p:extLst>
      <p:ext uri="{BB962C8B-B14F-4D97-AF65-F5344CB8AC3E}">
        <p14:creationId xmlns:p14="http://schemas.microsoft.com/office/powerpoint/2010/main" val="1351329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1873-3B1A-A981-7E11-742780B1CA58}"/>
              </a:ext>
            </a:extLst>
          </p:cNvPr>
          <p:cNvSpPr>
            <a:spLocks noGrp="1"/>
          </p:cNvSpPr>
          <p:nvPr>
            <p:ph type="title"/>
          </p:nvPr>
        </p:nvSpPr>
        <p:spPr/>
        <p:txBody>
          <a:bodyPr/>
          <a:lstStyle/>
          <a:p>
            <a:r>
              <a:rPr lang="en-GB" dirty="0">
                <a:solidFill>
                  <a:srgbClr val="232323"/>
                </a:solidFill>
                <a:latin typeface="Noto Sans" panose="020B0604020202020204" pitchFamily="34" charset="0"/>
              </a:rPr>
              <a:t>P</a:t>
            </a:r>
            <a:r>
              <a:rPr lang="en-GB" b="0" i="0" u="none" strike="noStrike" dirty="0">
                <a:solidFill>
                  <a:srgbClr val="232323"/>
                </a:solidFill>
                <a:effectLst/>
                <a:latin typeface="Noto Sans" panose="020B0604020202020204" pitchFamily="34" charset="0"/>
              </a:rPr>
              <a:t>eak Expiratory </a:t>
            </a:r>
            <a:r>
              <a:rPr lang="en-GB" dirty="0">
                <a:solidFill>
                  <a:srgbClr val="232323"/>
                </a:solidFill>
                <a:latin typeface="Noto Sans" panose="020B0604020202020204" pitchFamily="34" charset="0"/>
              </a:rPr>
              <a:t>F</a:t>
            </a:r>
            <a:r>
              <a:rPr lang="en-GB" b="0" i="0" u="none" strike="noStrike" dirty="0">
                <a:solidFill>
                  <a:srgbClr val="232323"/>
                </a:solidFill>
                <a:effectLst/>
                <a:latin typeface="Noto Sans" panose="020B0604020202020204" pitchFamily="34" charset="0"/>
              </a:rPr>
              <a:t>low - Limitations</a:t>
            </a:r>
            <a:endParaRPr lang="en-US" dirty="0"/>
          </a:p>
        </p:txBody>
      </p:sp>
      <p:sp>
        <p:nvSpPr>
          <p:cNvPr id="3" name="Content Placeholder 2">
            <a:extLst>
              <a:ext uri="{FF2B5EF4-FFF2-40B4-BE49-F238E27FC236}">
                <a16:creationId xmlns:a16="http://schemas.microsoft.com/office/drawing/2014/main" id="{021A7838-5A75-E023-6E34-CD84358F226A}"/>
              </a:ext>
            </a:extLst>
          </p:cNvPr>
          <p:cNvSpPr>
            <a:spLocks noGrp="1"/>
          </p:cNvSpPr>
          <p:nvPr>
            <p:ph idx="1"/>
          </p:nvPr>
        </p:nvSpPr>
        <p:spPr>
          <a:xfrm>
            <a:off x="653143" y="1433739"/>
            <a:ext cx="10515600" cy="5059135"/>
          </a:xfrm>
        </p:spPr>
        <p:txBody>
          <a:bodyPr>
            <a:normAutofit fontScale="70000" lnSpcReduction="20000"/>
          </a:bodyPr>
          <a:lstStyle/>
          <a:p>
            <a:r>
              <a:rPr lang="en-US" sz="2200" dirty="0"/>
              <a:t>Effort/technique dependence</a:t>
            </a:r>
          </a:p>
          <a:p>
            <a:pPr marL="0" indent="0">
              <a:buNone/>
            </a:pPr>
            <a:endParaRPr lang="en-US" sz="2200" dirty="0"/>
          </a:p>
          <a:p>
            <a:r>
              <a:rPr lang="en-GB" sz="2200" b="0" i="0" u="none" strike="noStrike" dirty="0">
                <a:solidFill>
                  <a:srgbClr val="232323"/>
                </a:solidFill>
                <a:effectLst/>
                <a:latin typeface="Noto Sans" panose="020B0502040504020204" pitchFamily="34" charset="0"/>
              </a:rPr>
              <a:t>reduced PEF in the absence of airflow limitation –restrictive </a:t>
            </a:r>
            <a:r>
              <a:rPr lang="en-GB" sz="2200" dirty="0">
                <a:solidFill>
                  <a:srgbClr val="232323"/>
                </a:solidFill>
                <a:latin typeface="Noto Sans" panose="020B0502040504020204" pitchFamily="34" charset="0"/>
              </a:rPr>
              <a:t>processes</a:t>
            </a:r>
          </a:p>
          <a:p>
            <a:pPr lvl="1"/>
            <a:r>
              <a:rPr lang="en-US" sz="2200" dirty="0"/>
              <a:t>Chest wall disease</a:t>
            </a:r>
          </a:p>
          <a:p>
            <a:pPr lvl="1"/>
            <a:r>
              <a:rPr lang="en-US" sz="2200" dirty="0"/>
              <a:t>Obesity</a:t>
            </a:r>
          </a:p>
          <a:p>
            <a:pPr lvl="1"/>
            <a:r>
              <a:rPr lang="en-US" sz="2200" dirty="0"/>
              <a:t>Muscle wall disease</a:t>
            </a:r>
          </a:p>
          <a:p>
            <a:pPr marL="0" indent="0">
              <a:buNone/>
            </a:pPr>
            <a:endParaRPr lang="en-US" sz="2200" dirty="0"/>
          </a:p>
          <a:p>
            <a:r>
              <a:rPr lang="en-US" sz="2200" dirty="0"/>
              <a:t>Lack of graphic display</a:t>
            </a:r>
          </a:p>
          <a:p>
            <a:endParaRPr lang="en-US" sz="2200" dirty="0"/>
          </a:p>
          <a:p>
            <a:r>
              <a:rPr lang="en-GB" sz="2200" b="0" i="0" u="none" strike="noStrike" dirty="0">
                <a:solidFill>
                  <a:srgbClr val="232323"/>
                </a:solidFill>
                <a:effectLst/>
                <a:latin typeface="Noto Sans" panose="020B0502040504020204" pitchFamily="34" charset="0"/>
              </a:rPr>
              <a:t>large variability of PEF </a:t>
            </a:r>
          </a:p>
          <a:p>
            <a:pPr lvl="1"/>
            <a:r>
              <a:rPr lang="en-GB" sz="2200" b="0" i="0" u="none" strike="noStrike" dirty="0">
                <a:solidFill>
                  <a:srgbClr val="232323"/>
                </a:solidFill>
                <a:effectLst/>
                <a:latin typeface="Noto Sans" panose="020B0502040504020204" pitchFamily="34" charset="0"/>
              </a:rPr>
              <a:t>between individuals (±30 percent)  </a:t>
            </a:r>
          </a:p>
          <a:p>
            <a:pPr lvl="1"/>
            <a:r>
              <a:rPr lang="en-GB" sz="2200" b="0" i="0" u="none" strike="noStrike" dirty="0">
                <a:solidFill>
                  <a:srgbClr val="232323"/>
                </a:solidFill>
                <a:effectLst/>
                <a:latin typeface="Noto Sans" panose="020B0502040504020204" pitchFamily="34" charset="0"/>
              </a:rPr>
              <a:t>given individual (±15 percent) </a:t>
            </a:r>
          </a:p>
          <a:p>
            <a:pPr marL="457200" lvl="1" indent="0">
              <a:buNone/>
            </a:pPr>
            <a:endParaRPr lang="en-GB" sz="2200" b="0" i="0" u="none" strike="noStrike" dirty="0">
              <a:solidFill>
                <a:srgbClr val="232323"/>
              </a:solidFill>
              <a:effectLst/>
              <a:latin typeface="Noto Sans" panose="020B0502040504020204" pitchFamily="34" charset="0"/>
            </a:endParaRPr>
          </a:p>
          <a:p>
            <a:pPr marL="457200" lvl="1" indent="0">
              <a:buNone/>
            </a:pPr>
            <a:endParaRPr lang="en-GB" b="0" i="0" u="none" strike="noStrike" dirty="0">
              <a:solidFill>
                <a:srgbClr val="232323"/>
              </a:solidFill>
              <a:effectLst/>
              <a:latin typeface="Noto Sans" panose="020B0502040504020204" pitchFamily="34" charset="0"/>
            </a:endParaRPr>
          </a:p>
          <a:p>
            <a:r>
              <a:rPr lang="en-GB" b="1" i="0" u="none" strike="noStrike" dirty="0">
                <a:solidFill>
                  <a:srgbClr val="232323"/>
                </a:solidFill>
                <a:effectLst/>
                <a:latin typeface="Noto Sans" panose="020B0502040504020204" pitchFamily="34" charset="0"/>
              </a:rPr>
              <a:t>In severe asthma</a:t>
            </a:r>
          </a:p>
          <a:p>
            <a:pPr lvl="1"/>
            <a:r>
              <a:rPr lang="en-GB" b="0" i="0" u="none" strike="noStrike" dirty="0">
                <a:solidFill>
                  <a:srgbClr val="232323"/>
                </a:solidFill>
                <a:effectLst/>
                <a:latin typeface="Noto Sans" panose="020B0502040504020204" pitchFamily="34" charset="0"/>
              </a:rPr>
              <a:t>underestimate the degree of airflow limitation </a:t>
            </a:r>
          </a:p>
          <a:p>
            <a:pPr lvl="1"/>
            <a:r>
              <a:rPr lang="en-GB" b="0" i="0" u="none" strike="noStrike" dirty="0">
                <a:solidFill>
                  <a:srgbClr val="232323"/>
                </a:solidFill>
                <a:effectLst/>
                <a:latin typeface="Noto Sans" panose="020B0502040504020204" pitchFamily="34" charset="0"/>
              </a:rPr>
              <a:t>As air trapping increases, it causes the PEF to give misleading reassurance of normal pulmonary function. </a:t>
            </a:r>
          </a:p>
          <a:p>
            <a:pPr marL="0" indent="0" algn="l">
              <a:buNone/>
            </a:pPr>
            <a:r>
              <a:rPr lang="en-GB" sz="1400" i="1" dirty="0">
                <a:solidFill>
                  <a:srgbClr val="232323"/>
                </a:solidFill>
                <a:latin typeface="Noto Sans" panose="020B0502040504020204" pitchFamily="34" charset="0"/>
              </a:rPr>
              <a:t>Can peak expiratory flow predict airflow obstruction in children with </a:t>
            </a:r>
            <a:r>
              <a:rPr lang="en-GB" sz="1400" i="1" dirty="0" err="1">
                <a:solidFill>
                  <a:srgbClr val="232323"/>
                </a:solidFill>
                <a:latin typeface="Noto Sans" panose="020B0502040504020204" pitchFamily="34" charset="0"/>
              </a:rPr>
              <a:t>asthma?</a:t>
            </a:r>
            <a:r>
              <a:rPr lang="en-GB" sz="1400" i="1" dirty="0" err="1">
                <a:solidFill>
                  <a:srgbClr val="232323"/>
                </a:solidFill>
                <a:latin typeface="Noto Sans" panose="020B0502040504020204" pitchFamily="34" charset="0"/>
                <a:hlinkClick r:id="rId2">
                  <a:extLst>
                    <a:ext uri="{A12FA001-AC4F-418D-AE19-62706E023703}">
                      <ahyp:hlinkClr xmlns="" xmlns:ahyp="http://schemas.microsoft.com/office/drawing/2018/hyperlinkcolor" val="tx"/>
                    </a:ext>
                  </a:extLst>
                </a:hlinkClick>
              </a:rPr>
              <a:t>N</a:t>
            </a:r>
            <a:r>
              <a:rPr lang="en-GB" sz="1400" i="1" dirty="0">
                <a:solidFill>
                  <a:srgbClr val="232323"/>
                </a:solidFill>
                <a:latin typeface="Noto Sans" panose="020B0502040504020204" pitchFamily="34" charset="0"/>
                <a:hlinkClick r:id="rId2">
                  <a:extLst>
                    <a:ext uri="{A12FA001-AC4F-418D-AE19-62706E023703}">
                      <ahyp:hlinkClr xmlns="" xmlns:ahyp="http://schemas.microsoft.com/office/drawing/2018/hyperlinkcolor" val="tx"/>
                    </a:ext>
                  </a:extLst>
                </a:hlinkClick>
              </a:rPr>
              <a:t> Eid</a:t>
            </a:r>
            <a:r>
              <a:rPr lang="en-GB" sz="1400" i="1" dirty="0">
                <a:solidFill>
                  <a:srgbClr val="232323"/>
                </a:solidFill>
                <a:latin typeface="Noto Sans" panose="020B0502040504020204" pitchFamily="34" charset="0"/>
              </a:rPr>
              <a:t> et </a:t>
            </a:r>
            <a:r>
              <a:rPr lang="en-GB" sz="1400" i="1" dirty="0" err="1">
                <a:solidFill>
                  <a:srgbClr val="232323"/>
                </a:solidFill>
                <a:latin typeface="Noto Sans" panose="020B0502040504020204" pitchFamily="34" charset="0"/>
              </a:rPr>
              <a:t>al.Pediatrics</a:t>
            </a:r>
            <a:r>
              <a:rPr lang="en-GB" sz="1400" i="1" dirty="0">
                <a:solidFill>
                  <a:srgbClr val="232323"/>
                </a:solidFill>
                <a:latin typeface="Noto Sans" panose="020B0502040504020204" pitchFamily="34" charset="0"/>
              </a:rPr>
              <a:t>. 2000 Feb;105(2):354-8. </a:t>
            </a:r>
            <a:r>
              <a:rPr lang="en-GB" sz="1400" i="1" dirty="0" err="1">
                <a:solidFill>
                  <a:srgbClr val="232323"/>
                </a:solidFill>
                <a:latin typeface="Noto Sans" panose="020B0502040504020204" pitchFamily="34" charset="0"/>
              </a:rPr>
              <a:t>doi</a:t>
            </a:r>
            <a:r>
              <a:rPr lang="en-GB" sz="1400" i="1" dirty="0">
                <a:solidFill>
                  <a:srgbClr val="232323"/>
                </a:solidFill>
                <a:latin typeface="Noto Sans" panose="020B0502040504020204" pitchFamily="34" charset="0"/>
              </a:rPr>
              <a:t>: 10.1542/peds.105.2.354.</a:t>
            </a:r>
          </a:p>
          <a:p>
            <a:pPr lvl="1"/>
            <a:endParaRPr lang="en-GB" sz="2700" dirty="0">
              <a:solidFill>
                <a:srgbClr val="232323"/>
              </a:solidFill>
              <a:latin typeface="Noto Sans" panose="020B0502040504020204" pitchFamily="34" charset="0"/>
            </a:endParaRPr>
          </a:p>
          <a:p>
            <a:pPr lvl="1"/>
            <a:endParaRPr lang="en-GB" b="0" i="0" u="none" strike="noStrike" dirty="0">
              <a:solidFill>
                <a:srgbClr val="232323"/>
              </a:solidFill>
              <a:effectLst/>
              <a:latin typeface="Noto Sans" panose="020B0502040504020204" pitchFamily="34" charset="0"/>
            </a:endParaRPr>
          </a:p>
          <a:p>
            <a:endParaRPr lang="en-US" dirty="0"/>
          </a:p>
        </p:txBody>
      </p:sp>
    </p:spTree>
    <p:extLst>
      <p:ext uri="{BB962C8B-B14F-4D97-AF65-F5344CB8AC3E}">
        <p14:creationId xmlns:p14="http://schemas.microsoft.com/office/powerpoint/2010/main" val="1300181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22912-34B8-DD68-3DD9-16D6746CCDEC}"/>
              </a:ext>
            </a:extLst>
          </p:cNvPr>
          <p:cNvSpPr>
            <a:spLocks noGrp="1"/>
          </p:cNvSpPr>
          <p:nvPr>
            <p:ph type="title"/>
          </p:nvPr>
        </p:nvSpPr>
        <p:spPr/>
        <p:txBody>
          <a:bodyPr/>
          <a:lstStyle/>
          <a:p>
            <a:r>
              <a:rPr lang="en-US" dirty="0"/>
              <a:t>Home Spirometer</a:t>
            </a:r>
          </a:p>
        </p:txBody>
      </p:sp>
      <p:pic>
        <p:nvPicPr>
          <p:cNvPr id="4" name="Content Placeholder 3" descr="asma1">
            <a:extLst>
              <a:ext uri="{FF2B5EF4-FFF2-40B4-BE49-F238E27FC236}">
                <a16:creationId xmlns:a16="http://schemas.microsoft.com/office/drawing/2014/main" id="{56899C69-4FFA-A0D7-1354-8E148103DD1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73886" y="639082"/>
            <a:ext cx="2579914" cy="2579914"/>
          </a:xfrm>
          <a:prstGeom prst="rect">
            <a:avLst/>
          </a:prstGeom>
          <a:noFill/>
          <a:ln>
            <a:noFill/>
          </a:ln>
        </p:spPr>
      </p:pic>
      <p:sp>
        <p:nvSpPr>
          <p:cNvPr id="5" name="TextBox 4">
            <a:extLst>
              <a:ext uri="{FF2B5EF4-FFF2-40B4-BE49-F238E27FC236}">
                <a16:creationId xmlns:a16="http://schemas.microsoft.com/office/drawing/2014/main" id="{4F159AF6-1CC9-6A2A-B12A-9CFCBE140035}"/>
              </a:ext>
            </a:extLst>
          </p:cNvPr>
          <p:cNvSpPr txBox="1"/>
          <p:nvPr/>
        </p:nvSpPr>
        <p:spPr>
          <a:xfrm>
            <a:off x="838200" y="1600200"/>
            <a:ext cx="7116016"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Measure both PEF and FEV1</a:t>
            </a:r>
          </a:p>
          <a:p>
            <a:pPr marL="342900" indent="-342900">
              <a:buFont typeface="Arial" panose="020B0604020202020204" pitchFamily="34" charset="0"/>
              <a:buChar char="•"/>
            </a:pPr>
            <a:r>
              <a:rPr lang="en-US" sz="2400" dirty="0"/>
              <a:t>Mainly used for FEV1</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US" sz="2400" dirty="0"/>
          </a:p>
          <a:p>
            <a:pPr marL="342900" indent="-342900">
              <a:buFont typeface="Arial" panose="020B0604020202020204" pitchFamily="34" charset="0"/>
              <a:buChar char="•"/>
            </a:pPr>
            <a:r>
              <a:rPr lang="en-US" sz="2400" dirty="0"/>
              <a:t>Uses: </a:t>
            </a:r>
          </a:p>
          <a:p>
            <a:pPr marL="800100" lvl="1" indent="-342900">
              <a:buFont typeface="Arial" panose="020B0604020202020204" pitchFamily="34" charset="0"/>
              <a:buChar char="•"/>
            </a:pPr>
            <a:r>
              <a:rPr lang="en-US" sz="2400" dirty="0"/>
              <a:t>Monitoring at home - especially in poor symptom perceivers</a:t>
            </a:r>
          </a:p>
          <a:p>
            <a:pPr marL="800100" lvl="1" indent="-342900">
              <a:buFont typeface="Arial" panose="020B0604020202020204" pitchFamily="34" charset="0"/>
              <a:buChar char="•"/>
            </a:pPr>
            <a:r>
              <a:rPr lang="en-US" sz="2400" dirty="0"/>
              <a:t>Help for health professionals during acute exacerbations in hospital</a:t>
            </a:r>
          </a:p>
          <a:p>
            <a:pPr marL="342900" indent="-342900">
              <a:buFont typeface="Arial" panose="020B0604020202020204" pitchFamily="34" charset="0"/>
              <a:buChar char="•"/>
            </a:pPr>
            <a:endParaRPr lang="en-US" sz="2400" dirty="0"/>
          </a:p>
          <a:p>
            <a:endParaRPr lang="en-US" sz="2400" dirty="0"/>
          </a:p>
        </p:txBody>
      </p:sp>
      <p:pic>
        <p:nvPicPr>
          <p:cNvPr id="6" name="Picture 5">
            <a:extLst>
              <a:ext uri="{FF2B5EF4-FFF2-40B4-BE49-F238E27FC236}">
                <a16:creationId xmlns:a16="http://schemas.microsoft.com/office/drawing/2014/main" id="{8BD0A629-00BD-571A-D0C5-88A9AD3D6CF4}"/>
              </a:ext>
            </a:extLst>
          </p:cNvPr>
          <p:cNvPicPr>
            <a:picLocks noChangeAspect="1"/>
          </p:cNvPicPr>
          <p:nvPr/>
        </p:nvPicPr>
        <p:blipFill>
          <a:blip r:embed="rId3"/>
          <a:stretch>
            <a:fillRect/>
          </a:stretch>
        </p:blipFill>
        <p:spPr>
          <a:xfrm>
            <a:off x="9252495" y="3639005"/>
            <a:ext cx="1894840" cy="19519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64176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C3C8-F61A-0521-FFE9-1DDC70D83904}"/>
              </a:ext>
            </a:extLst>
          </p:cNvPr>
          <p:cNvSpPr>
            <a:spLocks noGrp="1"/>
          </p:cNvSpPr>
          <p:nvPr>
            <p:ph type="title"/>
          </p:nvPr>
        </p:nvSpPr>
        <p:spPr/>
        <p:txBody>
          <a:bodyPr/>
          <a:lstStyle/>
          <a:p>
            <a:r>
              <a:rPr lang="en-US" dirty="0"/>
              <a:t>Home Spirometer</a:t>
            </a:r>
          </a:p>
        </p:txBody>
      </p:sp>
      <p:pic>
        <p:nvPicPr>
          <p:cNvPr id="5" name="Content Placeholder 4">
            <a:extLst>
              <a:ext uri="{FF2B5EF4-FFF2-40B4-BE49-F238E27FC236}">
                <a16:creationId xmlns:a16="http://schemas.microsoft.com/office/drawing/2014/main" id="{DB948301-F8C1-DC97-D886-6B551D35D320}"/>
              </a:ext>
            </a:extLst>
          </p:cNvPr>
          <p:cNvPicPr>
            <a:picLocks noGrp="1" noChangeAspect="1"/>
          </p:cNvPicPr>
          <p:nvPr>
            <p:ph idx="1"/>
          </p:nvPr>
        </p:nvPicPr>
        <p:blipFill>
          <a:blip r:embed="rId2"/>
          <a:stretch>
            <a:fillRect/>
          </a:stretch>
        </p:blipFill>
        <p:spPr>
          <a:xfrm>
            <a:off x="554180" y="1582220"/>
            <a:ext cx="8998466" cy="4759129"/>
          </a:xfrm>
        </p:spPr>
      </p:pic>
    </p:spTree>
    <p:extLst>
      <p:ext uri="{BB962C8B-B14F-4D97-AF65-F5344CB8AC3E}">
        <p14:creationId xmlns:p14="http://schemas.microsoft.com/office/powerpoint/2010/main" val="197297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5610C-086F-A521-7B98-CC3560601463}"/>
              </a:ext>
            </a:extLst>
          </p:cNvPr>
          <p:cNvSpPr>
            <a:spLocks noGrp="1"/>
          </p:cNvSpPr>
          <p:nvPr>
            <p:ph type="ctrTitle"/>
          </p:nvPr>
        </p:nvSpPr>
        <p:spPr>
          <a:xfrm>
            <a:off x="718457" y="630238"/>
            <a:ext cx="5900057" cy="1163637"/>
          </a:xfrm>
        </p:spPr>
        <p:txBody>
          <a:bodyPr>
            <a:normAutofit/>
          </a:bodyPr>
          <a:lstStyle/>
          <a:p>
            <a:r>
              <a:rPr lang="en-US" dirty="0"/>
              <a:t>Preschool Wheeze</a:t>
            </a:r>
          </a:p>
        </p:txBody>
      </p:sp>
      <p:sp>
        <p:nvSpPr>
          <p:cNvPr id="3" name="Subtitle 2">
            <a:extLst>
              <a:ext uri="{FF2B5EF4-FFF2-40B4-BE49-F238E27FC236}">
                <a16:creationId xmlns:a16="http://schemas.microsoft.com/office/drawing/2014/main" id="{7F5AFA66-CC38-C834-BA1B-DFB5E0585640}"/>
              </a:ext>
            </a:extLst>
          </p:cNvPr>
          <p:cNvSpPr>
            <a:spLocks noGrp="1"/>
          </p:cNvSpPr>
          <p:nvPr>
            <p:ph type="subTitle" idx="1"/>
          </p:nvPr>
        </p:nvSpPr>
        <p:spPr>
          <a:xfrm>
            <a:off x="718457" y="2143353"/>
            <a:ext cx="3243943" cy="1655762"/>
          </a:xfrm>
        </p:spPr>
        <p:txBody>
          <a:bodyPr/>
          <a:lstStyle/>
          <a:p>
            <a:endParaRPr lang="en-US" dirty="0"/>
          </a:p>
        </p:txBody>
      </p:sp>
      <p:pic>
        <p:nvPicPr>
          <p:cNvPr id="5" name="Picture 4">
            <a:extLst>
              <a:ext uri="{FF2B5EF4-FFF2-40B4-BE49-F238E27FC236}">
                <a16:creationId xmlns:a16="http://schemas.microsoft.com/office/drawing/2014/main" id="{A9C3A31C-3AC4-9584-5FD6-29790912EB75}"/>
              </a:ext>
            </a:extLst>
          </p:cNvPr>
          <p:cNvPicPr>
            <a:picLocks noChangeAspect="1"/>
          </p:cNvPicPr>
          <p:nvPr/>
        </p:nvPicPr>
        <p:blipFill>
          <a:blip r:embed="rId2"/>
          <a:stretch>
            <a:fillRect/>
          </a:stretch>
        </p:blipFill>
        <p:spPr>
          <a:xfrm>
            <a:off x="6764746" y="2628219"/>
            <a:ext cx="4284343" cy="3054124"/>
          </a:xfrm>
          <a:prstGeom prst="rect">
            <a:avLst/>
          </a:prstGeom>
        </p:spPr>
      </p:pic>
    </p:spTree>
    <p:extLst>
      <p:ext uri="{BB962C8B-B14F-4D97-AF65-F5344CB8AC3E}">
        <p14:creationId xmlns:p14="http://schemas.microsoft.com/office/powerpoint/2010/main" val="2816326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and Objectives</a:t>
            </a:r>
          </a:p>
        </p:txBody>
      </p:sp>
      <p:sp>
        <p:nvSpPr>
          <p:cNvPr id="3" name="Content Placeholder 2"/>
          <p:cNvSpPr>
            <a:spLocks noGrp="1"/>
          </p:cNvSpPr>
          <p:nvPr>
            <p:ph idx="1"/>
          </p:nvPr>
        </p:nvSpPr>
        <p:spPr/>
        <p:txBody>
          <a:bodyPr/>
          <a:lstStyle/>
          <a:p>
            <a:r>
              <a:rPr lang="en-GB" dirty="0"/>
              <a:t> How to diagnose asthma</a:t>
            </a:r>
          </a:p>
          <a:p>
            <a:r>
              <a:rPr lang="en-GB" dirty="0"/>
              <a:t> Role of Spirometry and  Exhaled Nitric Oxide (</a:t>
            </a:r>
            <a:r>
              <a:rPr lang="en-GB" dirty="0" err="1"/>
              <a:t>FeNO</a:t>
            </a:r>
            <a:r>
              <a:rPr lang="en-GB" dirty="0"/>
              <a:t>)</a:t>
            </a:r>
          </a:p>
          <a:p>
            <a:r>
              <a:rPr lang="en-GB" dirty="0"/>
              <a:t> Peak Flow and home devices</a:t>
            </a:r>
          </a:p>
          <a:p>
            <a:pPr marL="0" indent="0">
              <a:buNone/>
            </a:pPr>
            <a:endParaRPr lang="en-GB" dirty="0"/>
          </a:p>
        </p:txBody>
      </p:sp>
    </p:spTree>
    <p:extLst>
      <p:ext uri="{BB962C8B-B14F-4D97-AF65-F5344CB8AC3E}">
        <p14:creationId xmlns:p14="http://schemas.microsoft.com/office/powerpoint/2010/main" val="361172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5"/>
            <a:ext cx="10515600" cy="728627"/>
          </a:xfrm>
        </p:spPr>
        <p:txBody>
          <a:bodyPr/>
          <a:lstStyle/>
          <a:p>
            <a:r>
              <a:rPr lang="en-US" dirty="0"/>
              <a:t>Preschool wheeze</a:t>
            </a:r>
          </a:p>
        </p:txBody>
      </p:sp>
      <p:sp>
        <p:nvSpPr>
          <p:cNvPr id="3" name="Content Placeholder 2"/>
          <p:cNvSpPr>
            <a:spLocks noGrp="1"/>
          </p:cNvSpPr>
          <p:nvPr>
            <p:ph idx="1"/>
          </p:nvPr>
        </p:nvSpPr>
        <p:spPr>
          <a:xfrm>
            <a:off x="838200" y="1323093"/>
            <a:ext cx="10515600" cy="5133577"/>
          </a:xfrm>
        </p:spPr>
        <p:txBody>
          <a:bodyPr>
            <a:normAutofit/>
          </a:bodyPr>
          <a:lstStyle/>
          <a:p>
            <a:r>
              <a:rPr lang="en-US" dirty="0"/>
              <a:t>Very  common </a:t>
            </a:r>
          </a:p>
          <a:p>
            <a:pPr marL="457200" lvl="1" indent="0">
              <a:buNone/>
            </a:pPr>
            <a:endParaRPr lang="en-US" dirty="0"/>
          </a:p>
          <a:p>
            <a:r>
              <a:rPr lang="en-GB" b="0" i="0" u="none" strike="noStrike" dirty="0">
                <a:solidFill>
                  <a:srgbClr val="333333"/>
                </a:solidFill>
                <a:effectLst/>
                <a:latin typeface="interfaceregular"/>
              </a:rPr>
              <a:t> Consumes high amounts of healthcare resources</a:t>
            </a:r>
          </a:p>
          <a:p>
            <a:pPr marL="0" indent="0">
              <a:buNone/>
            </a:pPr>
            <a:endParaRPr lang="en-GB" b="0" i="0" u="none" strike="noStrike" dirty="0">
              <a:solidFill>
                <a:srgbClr val="333333"/>
              </a:solidFill>
              <a:effectLst/>
              <a:latin typeface="interfaceregular"/>
            </a:endParaRPr>
          </a:p>
          <a:p>
            <a:r>
              <a:rPr lang="en-GB" dirty="0">
                <a:solidFill>
                  <a:srgbClr val="333333"/>
                </a:solidFill>
                <a:latin typeface="interfaceregular"/>
              </a:rPr>
              <a:t>M</a:t>
            </a:r>
            <a:r>
              <a:rPr lang="en-GB" b="0" i="0" u="none" strike="noStrike" dirty="0">
                <a:solidFill>
                  <a:srgbClr val="333333"/>
                </a:solidFill>
                <a:effectLst/>
                <a:latin typeface="interfaceregular"/>
              </a:rPr>
              <a:t>ajor impact on children and their families due to significant morbidity associated with acute episodes.</a:t>
            </a:r>
            <a:endParaRPr lang="en-US" dirty="0"/>
          </a:p>
          <a:p>
            <a:pPr marL="0" indent="0">
              <a:buNone/>
            </a:pPr>
            <a:endParaRPr lang="en-US" dirty="0"/>
          </a:p>
          <a:p>
            <a:r>
              <a:rPr lang="en-US" dirty="0"/>
              <a:t>Lack of evidence regarding </a:t>
            </a:r>
          </a:p>
          <a:p>
            <a:pPr lvl="1"/>
            <a:r>
              <a:rPr lang="en-US" dirty="0"/>
              <a:t>pathophysiology</a:t>
            </a:r>
          </a:p>
          <a:p>
            <a:pPr lvl="1"/>
            <a:r>
              <a:rPr lang="en-US" dirty="0"/>
              <a:t>treatment </a:t>
            </a:r>
          </a:p>
        </p:txBody>
      </p:sp>
    </p:spTree>
    <p:extLst>
      <p:ext uri="{BB962C8B-B14F-4D97-AF65-F5344CB8AC3E}">
        <p14:creationId xmlns:p14="http://schemas.microsoft.com/office/powerpoint/2010/main" val="1739739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18 months old child – </a:t>
            </a:r>
            <a:r>
              <a:rPr lang="en-US" sz="3200" dirty="0"/>
              <a:t>acutely unwell, cough wheeze, respiratory distress</a:t>
            </a:r>
          </a:p>
        </p:txBody>
      </p:sp>
      <p:sp>
        <p:nvSpPr>
          <p:cNvPr id="3" name="Content Placeholder 2"/>
          <p:cNvSpPr>
            <a:spLocks noGrp="1"/>
          </p:cNvSpPr>
          <p:nvPr>
            <p:ph idx="1"/>
          </p:nvPr>
        </p:nvSpPr>
        <p:spPr>
          <a:xfrm>
            <a:off x="838200" y="1825625"/>
            <a:ext cx="4596829" cy="4351338"/>
          </a:xfrm>
        </p:spPr>
        <p:txBody>
          <a:bodyPr>
            <a:normAutofit fontScale="85000" lnSpcReduction="20000"/>
          </a:bodyPr>
          <a:lstStyle/>
          <a:p>
            <a:r>
              <a:rPr lang="en-US" b="1" dirty="0">
                <a:solidFill>
                  <a:srgbClr val="FF0000"/>
                </a:solidFill>
              </a:rPr>
              <a:t>Case 1 </a:t>
            </a:r>
          </a:p>
          <a:p>
            <a:r>
              <a:rPr lang="en-US" dirty="0"/>
              <a:t>Born term </a:t>
            </a:r>
          </a:p>
          <a:p>
            <a:r>
              <a:rPr lang="en-US" dirty="0"/>
              <a:t>Bronchiolitis 4 months</a:t>
            </a:r>
          </a:p>
          <a:p>
            <a:r>
              <a:rPr lang="en-US" dirty="0"/>
              <a:t>8 episodes of  cough, wheeze, fast breathing </a:t>
            </a:r>
          </a:p>
          <a:p>
            <a:r>
              <a:rPr lang="en-US" dirty="0"/>
              <a:t>Always unwell</a:t>
            </a:r>
          </a:p>
          <a:p>
            <a:r>
              <a:rPr lang="en-US" dirty="0"/>
              <a:t>Weight 25-50</a:t>
            </a:r>
            <a:r>
              <a:rPr lang="en-US" baseline="30000" dirty="0"/>
              <a:t>th</a:t>
            </a:r>
            <a:r>
              <a:rPr lang="en-US" dirty="0"/>
              <a:t> centile</a:t>
            </a:r>
          </a:p>
          <a:p>
            <a:r>
              <a:rPr lang="en-US" dirty="0"/>
              <a:t>No eczema</a:t>
            </a:r>
          </a:p>
          <a:p>
            <a:r>
              <a:rPr lang="en-US" dirty="0"/>
              <a:t>4 older siblings</a:t>
            </a:r>
          </a:p>
          <a:p>
            <a:r>
              <a:rPr lang="en-US" dirty="0"/>
              <a:t>No family history</a:t>
            </a:r>
          </a:p>
          <a:p>
            <a:r>
              <a:rPr lang="en-US" dirty="0"/>
              <a:t>Mum smokes</a:t>
            </a:r>
          </a:p>
        </p:txBody>
      </p:sp>
      <p:sp>
        <p:nvSpPr>
          <p:cNvPr id="5" name="TextBox 4"/>
          <p:cNvSpPr txBox="1"/>
          <p:nvPr/>
        </p:nvSpPr>
        <p:spPr>
          <a:xfrm>
            <a:off x="6180053" y="1690688"/>
            <a:ext cx="5319675" cy="4093428"/>
          </a:xfrm>
          <a:prstGeom prst="rect">
            <a:avLst/>
          </a:prstGeom>
          <a:noFill/>
        </p:spPr>
        <p:txBody>
          <a:bodyPr wrap="square" rtlCol="0">
            <a:spAutoFit/>
          </a:bodyPr>
          <a:lstStyle/>
          <a:p>
            <a:pPr marL="457200" indent="-457200">
              <a:buFont typeface="Arial"/>
              <a:buChar char="•"/>
            </a:pPr>
            <a:r>
              <a:rPr lang="en-US" sz="2000" b="1" dirty="0">
                <a:solidFill>
                  <a:srgbClr val="FF0000"/>
                </a:solidFill>
              </a:rPr>
              <a:t>Case2</a:t>
            </a:r>
          </a:p>
          <a:p>
            <a:pPr marL="457200" indent="-457200">
              <a:buFont typeface="Arial"/>
              <a:buChar char="•"/>
            </a:pPr>
            <a:r>
              <a:rPr lang="en-US" sz="2400" dirty="0"/>
              <a:t>Born term </a:t>
            </a:r>
          </a:p>
          <a:p>
            <a:pPr marL="457200" indent="-457200">
              <a:buFont typeface="Arial"/>
              <a:buChar char="•"/>
            </a:pPr>
            <a:r>
              <a:rPr lang="en-US" sz="2400" dirty="0"/>
              <a:t>Bronchiolitis 4 months</a:t>
            </a:r>
          </a:p>
          <a:p>
            <a:pPr marL="457200" indent="-457200">
              <a:buFont typeface="Arial"/>
              <a:buChar char="•"/>
            </a:pPr>
            <a:r>
              <a:rPr lang="en-US" sz="2400" dirty="0"/>
              <a:t>8 episodes of wheeze, cough and fast breathing </a:t>
            </a:r>
          </a:p>
          <a:p>
            <a:pPr marL="457200" indent="-457200">
              <a:buFont typeface="Arial"/>
              <a:buChar char="•"/>
            </a:pPr>
            <a:r>
              <a:rPr lang="en-US" sz="2400" dirty="0"/>
              <a:t>Always unwell</a:t>
            </a:r>
          </a:p>
          <a:p>
            <a:pPr marL="457200" indent="-457200">
              <a:buFont typeface="Arial"/>
              <a:buChar char="•"/>
            </a:pPr>
            <a:r>
              <a:rPr lang="en-US" sz="2400" dirty="0"/>
              <a:t>Weight 25-50</a:t>
            </a:r>
            <a:r>
              <a:rPr lang="en-US" sz="2400" baseline="30000" dirty="0"/>
              <a:t>th</a:t>
            </a:r>
            <a:r>
              <a:rPr lang="en-US" sz="2400" dirty="0"/>
              <a:t> centile</a:t>
            </a:r>
          </a:p>
          <a:p>
            <a:pPr marL="457200" indent="-457200">
              <a:buFont typeface="Arial"/>
              <a:buChar char="•"/>
            </a:pPr>
            <a:r>
              <a:rPr lang="en-US" sz="2400" dirty="0"/>
              <a:t>No eczema</a:t>
            </a:r>
          </a:p>
          <a:p>
            <a:pPr marL="457200" indent="-457200">
              <a:buFont typeface="Arial"/>
              <a:buChar char="•"/>
            </a:pPr>
            <a:r>
              <a:rPr lang="en-US" sz="2400" dirty="0"/>
              <a:t>4 older siblings</a:t>
            </a:r>
          </a:p>
          <a:p>
            <a:pPr marL="457200" indent="-457200">
              <a:buFont typeface="Arial"/>
              <a:buChar char="•"/>
            </a:pPr>
            <a:r>
              <a:rPr lang="en-US" sz="2400" dirty="0"/>
              <a:t>Dad and two brothers has asthma</a:t>
            </a:r>
          </a:p>
          <a:p>
            <a:pPr marL="457200" indent="-457200">
              <a:buFont typeface="Arial"/>
              <a:buChar char="•"/>
            </a:pPr>
            <a:r>
              <a:rPr lang="en-US" sz="2400" dirty="0"/>
              <a:t>Dad smokes</a:t>
            </a:r>
          </a:p>
        </p:txBody>
      </p:sp>
    </p:spTree>
    <p:extLst>
      <p:ext uri="{BB962C8B-B14F-4D97-AF65-F5344CB8AC3E}">
        <p14:creationId xmlns:p14="http://schemas.microsoft.com/office/powerpoint/2010/main" val="1707006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5003800" cy="4351338"/>
          </a:xfrm>
        </p:spPr>
        <p:txBody>
          <a:bodyPr/>
          <a:lstStyle/>
          <a:p>
            <a:r>
              <a:rPr lang="en-US" dirty="0"/>
              <a:t>Give any treatment</a:t>
            </a:r>
          </a:p>
          <a:p>
            <a:r>
              <a:rPr lang="en-US" dirty="0"/>
              <a:t>Treat with oral steroids</a:t>
            </a:r>
          </a:p>
          <a:p>
            <a:r>
              <a:rPr lang="en-US" dirty="0"/>
              <a:t>Maintenance treatment</a:t>
            </a:r>
          </a:p>
          <a:p>
            <a:r>
              <a:rPr lang="en-US" dirty="0"/>
              <a:t>What maintenance treatment</a:t>
            </a:r>
          </a:p>
          <a:p>
            <a:endParaRPr lang="en-US" dirty="0"/>
          </a:p>
        </p:txBody>
      </p:sp>
      <p:pic>
        <p:nvPicPr>
          <p:cNvPr id="4" name="Picture 3" descr="yes_or_n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25625"/>
            <a:ext cx="5816600" cy="4711700"/>
          </a:xfrm>
          <a:prstGeom prst="rect">
            <a:avLst/>
          </a:prstGeom>
        </p:spPr>
      </p:pic>
    </p:spTree>
    <p:extLst>
      <p:ext uri="{BB962C8B-B14F-4D97-AF65-F5344CB8AC3E}">
        <p14:creationId xmlns:p14="http://schemas.microsoft.com/office/powerpoint/2010/main" val="130296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a:srcRect t="-12570" b="-23653"/>
          <a:stretch/>
        </p:blipFill>
        <p:spPr>
          <a:xfrm>
            <a:off x="433916" y="1080633"/>
            <a:ext cx="9755113" cy="3632881"/>
          </a:xfrm>
          <a:prstGeom prst="rect">
            <a:avLst/>
          </a:prstGeom>
        </p:spPr>
      </p:pic>
      <p:sp>
        <p:nvSpPr>
          <p:cNvPr id="5" name="TextBox 4"/>
          <p:cNvSpPr txBox="1"/>
          <p:nvPr/>
        </p:nvSpPr>
        <p:spPr>
          <a:xfrm>
            <a:off x="433916" y="5875267"/>
            <a:ext cx="8127771" cy="276999"/>
          </a:xfrm>
          <a:prstGeom prst="rect">
            <a:avLst/>
          </a:prstGeom>
          <a:noFill/>
        </p:spPr>
        <p:txBody>
          <a:bodyPr wrap="square" rtlCol="0">
            <a:spAutoFit/>
          </a:bodyPr>
          <a:lstStyle/>
          <a:p>
            <a:r>
              <a:rPr lang="en-US" sz="1200" dirty="0"/>
              <a:t>European respiratory society, Classification and pharmacological treatment of preschool wheezing: changes since 2008  </a:t>
            </a:r>
          </a:p>
        </p:txBody>
      </p:sp>
      <p:sp>
        <p:nvSpPr>
          <p:cNvPr id="6" name="Title 1">
            <a:extLst>
              <a:ext uri="{FF2B5EF4-FFF2-40B4-BE49-F238E27FC236}">
                <a16:creationId xmlns:a16="http://schemas.microsoft.com/office/drawing/2014/main" id="{D28ED918-8683-8B64-2D3F-E7742E03420F}"/>
              </a:ext>
            </a:extLst>
          </p:cNvPr>
          <p:cNvSpPr>
            <a:spLocks noGrp="1"/>
          </p:cNvSpPr>
          <p:nvPr>
            <p:ph idx="1"/>
          </p:nvPr>
        </p:nvSpPr>
        <p:spPr>
          <a:xfrm>
            <a:off x="255588" y="452438"/>
            <a:ext cx="10110787" cy="917575"/>
          </a:xfrm>
        </p:spPr>
        <p:txBody>
          <a:bodyPr/>
          <a:lstStyle/>
          <a:p>
            <a:r>
              <a:rPr lang="en-US" dirty="0"/>
              <a:t>Preschool wheeze</a:t>
            </a:r>
          </a:p>
        </p:txBody>
      </p:sp>
      <p:sp>
        <p:nvSpPr>
          <p:cNvPr id="7" name="TextBox 6">
            <a:extLst>
              <a:ext uri="{FF2B5EF4-FFF2-40B4-BE49-F238E27FC236}">
                <a16:creationId xmlns:a16="http://schemas.microsoft.com/office/drawing/2014/main" id="{EA6C96BD-B8AF-DFAD-12E1-AE473DB3C85E}"/>
              </a:ext>
            </a:extLst>
          </p:cNvPr>
          <p:cNvSpPr txBox="1"/>
          <p:nvPr/>
        </p:nvSpPr>
        <p:spPr>
          <a:xfrm>
            <a:off x="433916" y="4300039"/>
            <a:ext cx="7695120" cy="1477328"/>
          </a:xfrm>
          <a:prstGeom prst="rect">
            <a:avLst/>
          </a:prstGeom>
          <a:noFill/>
        </p:spPr>
        <p:txBody>
          <a:bodyPr wrap="none" rtlCol="0">
            <a:spAutoFit/>
          </a:bodyPr>
          <a:lstStyle/>
          <a:p>
            <a:pPr marL="285750" indent="-285750">
              <a:buFont typeface="Arial" panose="020B0604020202020204" pitchFamily="34" charset="0"/>
              <a:buChar char="•"/>
            </a:pPr>
            <a:r>
              <a:rPr lang="en-GB" dirty="0">
                <a:solidFill>
                  <a:srgbClr val="333333"/>
                </a:solidFill>
                <a:latin typeface="interfaceregular"/>
              </a:rPr>
              <a:t>E</a:t>
            </a:r>
            <a:r>
              <a:rPr lang="en-GB" b="0" i="0" u="none" strike="noStrike" dirty="0">
                <a:solidFill>
                  <a:srgbClr val="333333"/>
                </a:solidFill>
                <a:effectLst/>
                <a:latin typeface="interfaceregular"/>
              </a:rPr>
              <a:t>pisodic viral wheeze  Vs </a:t>
            </a:r>
            <a:r>
              <a:rPr lang="en-GB" b="0" i="0" u="none" strike="noStrike" dirty="0" err="1">
                <a:solidFill>
                  <a:srgbClr val="333333"/>
                </a:solidFill>
                <a:effectLst/>
                <a:latin typeface="interfaceregular"/>
              </a:rPr>
              <a:t>multitrigger</a:t>
            </a:r>
            <a:r>
              <a:rPr lang="en-GB" b="0" i="0" u="none" strike="noStrike" dirty="0">
                <a:solidFill>
                  <a:srgbClr val="333333"/>
                </a:solidFill>
                <a:effectLst/>
                <a:latin typeface="interfaceregular"/>
              </a:rPr>
              <a:t> wheeze  - better therapeutic decisions. </a:t>
            </a:r>
          </a:p>
          <a:p>
            <a:pPr marL="285750" indent="-285750">
              <a:buFont typeface="Arial" panose="020B0604020202020204" pitchFamily="34" charset="0"/>
              <a:buChar char="•"/>
            </a:pPr>
            <a:r>
              <a:rPr lang="en-GB" dirty="0" err="1">
                <a:solidFill>
                  <a:srgbClr val="333333"/>
                </a:solidFill>
                <a:latin typeface="interfaceregular"/>
              </a:rPr>
              <a:t>I</a:t>
            </a:r>
            <a:r>
              <a:rPr lang="en-GB" b="0" i="0" u="none" strike="noStrike" dirty="0" err="1">
                <a:solidFill>
                  <a:srgbClr val="333333"/>
                </a:solidFill>
                <a:effectLst/>
                <a:latin typeface="interfaceregular"/>
              </a:rPr>
              <a:t>ntrapatient</a:t>
            </a:r>
            <a:r>
              <a:rPr lang="en-GB" b="0" i="0" u="none" strike="noStrike" dirty="0">
                <a:solidFill>
                  <a:srgbClr val="333333"/>
                </a:solidFill>
                <a:effectLst/>
                <a:latin typeface="interfaceregular"/>
              </a:rPr>
              <a:t> variation </a:t>
            </a:r>
          </a:p>
          <a:p>
            <a:pPr marL="285750" indent="-285750">
              <a:buFont typeface="Arial" panose="020B0604020202020204" pitchFamily="34" charset="0"/>
              <a:buChar char="•"/>
            </a:pPr>
            <a:r>
              <a:rPr lang="en-GB" dirty="0">
                <a:solidFill>
                  <a:srgbClr val="333333"/>
                </a:solidFill>
                <a:latin typeface="interfaceregular"/>
              </a:rPr>
              <a:t>O</a:t>
            </a:r>
            <a:r>
              <a:rPr lang="en-GB" b="0" i="0" u="none" strike="noStrike" dirty="0">
                <a:solidFill>
                  <a:srgbClr val="333333"/>
                </a:solidFill>
                <a:effectLst/>
                <a:latin typeface="interfaceregular"/>
              </a:rPr>
              <a:t>verlap in phenotype over time </a:t>
            </a:r>
          </a:p>
          <a:p>
            <a:pPr marL="285750" indent="-285750">
              <a:buFont typeface="Arial" panose="020B0604020202020204" pitchFamily="34" charset="0"/>
              <a:buChar char="•"/>
            </a:pPr>
            <a:r>
              <a:rPr lang="en-GB" dirty="0">
                <a:solidFill>
                  <a:srgbClr val="333333"/>
                </a:solidFill>
                <a:latin typeface="interfaceregular"/>
              </a:rPr>
              <a:t>P</a:t>
            </a:r>
            <a:r>
              <a:rPr lang="en-GB" b="0" i="0" u="none" strike="noStrike" dirty="0">
                <a:solidFill>
                  <a:srgbClr val="333333"/>
                </a:solidFill>
                <a:effectLst/>
                <a:latin typeface="interfaceregular"/>
              </a:rPr>
              <a:t>henotype can change in up to 55% of the children</a:t>
            </a:r>
          </a:p>
          <a:p>
            <a:endParaRPr lang="en-US" dirty="0"/>
          </a:p>
        </p:txBody>
      </p:sp>
    </p:spTree>
    <p:extLst>
      <p:ext uri="{BB962C8B-B14F-4D97-AF65-F5344CB8AC3E}">
        <p14:creationId xmlns:p14="http://schemas.microsoft.com/office/powerpoint/2010/main" val="3284971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B201CE6A-0DAB-72DB-BB40-EAFF62547DC0}"/>
              </a:ext>
            </a:extLst>
          </p:cNvPr>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452" b="1">
                <a:latin typeface="Arial" panose="020B0604020202020204" pitchFamily="34" charset="0"/>
              </a:rPr>
              <a:t>Risk factors for preschool wheeze.</a:t>
            </a:r>
          </a:p>
        </p:txBody>
      </p:sp>
      <p:pic>
        <p:nvPicPr>
          <p:cNvPr id="3074" name="Picture 2">
            <a:extLst>
              <a:ext uri="{FF2B5EF4-FFF2-40B4-BE49-F238E27FC236}">
                <a16:creationId xmlns:a16="http://schemas.microsoft.com/office/drawing/2014/main" id="{7CCD46D1-6025-F014-0EEC-4B61564AC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0194" y="6205613"/>
            <a:ext cx="816565" cy="5227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800CE0B1-7234-36D9-9810-9466C8572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0449" y="979304"/>
            <a:ext cx="6713985"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52B68D9F-2E01-12F7-BA4A-5254ECD33339}"/>
              </a:ext>
            </a:extLst>
          </p:cNvPr>
          <p:cNvSpPr txBox="1">
            <a:spLocks noChangeArrowheads="1"/>
          </p:cNvSpPr>
          <p:nvPr/>
        </p:nvSpPr>
        <p:spPr bwMode="auto">
          <a:xfrm>
            <a:off x="2740449" y="5972308"/>
            <a:ext cx="3918651"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a:latin typeface="Arial" panose="020B0604020202020204" pitchFamily="34" charset="0"/>
              </a:rPr>
              <a:t>Renu Khetan et al. Arch Dis Child Educ Pract Ed 2018;103:7-14</a:t>
            </a:r>
          </a:p>
        </p:txBody>
      </p:sp>
      <p:sp>
        <p:nvSpPr>
          <p:cNvPr id="3077" name="Text Box 5">
            <a:extLst>
              <a:ext uri="{FF2B5EF4-FFF2-40B4-BE49-F238E27FC236}">
                <a16:creationId xmlns:a16="http://schemas.microsoft.com/office/drawing/2014/main" id="{E45ACD22-AE1F-B69A-1826-AAB2CF587091}"/>
              </a:ext>
            </a:extLst>
          </p:cNvPr>
          <p:cNvSpPr txBox="1">
            <a:spLocks noChangeArrowheads="1"/>
          </p:cNvSpPr>
          <p:nvPr/>
        </p:nvSpPr>
        <p:spPr bwMode="auto">
          <a:xfrm>
            <a:off x="1621451" y="6613175"/>
            <a:ext cx="685800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9pPr>
          </a:lstStyle>
          <a:p>
            <a:r>
              <a:rPr lang="en-GB" altLang="en-US" sz="907">
                <a:latin typeface="Arial" panose="020B0604020202020204" pitchFamily="34" charset="0"/>
              </a:rPr>
              <a:t>Copyright © BMJ Publishing Group Ltd &amp; Royal College of Paediatrics and Child Health. All rights reserved.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37639" y="381000"/>
            <a:ext cx="4614743" cy="758608"/>
          </a:xfrm>
          <a:noFill/>
          <a:ln/>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lIns="90488" tIns="44450" rIns="90488" bIns="44450" rtlCol="0" anchor="ctr">
            <a:normAutofit fontScale="90000"/>
          </a:bodyPr>
          <a:lstStyle/>
          <a:p>
            <a:r>
              <a:rPr lang="en-US" sz="1800" b="1" dirty="0">
                <a:solidFill>
                  <a:srgbClr val="FAFD00"/>
                </a:solidFill>
              </a:rPr>
              <a:t>WHEEZING PHENOTYPES</a:t>
            </a:r>
            <a:br>
              <a:rPr lang="en-US" sz="1800" b="1" dirty="0">
                <a:solidFill>
                  <a:srgbClr val="FAFD00"/>
                </a:solidFill>
              </a:rPr>
            </a:br>
            <a:r>
              <a:rPr lang="en-US" sz="1800" b="1" dirty="0"/>
              <a:t>12 Longitudinal birth cohorts </a:t>
            </a:r>
            <a:br>
              <a:rPr lang="en-US" sz="1800" b="1" dirty="0"/>
            </a:br>
            <a:r>
              <a:rPr lang="en-US" sz="1800" b="1" dirty="0"/>
              <a:t>Original Tucson Group (</a:t>
            </a:r>
            <a:r>
              <a:rPr lang="en-US" sz="1800" dirty="0" err="1"/>
              <a:t>Taussig</a:t>
            </a:r>
            <a:r>
              <a:rPr lang="en-US" sz="1800" dirty="0"/>
              <a:t> L et al 1985)</a:t>
            </a:r>
          </a:p>
        </p:txBody>
      </p:sp>
      <p:graphicFrame>
        <p:nvGraphicFramePr>
          <p:cNvPr id="31747" name="Object 3"/>
          <p:cNvGraphicFramePr>
            <a:graphicFrameLocks noGrp="1" noChangeAspect="1"/>
          </p:cNvGraphicFramePr>
          <p:nvPr>
            <p:ph type="chart" idx="1"/>
          </p:nvPr>
        </p:nvGraphicFramePr>
        <p:xfrm>
          <a:off x="661994" y="2495550"/>
          <a:ext cx="7058025" cy="4362450"/>
        </p:xfrm>
        <a:graphic>
          <a:graphicData uri="http://schemas.openxmlformats.org/presentationml/2006/ole">
            <mc:AlternateContent xmlns:mc="http://schemas.openxmlformats.org/markup-compatibility/2006">
              <mc:Choice xmlns:v="urn:schemas-microsoft-com:vml" Requires="v">
                <p:oleObj spid="_x0000_s1027" name="Chart" r:id="rId3" imgW="7048525" imgH="4362484" progId="MSGraph.Chart.8">
                  <p:embed followColorScheme="full"/>
                </p:oleObj>
              </mc:Choice>
              <mc:Fallback>
                <p:oleObj name="Chart" r:id="rId3" imgW="7048525" imgH="4362484" progId="MSGraph.Chart.8">
                  <p:embed followColorScheme="full"/>
                  <p:pic>
                    <p:nvPicPr>
                      <p:cNvPr id="31747" name="Object 3"/>
                      <p:cNvPicPr>
                        <a:picLocks noChangeAspect="1" noChangeArrowheads="1"/>
                      </p:cNvPicPr>
                      <p:nvPr/>
                    </p:nvPicPr>
                    <p:blipFill>
                      <a:blip r:embed="rId4"/>
                      <a:srcRect/>
                      <a:stretch>
                        <a:fillRect/>
                      </a:stretch>
                    </p:blipFill>
                    <p:spPr bwMode="auto">
                      <a:xfrm>
                        <a:off x="661994" y="2495550"/>
                        <a:ext cx="7058025" cy="4362450"/>
                      </a:xfrm>
                      <a:prstGeom prst="rect">
                        <a:avLst/>
                      </a:prstGeom>
                    </p:spPr>
                  </p:pic>
                </p:oleObj>
              </mc:Fallback>
            </mc:AlternateContent>
          </a:graphicData>
        </a:graphic>
      </p:graphicFrame>
      <p:sp>
        <p:nvSpPr>
          <p:cNvPr id="31748" name="Text Box 4"/>
          <p:cNvSpPr txBox="1">
            <a:spLocks noChangeArrowheads="1"/>
          </p:cNvSpPr>
          <p:nvPr/>
        </p:nvSpPr>
        <p:spPr bwMode="auto">
          <a:xfrm>
            <a:off x="237632" y="2715748"/>
            <a:ext cx="4191000" cy="2227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2800" b="1" dirty="0"/>
              <a:t>Persistent 	 </a:t>
            </a:r>
          </a:p>
          <a:p>
            <a:pPr eaLnBrk="0" hangingPunct="0"/>
            <a:r>
              <a:rPr lang="en-US" sz="2800" b="1" dirty="0"/>
              <a:t>		Atopic</a:t>
            </a:r>
          </a:p>
          <a:p>
            <a:pPr eaLnBrk="0" hangingPunct="0"/>
            <a:endParaRPr lang="en-US" sz="2800" b="1" dirty="0"/>
          </a:p>
          <a:p>
            <a:pPr eaLnBrk="0" hangingPunct="0"/>
            <a:endParaRPr lang="en-US" sz="2800" b="1" dirty="0"/>
          </a:p>
          <a:p>
            <a:pPr eaLnBrk="0" hangingPunct="0"/>
            <a:r>
              <a:rPr lang="en-US" sz="2800" b="1" dirty="0"/>
              <a:t>	Non Atopic</a:t>
            </a:r>
            <a:endParaRPr lang="en-US" b="1" dirty="0"/>
          </a:p>
        </p:txBody>
      </p:sp>
      <p:sp>
        <p:nvSpPr>
          <p:cNvPr id="31749" name="Text Box 5"/>
          <p:cNvSpPr txBox="1">
            <a:spLocks noChangeArrowheads="1"/>
          </p:cNvSpPr>
          <p:nvPr/>
        </p:nvSpPr>
        <p:spPr bwMode="auto">
          <a:xfrm>
            <a:off x="3285632" y="5221142"/>
            <a:ext cx="22860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2800" dirty="0"/>
              <a:t>Transient</a:t>
            </a:r>
            <a:endParaRPr lang="en-US" dirty="0"/>
          </a:p>
        </p:txBody>
      </p:sp>
      <p:sp>
        <p:nvSpPr>
          <p:cNvPr id="2" name="Rectangle 1"/>
          <p:cNvSpPr/>
          <p:nvPr/>
        </p:nvSpPr>
        <p:spPr>
          <a:xfrm>
            <a:off x="5571632" y="1139610"/>
            <a:ext cx="6096000" cy="5324535"/>
          </a:xfrm>
          <a:prstGeom prst="rect">
            <a:avLst/>
          </a:prstGeom>
        </p:spPr>
        <p:txBody>
          <a:bodyPr>
            <a:spAutoFit/>
          </a:bodyPr>
          <a:lstStyle/>
          <a:p>
            <a:r>
              <a:rPr lang="en-US" sz="2000" dirty="0"/>
              <a:t>34% of children wheezed during the first 3 </a:t>
            </a:r>
            <a:r>
              <a:rPr lang="en-US" sz="2000" dirty="0" err="1"/>
              <a:t>yrs</a:t>
            </a:r>
            <a:r>
              <a:rPr lang="en-US" sz="2000" dirty="0"/>
              <a:t> </a:t>
            </a:r>
          </a:p>
          <a:p>
            <a:r>
              <a:rPr lang="en-US" sz="2000" dirty="0"/>
              <a:t>60%  - resolve  by the age of 6 </a:t>
            </a:r>
            <a:r>
              <a:rPr lang="en-US" sz="2000" dirty="0" err="1"/>
              <a:t>yrs</a:t>
            </a:r>
            <a:r>
              <a:rPr lang="en-US" sz="2000" dirty="0"/>
              <a:t> – transient </a:t>
            </a:r>
            <a:r>
              <a:rPr lang="en-US" sz="2000" dirty="0" err="1"/>
              <a:t>wheezers</a:t>
            </a:r>
            <a:endParaRPr lang="en-US" sz="2000" dirty="0"/>
          </a:p>
          <a:p>
            <a:pPr marL="800100" lvl="1" indent="-342900">
              <a:buFont typeface="Arial"/>
              <a:buChar char="•"/>
            </a:pPr>
            <a:r>
              <a:rPr lang="en-US" sz="2000" dirty="0"/>
              <a:t>reduced lung function prior to the first respiratory illness </a:t>
            </a:r>
          </a:p>
          <a:p>
            <a:pPr marL="800100" lvl="1" indent="-342900">
              <a:buFont typeface="Arial"/>
              <a:buChar char="•"/>
            </a:pPr>
            <a:r>
              <a:rPr lang="en-US" sz="2000" dirty="0"/>
              <a:t>exposed to maternal smoking </a:t>
            </a:r>
          </a:p>
          <a:p>
            <a:pPr marL="800100" lvl="1" indent="-342900">
              <a:buFont typeface="Arial"/>
              <a:buChar char="•"/>
            </a:pPr>
            <a:r>
              <a:rPr lang="en-US" sz="2000" dirty="0"/>
              <a:t>No personal history of eczema </a:t>
            </a:r>
          </a:p>
          <a:p>
            <a:pPr marL="800100" lvl="1" indent="-342900">
              <a:buFont typeface="Arial"/>
              <a:buChar char="•"/>
            </a:pPr>
            <a:r>
              <a:rPr lang="en-US" sz="2000" dirty="0"/>
              <a:t>No family history of asthma</a:t>
            </a:r>
          </a:p>
          <a:p>
            <a:r>
              <a:rPr lang="en-US" sz="2000" dirty="0"/>
              <a:t>40% -continue to wheeze beyond 6 year – persistent </a:t>
            </a:r>
            <a:r>
              <a:rPr lang="en-US" sz="2000" dirty="0" err="1"/>
              <a:t>wheezers</a:t>
            </a:r>
            <a:endParaRPr lang="en-US" sz="2000" dirty="0"/>
          </a:p>
          <a:p>
            <a:pPr marL="800100" lvl="1" indent="-342900">
              <a:buFont typeface="Arial"/>
              <a:buChar char="•"/>
            </a:pPr>
            <a:r>
              <a:rPr lang="en-US" sz="2000" dirty="0"/>
              <a:t>with normal lung function during the first year of life, but </a:t>
            </a:r>
          </a:p>
          <a:p>
            <a:pPr marL="800100" lvl="1" indent="-342900">
              <a:buFont typeface="Arial"/>
              <a:buChar char="•"/>
            </a:pPr>
            <a:r>
              <a:rPr lang="en-US" sz="2000" dirty="0"/>
              <a:t>reduced lung function from the preschool age period and through adulthood (in most but not all cohort studies), </a:t>
            </a:r>
          </a:p>
          <a:p>
            <a:pPr marL="800100" lvl="1" indent="-342900">
              <a:buFont typeface="Arial"/>
              <a:buChar char="•"/>
            </a:pPr>
            <a:r>
              <a:rPr lang="en-US" sz="2000" dirty="0"/>
              <a:t>with </a:t>
            </a:r>
            <a:r>
              <a:rPr lang="en-US" sz="2000" dirty="0" err="1"/>
              <a:t>atopy</a:t>
            </a:r>
            <a:r>
              <a:rPr lang="en-US" sz="2000" dirty="0"/>
              <a:t> and </a:t>
            </a:r>
          </a:p>
          <a:p>
            <a:pPr marL="800100" lvl="1" indent="-342900">
              <a:buFont typeface="Arial"/>
              <a:buChar char="•"/>
            </a:pPr>
            <a:r>
              <a:rPr lang="en-US" sz="2000" dirty="0"/>
              <a:t>a family history of asthma </a:t>
            </a:r>
          </a:p>
        </p:txBody>
      </p:sp>
      <p:sp>
        <p:nvSpPr>
          <p:cNvPr id="3" name="TextBox 2"/>
          <p:cNvSpPr txBox="1"/>
          <p:nvPr/>
        </p:nvSpPr>
        <p:spPr>
          <a:xfrm>
            <a:off x="6278991" y="433924"/>
            <a:ext cx="5167676" cy="523220"/>
          </a:xfrm>
          <a:prstGeom prst="rect">
            <a:avLst/>
          </a:prstGeom>
          <a:noFill/>
        </p:spPr>
        <p:txBody>
          <a:bodyPr wrap="none" rtlCol="0">
            <a:spAutoFit/>
          </a:bodyPr>
          <a:lstStyle/>
          <a:p>
            <a:r>
              <a:rPr lang="en-US" sz="2800" dirty="0"/>
              <a:t>Transient </a:t>
            </a:r>
            <a:r>
              <a:rPr lang="en-US" sz="2800" dirty="0" err="1"/>
              <a:t>Vs</a:t>
            </a:r>
            <a:r>
              <a:rPr lang="en-US" sz="2800" dirty="0"/>
              <a:t> persistent wheeze</a:t>
            </a:r>
          </a:p>
        </p:txBody>
      </p:sp>
    </p:spTree>
    <p:extLst>
      <p:ext uri="{BB962C8B-B14F-4D97-AF65-F5344CB8AC3E}">
        <p14:creationId xmlns:p14="http://schemas.microsoft.com/office/powerpoint/2010/main" val="177678253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9292"/>
          </a:xfrm>
        </p:spPr>
        <p:txBody>
          <a:bodyPr>
            <a:normAutofit fontScale="90000"/>
          </a:bodyPr>
          <a:lstStyle/>
          <a:p>
            <a:r>
              <a:rPr lang="en-US" dirty="0"/>
              <a:t>Progression –based on severity of wheeze</a:t>
            </a:r>
          </a:p>
        </p:txBody>
      </p:sp>
      <p:sp>
        <p:nvSpPr>
          <p:cNvPr id="3" name="Content Placeholder 2"/>
          <p:cNvSpPr>
            <a:spLocks noGrp="1"/>
          </p:cNvSpPr>
          <p:nvPr>
            <p:ph idx="1"/>
          </p:nvPr>
        </p:nvSpPr>
        <p:spPr>
          <a:xfrm>
            <a:off x="838200" y="1217240"/>
            <a:ext cx="10515600" cy="4851318"/>
          </a:xfrm>
        </p:spPr>
        <p:txBody>
          <a:bodyPr>
            <a:normAutofit/>
          </a:bodyPr>
          <a:lstStyle/>
          <a:p>
            <a:r>
              <a:rPr lang="en-US" dirty="0"/>
              <a:t>Severe early wheeze, </a:t>
            </a:r>
            <a:r>
              <a:rPr lang="en-US" dirty="0" err="1"/>
              <a:t>hospitalised</a:t>
            </a:r>
            <a:r>
              <a:rPr lang="en-US" dirty="0"/>
              <a:t> with acute wheeze before the age of 2 </a:t>
            </a:r>
            <a:r>
              <a:rPr lang="en-US" dirty="0" err="1"/>
              <a:t>yrs</a:t>
            </a:r>
            <a:r>
              <a:rPr lang="en-US" dirty="0"/>
              <a:t> </a:t>
            </a:r>
          </a:p>
          <a:p>
            <a:pPr lvl="1"/>
            <a:r>
              <a:rPr lang="en-US" dirty="0"/>
              <a:t>50% symptom-free by the age of 5 </a:t>
            </a:r>
            <a:r>
              <a:rPr lang="en-US" dirty="0" err="1"/>
              <a:t>yrs</a:t>
            </a:r>
            <a:r>
              <a:rPr lang="en-US" dirty="0"/>
              <a:t> </a:t>
            </a:r>
          </a:p>
          <a:p>
            <a:pPr lvl="1"/>
            <a:r>
              <a:rPr lang="en-US" dirty="0"/>
              <a:t>70% by 10 </a:t>
            </a:r>
            <a:r>
              <a:rPr lang="en-US" dirty="0" err="1"/>
              <a:t>yrs</a:t>
            </a:r>
            <a:r>
              <a:rPr lang="en-US" dirty="0"/>
              <a:t>, </a:t>
            </a:r>
          </a:p>
          <a:p>
            <a:pPr lvl="1"/>
            <a:r>
              <a:rPr lang="en-US" dirty="0"/>
              <a:t>only 57% by 17–20 </a:t>
            </a:r>
            <a:r>
              <a:rPr lang="en-US" dirty="0" err="1"/>
              <a:t>yrs</a:t>
            </a:r>
            <a:r>
              <a:rPr lang="en-US" dirty="0"/>
              <a:t> - the tendency for relapse during adolescence. </a:t>
            </a:r>
          </a:p>
          <a:p>
            <a:pPr marL="457200" lvl="1" indent="0">
              <a:buNone/>
            </a:pPr>
            <a:endParaRPr lang="en-US" dirty="0"/>
          </a:p>
          <a:p>
            <a:r>
              <a:rPr lang="en-US" dirty="0"/>
              <a:t>Symptoms continuing into early adulthood, </a:t>
            </a:r>
          </a:p>
          <a:p>
            <a:pPr lvl="1"/>
            <a:r>
              <a:rPr lang="en-US" dirty="0"/>
              <a:t>Female sex, </a:t>
            </a:r>
          </a:p>
          <a:p>
            <a:pPr lvl="1"/>
            <a:r>
              <a:rPr lang="en-US" dirty="0"/>
              <a:t>passive smoking during infancy </a:t>
            </a:r>
          </a:p>
          <a:p>
            <a:pPr lvl="1"/>
            <a:r>
              <a:rPr lang="en-US" dirty="0"/>
              <a:t>early </a:t>
            </a:r>
            <a:r>
              <a:rPr lang="en-US" dirty="0" err="1"/>
              <a:t>sensitisation</a:t>
            </a:r>
            <a:r>
              <a:rPr lang="en-US" dirty="0"/>
              <a:t> to allergens </a:t>
            </a:r>
          </a:p>
        </p:txBody>
      </p:sp>
      <p:sp>
        <p:nvSpPr>
          <p:cNvPr id="4" name="TextBox 3"/>
          <p:cNvSpPr txBox="1"/>
          <p:nvPr/>
        </p:nvSpPr>
        <p:spPr>
          <a:xfrm>
            <a:off x="838200" y="6069691"/>
            <a:ext cx="10728906" cy="369332"/>
          </a:xfrm>
          <a:prstGeom prst="rect">
            <a:avLst/>
          </a:prstGeom>
          <a:noFill/>
        </p:spPr>
        <p:txBody>
          <a:bodyPr wrap="none" rtlCol="0">
            <a:spAutoFit/>
          </a:bodyPr>
          <a:lstStyle/>
          <a:p>
            <a:r>
              <a:rPr lang="en-US" dirty="0"/>
              <a:t>Asthma symptoms in early childhood – what happens then? </a:t>
            </a:r>
            <a:r>
              <a:rPr lang="en-US" dirty="0" err="1"/>
              <a:t>Goksör</a:t>
            </a:r>
            <a:r>
              <a:rPr lang="en-US" dirty="0"/>
              <a:t> E   </a:t>
            </a:r>
            <a:r>
              <a:rPr lang="en-US" i="1" dirty="0" err="1"/>
              <a:t>Acta</a:t>
            </a:r>
            <a:r>
              <a:rPr lang="en-US" i="1" dirty="0"/>
              <a:t> </a:t>
            </a:r>
            <a:r>
              <a:rPr lang="en-US" i="1" dirty="0" err="1"/>
              <a:t>Paediatr</a:t>
            </a:r>
            <a:r>
              <a:rPr lang="en-US" dirty="0"/>
              <a:t> 2006;</a:t>
            </a:r>
            <a:r>
              <a:rPr lang="en-US" b="1" dirty="0"/>
              <a:t>95</a:t>
            </a:r>
            <a:r>
              <a:rPr lang="en-US" dirty="0"/>
              <a:t>:471–478.</a:t>
            </a:r>
          </a:p>
        </p:txBody>
      </p:sp>
    </p:spTree>
    <p:extLst>
      <p:ext uri="{BB962C8B-B14F-4D97-AF65-F5344CB8AC3E}">
        <p14:creationId xmlns:p14="http://schemas.microsoft.com/office/powerpoint/2010/main" val="416931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 treatment</a:t>
            </a:r>
          </a:p>
        </p:txBody>
      </p:sp>
      <p:sp>
        <p:nvSpPr>
          <p:cNvPr id="3" name="Content Placeholder 2"/>
          <p:cNvSpPr>
            <a:spLocks noGrp="1"/>
          </p:cNvSpPr>
          <p:nvPr>
            <p:ph idx="1"/>
          </p:nvPr>
        </p:nvSpPr>
        <p:spPr/>
        <p:txBody>
          <a:bodyPr>
            <a:normAutofit/>
          </a:bodyPr>
          <a:lstStyle/>
          <a:p>
            <a:r>
              <a:rPr lang="en-US" dirty="0"/>
              <a:t>Is there a need?</a:t>
            </a:r>
          </a:p>
          <a:p>
            <a:r>
              <a:rPr lang="en-US" dirty="0"/>
              <a:t>Intermittent </a:t>
            </a:r>
            <a:r>
              <a:rPr lang="en-US" dirty="0" err="1"/>
              <a:t>Vs</a:t>
            </a:r>
            <a:r>
              <a:rPr lang="en-US" dirty="0"/>
              <a:t> Continuous?</a:t>
            </a:r>
          </a:p>
          <a:p>
            <a:endParaRPr lang="en-US" dirty="0"/>
          </a:p>
          <a:p>
            <a:pPr marL="0" indent="0">
              <a:buNone/>
            </a:pPr>
            <a:endParaRPr lang="en-US" i="1" dirty="0"/>
          </a:p>
          <a:p>
            <a:pPr marL="0" indent="0">
              <a:buNone/>
            </a:pPr>
            <a:r>
              <a:rPr lang="en-US" i="1" dirty="0"/>
              <a:t>Failure to initiate regular treatment will not prejudice future respiratory health of the child. Indeed, neither early use of continuous nor intermittent with viral colds ICS can prevent the progression of any phenotype of preschool wheeze to asthma in childhood.</a:t>
            </a:r>
          </a:p>
          <a:p>
            <a:endParaRPr lang="en-US" dirty="0"/>
          </a:p>
        </p:txBody>
      </p:sp>
      <p:sp>
        <p:nvSpPr>
          <p:cNvPr id="4" name="TextBox 3"/>
          <p:cNvSpPr txBox="1"/>
          <p:nvPr/>
        </p:nvSpPr>
        <p:spPr>
          <a:xfrm>
            <a:off x="3386422" y="5853064"/>
            <a:ext cx="8305767" cy="369332"/>
          </a:xfrm>
          <a:prstGeom prst="rect">
            <a:avLst/>
          </a:prstGeom>
          <a:noFill/>
        </p:spPr>
        <p:txBody>
          <a:bodyPr wrap="none" rtlCol="0">
            <a:spAutoFit/>
          </a:bodyPr>
          <a:lstStyle/>
          <a:p>
            <a:r>
              <a:rPr lang="en-US" dirty="0"/>
              <a:t>Infantile wheeze: rethinking dogma	, Fernando Maria de </a:t>
            </a:r>
            <a:r>
              <a:rPr lang="en-US" dirty="0" err="1"/>
              <a:t>Benedictis</a:t>
            </a:r>
            <a:r>
              <a:rPr lang="en-US" baseline="30000" dirty="0"/>
              <a:t> </a:t>
            </a:r>
            <a:r>
              <a:rPr lang="en-US" dirty="0"/>
              <a:t>  et all; ADC </a:t>
            </a:r>
          </a:p>
        </p:txBody>
      </p:sp>
    </p:spTree>
    <p:extLst>
      <p:ext uri="{BB962C8B-B14F-4D97-AF65-F5344CB8AC3E}">
        <p14:creationId xmlns:p14="http://schemas.microsoft.com/office/powerpoint/2010/main" val="1562914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5"/>
            <a:ext cx="10515600" cy="741589"/>
          </a:xfrm>
        </p:spPr>
        <p:txBody>
          <a:bodyPr>
            <a:normAutofit/>
          </a:bodyPr>
          <a:lstStyle/>
          <a:p>
            <a:pPr fontAlgn="base"/>
            <a:r>
              <a:rPr lang="en-US" sz="3200" b="1" dirty="0"/>
              <a:t>Maintenance treatment of episodic (viral) wheeze</a:t>
            </a:r>
          </a:p>
        </p:txBody>
      </p:sp>
      <p:sp>
        <p:nvSpPr>
          <p:cNvPr id="3" name="Content Placeholder 2"/>
          <p:cNvSpPr>
            <a:spLocks noGrp="1"/>
          </p:cNvSpPr>
          <p:nvPr>
            <p:ph idx="1"/>
          </p:nvPr>
        </p:nvSpPr>
        <p:spPr>
          <a:xfrm>
            <a:off x="838200" y="1342577"/>
            <a:ext cx="10515600" cy="5297715"/>
          </a:xfrm>
        </p:spPr>
        <p:txBody>
          <a:bodyPr>
            <a:normAutofit/>
          </a:bodyPr>
          <a:lstStyle/>
          <a:p>
            <a:pPr lvl="0"/>
            <a:r>
              <a:rPr lang="en-US" sz="2400" dirty="0"/>
              <a:t>Inhaled bronchodilators </a:t>
            </a:r>
          </a:p>
          <a:p>
            <a:pPr marL="0" lvl="0" indent="0">
              <a:buNone/>
            </a:pPr>
            <a:endParaRPr lang="en-US" sz="2400" dirty="0"/>
          </a:p>
          <a:p>
            <a:pPr lvl="0"/>
            <a:r>
              <a:rPr lang="en-US" sz="2400" dirty="0"/>
              <a:t>There is no clear evidence for benefit of regular daily inhaled corticosteroids or </a:t>
            </a:r>
            <a:r>
              <a:rPr lang="en-US" sz="2400" dirty="0" err="1"/>
              <a:t>montelukast</a:t>
            </a:r>
            <a:r>
              <a:rPr lang="en-US" sz="2400" dirty="0"/>
              <a:t> in recurrent episodic viral wheeze.</a:t>
            </a:r>
          </a:p>
          <a:p>
            <a:pPr lvl="1"/>
            <a:r>
              <a:rPr lang="en-US" sz="1200" dirty="0"/>
              <a:t>(Leukotriene receptor antagonists as maintenance and intermittent therapy for episodic viral wheeze in children. </a:t>
            </a:r>
            <a:r>
              <a:rPr lang="en-US" sz="1200" dirty="0" err="1"/>
              <a:t>Brodlie</a:t>
            </a:r>
            <a:r>
              <a:rPr lang="en-US" sz="1200" dirty="0"/>
              <a:t> et al; The Cochrane database of systematic reviews, vol. 10, p. CD008202. (2015))</a:t>
            </a:r>
          </a:p>
          <a:p>
            <a:pPr lvl="1"/>
            <a:r>
              <a:rPr lang="en-US" sz="1000" b="1" dirty="0"/>
              <a:t>  Episodic Use of an Inhaled Corticosteroid or Leukotriene Receptor Antagonist in Preschool Children with Moderate-to-Severe Intermittent Wheezing; </a:t>
            </a:r>
            <a:r>
              <a:rPr lang="hu-HU" sz="1000" b="1" dirty="0">
                <a:hlinkClick r:id="rId2"/>
              </a:rPr>
              <a:t>J Allergy Clin Immunol. 2008 Dec; 122(6): 1127–1135.e8.</a:t>
            </a:r>
            <a:endParaRPr lang="en-US" sz="1000" b="1" dirty="0"/>
          </a:p>
          <a:p>
            <a:pPr marL="577850" lvl="2" indent="0">
              <a:buNone/>
            </a:pPr>
            <a:endParaRPr lang="en-US" sz="1000" b="1" dirty="0"/>
          </a:p>
          <a:p>
            <a:pPr lvl="0"/>
            <a:r>
              <a:rPr lang="en-US" sz="2400" dirty="0"/>
              <a:t>Daily therapy may be considered with either ICS or </a:t>
            </a:r>
            <a:r>
              <a:rPr lang="en-US" sz="2400" dirty="0" err="1"/>
              <a:t>montelukast</a:t>
            </a:r>
            <a:r>
              <a:rPr lang="en-US" sz="2400" dirty="0"/>
              <a:t> if:</a:t>
            </a:r>
          </a:p>
          <a:p>
            <a:pPr lvl="1"/>
            <a:r>
              <a:rPr lang="en-US" sz="2400" dirty="0"/>
              <a:t>the attacks are severe (requiring hospital admission or systemic corticosteroids); or</a:t>
            </a:r>
          </a:p>
          <a:p>
            <a:pPr lvl="1"/>
            <a:r>
              <a:rPr lang="en-US" sz="2400" dirty="0"/>
              <a:t>the attacks are frequent; or</a:t>
            </a:r>
          </a:p>
          <a:p>
            <a:pPr lvl="1"/>
            <a:r>
              <a:rPr lang="en-US" sz="2400" dirty="0"/>
              <a:t>the clinician suspects that interval symptoms are being under reported</a:t>
            </a:r>
          </a:p>
          <a:p>
            <a:endParaRPr lang="en-US" dirty="0"/>
          </a:p>
        </p:txBody>
      </p:sp>
    </p:spTree>
    <p:extLst>
      <p:ext uri="{BB962C8B-B14F-4D97-AF65-F5344CB8AC3E}">
        <p14:creationId xmlns:p14="http://schemas.microsoft.com/office/powerpoint/2010/main" val="17157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7FB53885-AEB7-6924-CF91-493C584934A1}"/>
              </a:ext>
            </a:extLst>
          </p:cNvPr>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452" b="1">
                <a:latin typeface="Arial" panose="020B0604020202020204" pitchFamily="34" charset="0"/>
              </a:rPr>
              <a:t>Approach to preschool wheeze.</a:t>
            </a:r>
          </a:p>
        </p:txBody>
      </p:sp>
      <p:pic>
        <p:nvPicPr>
          <p:cNvPr id="3074" name="Picture 2">
            <a:extLst>
              <a:ext uri="{FF2B5EF4-FFF2-40B4-BE49-F238E27FC236}">
                <a16:creationId xmlns:a16="http://schemas.microsoft.com/office/drawing/2014/main" id="{376F1580-6B56-F25E-19E3-6D60241FA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0194" y="6205613"/>
            <a:ext cx="816565" cy="5227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5DEFB62B-91B8-437E-FFF9-A1270A2395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3094" y="979304"/>
            <a:ext cx="3571575"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8C394CCF-409F-FD4A-3F67-37DC9E0F22B9}"/>
              </a:ext>
            </a:extLst>
          </p:cNvPr>
          <p:cNvSpPr txBox="1">
            <a:spLocks noChangeArrowheads="1"/>
          </p:cNvSpPr>
          <p:nvPr/>
        </p:nvSpPr>
        <p:spPr bwMode="auto">
          <a:xfrm>
            <a:off x="4313094" y="5972308"/>
            <a:ext cx="3918651"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a:latin typeface="Arial" panose="020B0604020202020204" pitchFamily="34" charset="0"/>
              </a:rPr>
              <a:t>Renu Khetan et al. Arch Dis Child Educ Pract Ed 2018;103:7-14</a:t>
            </a:r>
          </a:p>
        </p:txBody>
      </p:sp>
      <p:sp>
        <p:nvSpPr>
          <p:cNvPr id="3077" name="Text Box 5">
            <a:extLst>
              <a:ext uri="{FF2B5EF4-FFF2-40B4-BE49-F238E27FC236}">
                <a16:creationId xmlns:a16="http://schemas.microsoft.com/office/drawing/2014/main" id="{AB9FB710-A31A-E741-5225-2ECE2BC931BC}"/>
              </a:ext>
            </a:extLst>
          </p:cNvPr>
          <p:cNvSpPr txBox="1">
            <a:spLocks noChangeArrowheads="1"/>
          </p:cNvSpPr>
          <p:nvPr/>
        </p:nvSpPr>
        <p:spPr bwMode="auto">
          <a:xfrm>
            <a:off x="1621451" y="6613175"/>
            <a:ext cx="685800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9pPr>
          </a:lstStyle>
          <a:p>
            <a:r>
              <a:rPr lang="en-GB" altLang="en-US" sz="907">
                <a:latin typeface="Arial" panose="020B0604020202020204" pitchFamily="34" charset="0"/>
              </a:rPr>
              <a:t>Copyright © BMJ Publishing Group Ltd &amp; Royal College of Paediatrics and Child Health. All rights reserved.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78852"/>
            <a:ext cx="9144000" cy="615553"/>
          </a:xfrm>
        </p:spPr>
        <p:txBody>
          <a:bodyPr/>
          <a:lstStyle/>
          <a:p>
            <a:r>
              <a:rPr lang="en-GB" sz="3200" dirty="0"/>
              <a:t>Asthma</a:t>
            </a:r>
          </a:p>
        </p:txBody>
      </p:sp>
      <p:sp>
        <p:nvSpPr>
          <p:cNvPr id="3" name="Content Placeholder 2"/>
          <p:cNvSpPr>
            <a:spLocks noGrp="1"/>
          </p:cNvSpPr>
          <p:nvPr>
            <p:ph idx="1"/>
          </p:nvPr>
        </p:nvSpPr>
        <p:spPr>
          <a:xfrm>
            <a:off x="527381" y="1124744"/>
            <a:ext cx="10140619" cy="4910005"/>
          </a:xfrm>
        </p:spPr>
        <p:txBody>
          <a:bodyPr>
            <a:normAutofit/>
          </a:bodyPr>
          <a:lstStyle/>
          <a:p>
            <a:r>
              <a:rPr lang="en-GB" sz="2400" dirty="0"/>
              <a:t>5.4 million people who suffer from Asthma in the UK</a:t>
            </a:r>
          </a:p>
          <a:p>
            <a:endParaRPr lang="en-GB" sz="2400" dirty="0"/>
          </a:p>
          <a:p>
            <a:r>
              <a:rPr lang="en-GB" sz="2400" dirty="0"/>
              <a:t>1.1 million children</a:t>
            </a:r>
          </a:p>
          <a:p>
            <a:endParaRPr lang="en-GB" sz="2400" dirty="0"/>
          </a:p>
          <a:p>
            <a:r>
              <a:rPr lang="en-GB" sz="2400" dirty="0"/>
              <a:t>Common chronic disease in children</a:t>
            </a:r>
          </a:p>
          <a:p>
            <a:endParaRPr lang="en-GB" sz="2400" dirty="0"/>
          </a:p>
          <a:p>
            <a:r>
              <a:rPr lang="en-GB" sz="2400" dirty="0"/>
              <a:t>Outcomes for children in the UK amongst the worst in the West</a:t>
            </a:r>
          </a:p>
          <a:p>
            <a:endParaRPr lang="en-GB" sz="2400" dirty="0"/>
          </a:p>
          <a:p>
            <a:r>
              <a:rPr lang="en-GB" sz="2400" dirty="0"/>
              <a:t>Outcomes even worse in the North East</a:t>
            </a:r>
          </a:p>
          <a:p>
            <a:pPr marL="0" indent="0">
              <a:buNone/>
            </a:pPr>
            <a:endParaRPr lang="en-GB" sz="2400" dirty="0"/>
          </a:p>
          <a:p>
            <a:endParaRPr lang="en-GB" dirty="0"/>
          </a:p>
          <a:p>
            <a:endParaRPr lang="en-GB" dirty="0"/>
          </a:p>
        </p:txBody>
      </p:sp>
    </p:spTree>
    <p:extLst>
      <p:ext uri="{BB962C8B-B14F-4D97-AF65-F5344CB8AC3E}">
        <p14:creationId xmlns:p14="http://schemas.microsoft.com/office/powerpoint/2010/main" val="3604428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Tiers 1 to 5 Training</a:t>
            </a:r>
          </a:p>
        </p:txBody>
      </p:sp>
      <p:sp>
        <p:nvSpPr>
          <p:cNvPr id="3" name="Content Placeholder 2"/>
          <p:cNvSpPr>
            <a:spLocks noGrp="1"/>
          </p:cNvSpPr>
          <p:nvPr>
            <p:ph idx="1"/>
          </p:nvPr>
        </p:nvSpPr>
        <p:spPr/>
        <p:txBody>
          <a:bodyPr/>
          <a:lstStyle/>
          <a:p>
            <a:pPr marL="0" indent="0">
              <a:buNone/>
            </a:pPr>
            <a:endParaRPr lang="en-GB" dirty="0"/>
          </a:p>
          <a:p>
            <a:r>
              <a:rPr lang="en-GB" dirty="0"/>
              <a:t>Access the training: </a:t>
            </a:r>
            <a:r>
              <a:rPr lang="en-GB" u="sng" dirty="0">
                <a:hlinkClick r:id="rId2"/>
              </a:rPr>
              <a:t>Asthma (Children and young people) - </a:t>
            </a:r>
            <a:r>
              <a:rPr lang="en-GB" u="sng" dirty="0" err="1">
                <a:hlinkClick r:id="rId2"/>
              </a:rPr>
              <a:t>elearning</a:t>
            </a:r>
            <a:r>
              <a:rPr lang="en-GB" u="sng" dirty="0">
                <a:hlinkClick r:id="rId2"/>
              </a:rPr>
              <a:t> for healthcare (e-lfh.org.uk)</a:t>
            </a:r>
            <a:endParaRPr lang="en-GB" dirty="0"/>
          </a:p>
          <a:p>
            <a:endParaRPr lang="en-GB" dirty="0"/>
          </a:p>
        </p:txBody>
      </p:sp>
    </p:spTree>
    <p:extLst>
      <p:ext uri="{BB962C8B-B14F-4D97-AF65-F5344CB8AC3E}">
        <p14:creationId xmlns:p14="http://schemas.microsoft.com/office/powerpoint/2010/main" val="4106696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pic>
        <p:nvPicPr>
          <p:cNvPr id="4" name="Content Placeholder 3"/>
          <p:cNvPicPr>
            <a:picLocks noGrp="1" noChangeAspect="1"/>
          </p:cNvPicPr>
          <p:nvPr>
            <p:ph idx="1"/>
          </p:nvPr>
        </p:nvPicPr>
        <p:blipFill>
          <a:blip r:embed="rId2"/>
          <a:stretch>
            <a:fillRect/>
          </a:stretch>
        </p:blipFill>
        <p:spPr>
          <a:xfrm>
            <a:off x="3250094" y="1448078"/>
            <a:ext cx="7116689" cy="4876251"/>
          </a:xfrm>
          <a:prstGeom prst="rect">
            <a:avLst/>
          </a:prstGeom>
        </p:spPr>
      </p:pic>
    </p:spTree>
    <p:extLst>
      <p:ext uri="{BB962C8B-B14F-4D97-AF65-F5344CB8AC3E}">
        <p14:creationId xmlns:p14="http://schemas.microsoft.com/office/powerpoint/2010/main" val="1760209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dirty="0"/>
          </a:p>
        </p:txBody>
      </p:sp>
      <p:pic>
        <p:nvPicPr>
          <p:cNvPr id="4" name="Content Placeholder 3"/>
          <p:cNvPicPr>
            <a:picLocks noGrp="1" noChangeAspect="1"/>
          </p:cNvPicPr>
          <p:nvPr>
            <p:ph sz="quarter" idx="10"/>
          </p:nvPr>
        </p:nvPicPr>
        <p:blipFill>
          <a:blip r:embed="rId2"/>
          <a:stretch>
            <a:fillRect/>
          </a:stretch>
        </p:blipFill>
        <p:spPr>
          <a:xfrm>
            <a:off x="1262270" y="671227"/>
            <a:ext cx="9660835" cy="5264193"/>
          </a:xfrm>
          <a:prstGeom prst="rect">
            <a:avLst/>
          </a:prstGeom>
        </p:spPr>
      </p:pic>
    </p:spTree>
    <p:extLst>
      <p:ext uri="{BB962C8B-B14F-4D97-AF65-F5344CB8AC3E}">
        <p14:creationId xmlns:p14="http://schemas.microsoft.com/office/powerpoint/2010/main" val="131264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WHO definition</a:t>
            </a:r>
          </a:p>
        </p:txBody>
      </p:sp>
      <p:sp>
        <p:nvSpPr>
          <p:cNvPr id="3" name="Content Placeholder 2"/>
          <p:cNvSpPr>
            <a:spLocks noGrp="1"/>
          </p:cNvSpPr>
          <p:nvPr>
            <p:ph sz="quarter" idx="10"/>
          </p:nvPr>
        </p:nvSpPr>
        <p:spPr/>
        <p:txBody>
          <a:bodyPr/>
          <a:lstStyle/>
          <a:p>
            <a:pPr marL="0" indent="0">
              <a:buNone/>
            </a:pPr>
            <a:endParaRPr lang="en-GB" b="0" i="1" dirty="0"/>
          </a:p>
          <a:p>
            <a:r>
              <a:rPr lang="en-GB" b="0" i="1" dirty="0"/>
              <a:t>Asthma is a long-term condition affecting children and adults. The air passages in the lungs become narrow due to inflammation and tightening of the muscles around the small airways. This causes asthma symptoms such as cough, wheeze, shortness of breath and chest tightness</a:t>
            </a:r>
            <a:endParaRPr lang="en-GB" i="1" dirty="0"/>
          </a:p>
        </p:txBody>
      </p:sp>
      <p:pic>
        <p:nvPicPr>
          <p:cNvPr id="4" name="Picture 3"/>
          <p:cNvPicPr>
            <a:picLocks noChangeAspect="1"/>
          </p:cNvPicPr>
          <p:nvPr/>
        </p:nvPicPr>
        <p:blipFill>
          <a:blip r:embed="rId2"/>
          <a:stretch>
            <a:fillRect/>
          </a:stretch>
        </p:blipFill>
        <p:spPr>
          <a:xfrm>
            <a:off x="9010185" y="4869161"/>
            <a:ext cx="2366403" cy="960108"/>
          </a:xfrm>
          <a:prstGeom prst="rect">
            <a:avLst/>
          </a:prstGeom>
        </p:spPr>
      </p:pic>
    </p:spTree>
    <p:extLst>
      <p:ext uri="{BB962C8B-B14F-4D97-AF65-F5344CB8AC3E}">
        <p14:creationId xmlns:p14="http://schemas.microsoft.com/office/powerpoint/2010/main" val="79459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sp>
        <p:nvSpPr>
          <p:cNvPr id="3" name="Content Placeholder 2"/>
          <p:cNvSpPr>
            <a:spLocks noGrp="1"/>
          </p:cNvSpPr>
          <p:nvPr>
            <p:ph sz="quarter" idx="10"/>
          </p:nvPr>
        </p:nvSpPr>
        <p:spPr/>
        <p:txBody>
          <a:bodyPr/>
          <a:lstStyle/>
          <a:p>
            <a:endParaRPr lang="en-GB" dirty="0"/>
          </a:p>
        </p:txBody>
      </p:sp>
      <p:pic>
        <p:nvPicPr>
          <p:cNvPr id="4" name="Picture 3"/>
          <p:cNvPicPr>
            <a:picLocks noChangeAspect="1"/>
          </p:cNvPicPr>
          <p:nvPr/>
        </p:nvPicPr>
        <p:blipFill>
          <a:blip r:embed="rId2"/>
          <a:stretch>
            <a:fillRect/>
          </a:stretch>
        </p:blipFill>
        <p:spPr>
          <a:xfrm>
            <a:off x="1" y="127819"/>
            <a:ext cx="12191999" cy="6559308"/>
          </a:xfrm>
          <a:prstGeom prst="rect">
            <a:avLst/>
          </a:prstGeom>
        </p:spPr>
      </p:pic>
    </p:spTree>
    <p:extLst>
      <p:ext uri="{BB962C8B-B14F-4D97-AF65-F5344CB8AC3E}">
        <p14:creationId xmlns:p14="http://schemas.microsoft.com/office/powerpoint/2010/main" val="2534985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4573E-7777-449C-90FF-9CF4717EEDBB}"/>
              </a:ext>
            </a:extLst>
          </p:cNvPr>
          <p:cNvSpPr>
            <a:spLocks noGrp="1"/>
          </p:cNvSpPr>
          <p:nvPr>
            <p:ph type="title"/>
          </p:nvPr>
        </p:nvSpPr>
        <p:spPr>
          <a:xfrm>
            <a:off x="838200" y="365125"/>
            <a:ext cx="10515600" cy="2299417"/>
          </a:xfrm>
        </p:spPr>
        <p:txBody>
          <a:bodyPr>
            <a:normAutofit fontScale="90000"/>
          </a:bodyPr>
          <a:lstStyle/>
          <a:p>
            <a:pPr>
              <a:defRPr/>
            </a:pPr>
            <a:r>
              <a:rPr lang="en-GB" dirty="0"/>
              <a:t>Most children who wheeze, cough or have exercise induced symptoms intermittently have asthma.</a:t>
            </a:r>
            <a:br>
              <a:rPr lang="en-GB" dirty="0"/>
            </a:br>
            <a:endParaRPr lang="en-GB" dirty="0"/>
          </a:p>
        </p:txBody>
      </p:sp>
      <p:sp>
        <p:nvSpPr>
          <p:cNvPr id="3" name="Content Placeholder 2">
            <a:extLst>
              <a:ext uri="{FF2B5EF4-FFF2-40B4-BE49-F238E27FC236}">
                <a16:creationId xmlns:a16="http://schemas.microsoft.com/office/drawing/2014/main" id="{F5CA069D-76D2-413D-80E6-7141132A69A9}"/>
              </a:ext>
            </a:extLst>
          </p:cNvPr>
          <p:cNvSpPr>
            <a:spLocks noGrp="1"/>
          </p:cNvSpPr>
          <p:nvPr>
            <p:ph idx="1"/>
          </p:nvPr>
        </p:nvSpPr>
        <p:spPr/>
        <p:txBody>
          <a:bodyPr/>
          <a:lstStyle/>
          <a:p>
            <a:pPr>
              <a:defRPr/>
            </a:pPr>
            <a:endParaRPr lang="en-GB" dirty="0"/>
          </a:p>
          <a:p>
            <a:pPr>
              <a:defRPr/>
            </a:pPr>
            <a:endParaRPr lang="en-GB" dirty="0"/>
          </a:p>
          <a:p>
            <a:pPr>
              <a:defRPr/>
            </a:pPr>
            <a:r>
              <a:rPr lang="en-GB" dirty="0"/>
              <a:t>True</a:t>
            </a:r>
          </a:p>
          <a:p>
            <a:pPr>
              <a:defRPr/>
            </a:pPr>
            <a:r>
              <a:rPr lang="en-GB" dirty="0"/>
              <a:t>False</a:t>
            </a:r>
          </a:p>
        </p:txBody>
      </p:sp>
    </p:spTree>
    <p:extLst>
      <p:ext uri="{BB962C8B-B14F-4D97-AF65-F5344CB8AC3E}">
        <p14:creationId xmlns:p14="http://schemas.microsoft.com/office/powerpoint/2010/main" val="3986138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F598B-479A-4C30-A956-19DF114302D3}"/>
              </a:ext>
            </a:extLst>
          </p:cNvPr>
          <p:cNvSpPr>
            <a:spLocks noGrp="1"/>
          </p:cNvSpPr>
          <p:nvPr>
            <p:ph type="title"/>
          </p:nvPr>
        </p:nvSpPr>
        <p:spPr>
          <a:xfrm>
            <a:off x="1775520" y="2"/>
            <a:ext cx="8435280" cy="1028732"/>
          </a:xfrm>
        </p:spPr>
        <p:txBody>
          <a:bodyPr>
            <a:normAutofit fontScale="90000"/>
          </a:bodyPr>
          <a:lstStyle/>
          <a:p>
            <a:pPr>
              <a:defRPr/>
            </a:pPr>
            <a:r>
              <a:rPr lang="en-GB" dirty="0"/>
              <a:t>When to suspect a diagnosis of asthma?</a:t>
            </a:r>
          </a:p>
        </p:txBody>
      </p:sp>
      <p:sp>
        <p:nvSpPr>
          <p:cNvPr id="3" name="Content Placeholder 2">
            <a:extLst>
              <a:ext uri="{FF2B5EF4-FFF2-40B4-BE49-F238E27FC236}">
                <a16:creationId xmlns:a16="http://schemas.microsoft.com/office/drawing/2014/main" id="{CC0D912E-3D17-417D-B430-4A53AD14906D}"/>
              </a:ext>
            </a:extLst>
          </p:cNvPr>
          <p:cNvSpPr>
            <a:spLocks noGrp="1"/>
          </p:cNvSpPr>
          <p:nvPr>
            <p:ph idx="1"/>
          </p:nvPr>
        </p:nvSpPr>
        <p:spPr>
          <a:xfrm>
            <a:off x="431371" y="836712"/>
            <a:ext cx="11760629" cy="5106888"/>
          </a:xfrm>
        </p:spPr>
        <p:txBody>
          <a:bodyPr>
            <a:normAutofit fontScale="92500" lnSpcReduction="20000"/>
          </a:bodyPr>
          <a:lstStyle/>
          <a:p>
            <a:pPr marL="0" indent="0">
              <a:buNone/>
              <a:defRPr/>
            </a:pPr>
            <a:endParaRPr lang="en-GB" dirty="0"/>
          </a:p>
          <a:p>
            <a:pPr>
              <a:defRPr/>
            </a:pPr>
            <a:r>
              <a:rPr lang="en-GB" dirty="0"/>
              <a:t>Wheeze and Cough are common symptoms in children</a:t>
            </a:r>
          </a:p>
          <a:p>
            <a:pPr marL="0" indent="0">
              <a:buNone/>
              <a:defRPr/>
            </a:pPr>
            <a:endParaRPr lang="en-GB" dirty="0"/>
          </a:p>
          <a:p>
            <a:pPr>
              <a:defRPr/>
            </a:pPr>
            <a:r>
              <a:rPr lang="en-GB" dirty="0"/>
              <a:t>Wheeze : continuous high pitched musical sound coming from the chest</a:t>
            </a:r>
          </a:p>
          <a:p>
            <a:pPr marL="0" indent="0">
              <a:buNone/>
              <a:defRPr/>
            </a:pPr>
            <a:endParaRPr lang="en-GB" dirty="0"/>
          </a:p>
          <a:p>
            <a:pPr>
              <a:defRPr/>
            </a:pPr>
            <a:r>
              <a:rPr lang="en-GB" dirty="0"/>
              <a:t>Only a quarter of children who cough or wheeze or have exercise induced symptoms have asthma</a:t>
            </a:r>
          </a:p>
          <a:p>
            <a:pPr>
              <a:defRPr/>
            </a:pPr>
            <a:endParaRPr lang="en-GB" dirty="0"/>
          </a:p>
          <a:p>
            <a:pPr>
              <a:defRPr/>
            </a:pPr>
            <a:r>
              <a:rPr lang="en-GB" dirty="0"/>
              <a:t>Two thirds of children with a cluster of symptoms ( cough, wheeze, SOB, chest tightness, exercise induced symptoms) have asthma</a:t>
            </a:r>
          </a:p>
          <a:p>
            <a:pPr marL="0" indent="0">
              <a:buNone/>
              <a:defRPr/>
            </a:pPr>
            <a:endParaRPr lang="en-GB" dirty="0"/>
          </a:p>
          <a:p>
            <a:pPr>
              <a:defRPr/>
            </a:pPr>
            <a:r>
              <a:rPr lang="en-GB" dirty="0"/>
              <a:t>Wheeze heard by a healthcare professional on auscultation increases the probability of asthma </a:t>
            </a:r>
          </a:p>
        </p:txBody>
      </p:sp>
    </p:spTree>
    <p:extLst>
      <p:ext uri="{BB962C8B-B14F-4D97-AF65-F5344CB8AC3E}">
        <p14:creationId xmlns:p14="http://schemas.microsoft.com/office/powerpoint/2010/main" val="1206158825"/>
      </p:ext>
    </p:extLst>
  </p:cSld>
  <p:clrMapOvr>
    <a:masterClrMapping/>
  </p:clrMapOvr>
  <p:extLst>
    <p:ext uri="{6950BFC3-D8DA-4A85-94F7-54DA5524770B}">
      <p188:commentRel xmlns=""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Diagnosis</a:t>
            </a:r>
          </a:p>
        </p:txBody>
      </p:sp>
      <p:pic>
        <p:nvPicPr>
          <p:cNvPr id="4" name="Picture 5" descr="MC900441523[1]"/>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a:xfrm>
            <a:off x="3375960" y="1681017"/>
            <a:ext cx="5836980" cy="4987637"/>
          </a:xfrm>
        </p:spPr>
      </p:pic>
    </p:spTree>
    <p:extLst>
      <p:ext uri="{BB962C8B-B14F-4D97-AF65-F5344CB8AC3E}">
        <p14:creationId xmlns:p14="http://schemas.microsoft.com/office/powerpoint/2010/main" val="1051151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1573</Words>
  <Application>Microsoft Office PowerPoint</Application>
  <PresentationFormat>Widescreen</PresentationFormat>
  <Paragraphs>267</Paragraphs>
  <Slides>42</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3" baseType="lpstr">
      <vt:lpstr>Arial</vt:lpstr>
      <vt:lpstr>Arial,Bold</vt:lpstr>
      <vt:lpstr>Calibri</vt:lpstr>
      <vt:lpstr>Calibri Light</vt:lpstr>
      <vt:lpstr>Inter</vt:lpstr>
      <vt:lpstr>interfaceregular</vt:lpstr>
      <vt:lpstr>msgothic</vt:lpstr>
      <vt:lpstr>Noto Sans</vt:lpstr>
      <vt:lpstr>Wingdings</vt:lpstr>
      <vt:lpstr>Office Theme</vt:lpstr>
      <vt:lpstr>Chart</vt:lpstr>
      <vt:lpstr>PowerPoint Presentation</vt:lpstr>
      <vt:lpstr>PowerPoint Presentation</vt:lpstr>
      <vt:lpstr>Aims and Objectives</vt:lpstr>
      <vt:lpstr>Asthma</vt:lpstr>
      <vt:lpstr>WHO definition</vt:lpstr>
      <vt:lpstr>PowerPoint Presentation</vt:lpstr>
      <vt:lpstr>Most children who wheeze, cough or have exercise induced symptoms intermittently have asthma. </vt:lpstr>
      <vt:lpstr>When to suspect a diagnosis of asthma?</vt:lpstr>
      <vt:lpstr>Diagnosis</vt:lpstr>
      <vt:lpstr> History</vt:lpstr>
      <vt:lpstr>Allergic Triggers</vt:lpstr>
      <vt:lpstr>Food Allergies and risk of anaphylaxis</vt:lpstr>
      <vt:lpstr>Environmental Triggers</vt:lpstr>
      <vt:lpstr>Environmental triggers</vt:lpstr>
      <vt:lpstr>Environmental Triggers</vt:lpstr>
      <vt:lpstr>Smoking and….vaping</vt:lpstr>
      <vt:lpstr>Examination</vt:lpstr>
      <vt:lpstr> Normal spirometry excludes asthma </vt:lpstr>
      <vt:lpstr>Diagnosis</vt:lpstr>
      <vt:lpstr> Objective testing</vt:lpstr>
      <vt:lpstr>Exhaled Nitric Oxide ( FeNO)</vt:lpstr>
      <vt:lpstr>Spirometry ( 3 minutes video)</vt:lpstr>
      <vt:lpstr>Peak Flow and Home Devices</vt:lpstr>
      <vt:lpstr>                                  Objective tests for asthma in children and young people aged 5 to 16  Positive test thresholds: Spirometry:obstructive pattern FEV1/FVC) ratio less than 70%  BDR: Improvement in FEV1 of 12% or more Peak flow variability: &gt;20%</vt:lpstr>
      <vt:lpstr>Peak Expiratory Flow (PEF, peak flow or peak flow rate)</vt:lpstr>
      <vt:lpstr>Peak Expiratory Flow - Limitations</vt:lpstr>
      <vt:lpstr>Home Spirometer</vt:lpstr>
      <vt:lpstr>Home Spirometer</vt:lpstr>
      <vt:lpstr>Preschool Wheeze</vt:lpstr>
      <vt:lpstr>Preschool wheeze</vt:lpstr>
      <vt:lpstr>18 months old child – acutely unwell, cough wheeze, respiratory distress</vt:lpstr>
      <vt:lpstr>PowerPoint Presentation</vt:lpstr>
      <vt:lpstr>PowerPoint Presentation</vt:lpstr>
      <vt:lpstr>PowerPoint Presentation</vt:lpstr>
      <vt:lpstr>WHEEZING PHENOTYPES 12 Longitudinal birth cohorts  Original Tucson Group (Taussig L et al 1985)</vt:lpstr>
      <vt:lpstr>Progression –based on severity of wheeze</vt:lpstr>
      <vt:lpstr>Maintenance treatment</vt:lpstr>
      <vt:lpstr>Maintenance treatment of episodic (viral) wheeze</vt:lpstr>
      <vt:lpstr>PowerPoint Presentation</vt:lpstr>
      <vt:lpstr>Tiers 1 to 5 Training</vt:lpstr>
      <vt:lpstr>Any Questions</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Jade Senior</dc:creator>
  <cp:lastModifiedBy>RAMPHUL, Neelmanee (GATESHEAD HEALTH NHS FOUNDATION TRUST)</cp:lastModifiedBy>
  <cp:revision>4</cp:revision>
  <dcterms:created xsi:type="dcterms:W3CDTF">2023-05-12T10:34:10Z</dcterms:created>
  <dcterms:modified xsi:type="dcterms:W3CDTF">2023-06-05T20:29:50Z</dcterms:modified>
</cp:coreProperties>
</file>