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017" r:id="rId3"/>
    <p:sldId id="258" r:id="rId4"/>
    <p:sldId id="2011" r:id="rId5"/>
    <p:sldId id="1994" r:id="rId6"/>
    <p:sldId id="259" r:id="rId7"/>
    <p:sldId id="1999" r:id="rId8"/>
    <p:sldId id="2014" r:id="rId9"/>
    <p:sldId id="2000" r:id="rId10"/>
    <p:sldId id="2003" r:id="rId11"/>
    <p:sldId id="2004" r:id="rId12"/>
    <p:sldId id="2005" r:id="rId13"/>
    <p:sldId id="2010" r:id="rId14"/>
    <p:sldId id="260" r:id="rId15"/>
    <p:sldId id="319" r:id="rId16"/>
    <p:sldId id="1993" r:id="rId17"/>
    <p:sldId id="2006" r:id="rId18"/>
    <p:sldId id="2015" r:id="rId19"/>
    <p:sldId id="201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D7FFCA-5D72-C285-981A-48F359EEB801}" name="Wyborn, Ceri" initials="WC" userId="S::Ceri.Wyborn@dhsc.gov.uk::78234aa4-e702-4c41-b4cb-2966038695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1"/>
    <a:srgbClr val="E3E4DC"/>
    <a:srgbClr val="009999"/>
    <a:srgbClr val="00CC99"/>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00739A-693A-494F-9A15-0FD25AB4B75A}" v="11" dt="2023-10-12T10:14:27.3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57" autoAdjust="0"/>
  </p:normalViewPr>
  <p:slideViewPr>
    <p:cSldViewPr snapToGrid="0">
      <p:cViewPr varScale="1">
        <p:scale>
          <a:sx n="72" d="100"/>
          <a:sy n="72" d="100"/>
        </p:scale>
        <p:origin x="211" y="5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8D37F1-5E59-4D02-A811-6619C0CA4151}" type="datetimeFigureOut">
              <a:rPr lang="en-GB" smtClean="0"/>
              <a:t>08/11/2023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F529CB-DC4A-4D14-BEB4-8F162D615174}" type="slidenum">
              <a:rPr lang="en-GB" smtClean="0"/>
              <a:t>‹#›</a:t>
            </a:fld>
            <a:endParaRPr lang="en-GB"/>
          </a:p>
        </p:txBody>
      </p:sp>
    </p:spTree>
    <p:extLst>
      <p:ext uri="{BB962C8B-B14F-4D97-AF65-F5344CB8AC3E}">
        <p14:creationId xmlns:p14="http://schemas.microsoft.com/office/powerpoint/2010/main" val="1149867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F529CB-DC4A-4D14-BEB4-8F162D615174}" type="slidenum">
              <a:rPr lang="en-GB" smtClean="0"/>
              <a:t>3</a:t>
            </a:fld>
            <a:endParaRPr lang="en-GB"/>
          </a:p>
        </p:txBody>
      </p:sp>
    </p:spTree>
    <p:extLst>
      <p:ext uri="{BB962C8B-B14F-4D97-AF65-F5344CB8AC3E}">
        <p14:creationId xmlns:p14="http://schemas.microsoft.com/office/powerpoint/2010/main" val="4175705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F529CB-DC4A-4D14-BEB4-8F162D615174}" type="slidenum">
              <a:rPr lang="en-GB" smtClean="0"/>
              <a:t>5</a:t>
            </a:fld>
            <a:endParaRPr lang="en-GB"/>
          </a:p>
        </p:txBody>
      </p:sp>
    </p:spTree>
    <p:extLst>
      <p:ext uri="{BB962C8B-B14F-4D97-AF65-F5344CB8AC3E}">
        <p14:creationId xmlns:p14="http://schemas.microsoft.com/office/powerpoint/2010/main" val="97676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F529CB-DC4A-4D14-BEB4-8F162D615174}" type="slidenum">
              <a:rPr lang="en-GB" smtClean="0"/>
              <a:t>6</a:t>
            </a:fld>
            <a:endParaRPr lang="en-GB"/>
          </a:p>
        </p:txBody>
      </p:sp>
    </p:spTree>
    <p:extLst>
      <p:ext uri="{BB962C8B-B14F-4D97-AF65-F5344CB8AC3E}">
        <p14:creationId xmlns:p14="http://schemas.microsoft.com/office/powerpoint/2010/main" val="1942681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F529CB-DC4A-4D14-BEB4-8F162D615174}" type="slidenum">
              <a:rPr lang="en-GB" smtClean="0"/>
              <a:t>8</a:t>
            </a:fld>
            <a:endParaRPr lang="en-GB"/>
          </a:p>
        </p:txBody>
      </p:sp>
    </p:spTree>
    <p:extLst>
      <p:ext uri="{BB962C8B-B14F-4D97-AF65-F5344CB8AC3E}">
        <p14:creationId xmlns:p14="http://schemas.microsoft.com/office/powerpoint/2010/main" val="2315146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F529CB-DC4A-4D14-BEB4-8F162D615174}" type="slidenum">
              <a:rPr lang="en-GB" smtClean="0"/>
              <a:t>11</a:t>
            </a:fld>
            <a:endParaRPr lang="en-GB"/>
          </a:p>
        </p:txBody>
      </p:sp>
    </p:spTree>
    <p:extLst>
      <p:ext uri="{BB962C8B-B14F-4D97-AF65-F5344CB8AC3E}">
        <p14:creationId xmlns:p14="http://schemas.microsoft.com/office/powerpoint/2010/main" val="3205314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D98852-3EB6-4F62-AEDF-E22F04D4A7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245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F529CB-DC4A-4D14-BEB4-8F162D615174}" type="slidenum">
              <a:rPr lang="en-GB" smtClean="0"/>
              <a:t>16</a:t>
            </a:fld>
            <a:endParaRPr lang="en-GB"/>
          </a:p>
        </p:txBody>
      </p:sp>
    </p:spTree>
    <p:extLst>
      <p:ext uri="{BB962C8B-B14F-4D97-AF65-F5344CB8AC3E}">
        <p14:creationId xmlns:p14="http://schemas.microsoft.com/office/powerpoint/2010/main" val="397156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5BD3F4-D768-43C8-BBC2-CF998C2D5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FEF3EE83-9BB9-481D-8395-69C4DB5CDE1E}"/>
              </a:ext>
            </a:extLst>
          </p:cNvPr>
          <p:cNvSpPr>
            <a:spLocks noGrp="1"/>
          </p:cNvSpPr>
          <p:nvPr>
            <p:ph type="ctrTitle" hasCustomPrompt="1"/>
          </p:nvPr>
        </p:nvSpPr>
        <p:spPr>
          <a:xfrm>
            <a:off x="930374" y="2549668"/>
            <a:ext cx="9144000" cy="563231"/>
          </a:xfrm>
        </p:spPr>
        <p:txBody>
          <a:bodyPr anchor="t" anchorCtr="0">
            <a:spAutoFit/>
          </a:bodyPr>
          <a:lstStyle>
            <a:lvl1pPr algn="l">
              <a:defRPr sz="3400" b="1">
                <a:latin typeface="Arial" panose="020B0604020202020204" pitchFamily="34" charset="0"/>
                <a:cs typeface="Arial" panose="020B0604020202020204" pitchFamily="34" charset="0"/>
              </a:defRPr>
            </a:lvl1pPr>
          </a:lstStyle>
          <a:p>
            <a:r>
              <a:rPr lang="en-US"/>
              <a:t>Click to edit Presentation Heading style</a:t>
            </a:r>
            <a:endParaRPr lang="en-GB"/>
          </a:p>
        </p:txBody>
      </p:sp>
      <p:sp>
        <p:nvSpPr>
          <p:cNvPr id="3" name="Subtitle 2">
            <a:extLst>
              <a:ext uri="{FF2B5EF4-FFF2-40B4-BE49-F238E27FC236}">
                <a16:creationId xmlns:a16="http://schemas.microsoft.com/office/drawing/2014/main" id="{786283A4-33DB-4552-9007-D12033D1E1CF}"/>
              </a:ext>
            </a:extLst>
          </p:cNvPr>
          <p:cNvSpPr>
            <a:spLocks noGrp="1"/>
          </p:cNvSpPr>
          <p:nvPr>
            <p:ph type="subTitle" idx="1" hasCustomPrompt="1"/>
          </p:nvPr>
        </p:nvSpPr>
        <p:spPr>
          <a:xfrm>
            <a:off x="930374" y="4156220"/>
            <a:ext cx="9144000" cy="369332"/>
          </a:xfrm>
        </p:spPr>
        <p:txBody>
          <a:bodyPr>
            <a:sp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Presented by/Sub-heading style</a:t>
            </a:r>
            <a:endParaRPr lang="en-GB"/>
          </a:p>
        </p:txBody>
      </p:sp>
      <p:sp>
        <p:nvSpPr>
          <p:cNvPr id="11" name="Text Placeholder 10">
            <a:extLst>
              <a:ext uri="{FF2B5EF4-FFF2-40B4-BE49-F238E27FC236}">
                <a16:creationId xmlns:a16="http://schemas.microsoft.com/office/drawing/2014/main" id="{7AFDDB99-4A42-4713-B148-1FC5187A0930}"/>
              </a:ext>
            </a:extLst>
          </p:cNvPr>
          <p:cNvSpPr>
            <a:spLocks noGrp="1"/>
          </p:cNvSpPr>
          <p:nvPr>
            <p:ph type="body" sz="quarter" idx="13" hasCustomPrompt="1"/>
          </p:nvPr>
        </p:nvSpPr>
        <p:spPr>
          <a:xfrm>
            <a:off x="930275" y="5671367"/>
            <a:ext cx="4057650" cy="286232"/>
          </a:xfrm>
        </p:spPr>
        <p:txBody>
          <a:bodyPr anchor="b" anchorCtr="0">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Published DD Month YYYY</a:t>
            </a:r>
          </a:p>
        </p:txBody>
      </p:sp>
      <p:pic>
        <p:nvPicPr>
          <p:cNvPr id="5" name="Picture 4">
            <a:extLst>
              <a:ext uri="{FF2B5EF4-FFF2-40B4-BE49-F238E27FC236}">
                <a16:creationId xmlns:a16="http://schemas.microsoft.com/office/drawing/2014/main" id="{873076E1-79A4-46B4-8E65-9C656DB742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40" y="543894"/>
            <a:ext cx="1628811" cy="1056324"/>
          </a:xfrm>
          <a:prstGeom prst="rect">
            <a:avLst/>
          </a:prstGeom>
          <a:solidFill>
            <a:schemeClr val="bg1"/>
          </a:solidFill>
        </p:spPr>
      </p:pic>
    </p:spTree>
    <p:extLst>
      <p:ext uri="{BB962C8B-B14F-4D97-AF65-F5344CB8AC3E}">
        <p14:creationId xmlns:p14="http://schemas.microsoft.com/office/powerpoint/2010/main" val="211083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CCBF63-BE77-47F7-BC2C-2060A83C7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9BD00B1E-7CC5-4A29-9FDA-CA9B202B5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EA8D207-F256-473F-8ACD-7992ADD822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49864E7-4D70-4211-A41C-CD2456D5D5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B64C231D-00C0-4BA4-8EC1-A2C808CE32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A8E4A4-9320-483B-B798-ADCC1CC29F5B}"/>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9" name="Picture 8">
            <a:extLst>
              <a:ext uri="{FF2B5EF4-FFF2-40B4-BE49-F238E27FC236}">
                <a16:creationId xmlns:a16="http://schemas.microsoft.com/office/drawing/2014/main" id="{BA01495D-38F5-45F5-8260-AF9650168D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2425329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104CED-FCA3-43E9-B6F2-789E2D8FB3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2B846B65-0149-4100-B804-D2C789D96D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46C89B-BCF7-4515-83E9-A3C71E9652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D143B3E4-DD4B-4F60-B675-7EE726FC7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605A4386-6EBC-49F7-B127-B0EBBFF212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02BCA2-9676-4B81-BB26-14FE059270C7}"/>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9" name="Picture 8">
            <a:extLst>
              <a:ext uri="{FF2B5EF4-FFF2-40B4-BE49-F238E27FC236}">
                <a16:creationId xmlns:a16="http://schemas.microsoft.com/office/drawing/2014/main" id="{76896919-0EAE-4945-AFCE-CD010C6901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1706768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C2908A-0CFB-4A42-876D-A00D9532EE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75CF6847-70BD-4D90-B4D7-F865C7C9D9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C9E28C-4E16-4B39-B317-EACADEF607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AC158A1F-8F81-4146-95DA-CEF409E4CE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FB3909-B62E-4B51-9259-87A8A02A1010}"/>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8" name="Picture 7">
            <a:extLst>
              <a:ext uri="{FF2B5EF4-FFF2-40B4-BE49-F238E27FC236}">
                <a16:creationId xmlns:a16="http://schemas.microsoft.com/office/drawing/2014/main" id="{CAF3E44F-BB29-42BE-9059-C32004F90EA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842684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2DCAB3-0E0A-4629-AB94-975F98601F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Vertical Title 1">
            <a:extLst>
              <a:ext uri="{FF2B5EF4-FFF2-40B4-BE49-F238E27FC236}">
                <a16:creationId xmlns:a16="http://schemas.microsoft.com/office/drawing/2014/main" id="{C3E0E009-FA67-4DB0-9941-4B016B5404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6841E8-6B80-423A-957E-5BF4233842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0EBF63B-FEF9-4C03-9300-380CF7AC07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13D3F4-F8DF-4316-93E5-D3A857F77CFE}"/>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8" name="Picture 7">
            <a:extLst>
              <a:ext uri="{FF2B5EF4-FFF2-40B4-BE49-F238E27FC236}">
                <a16:creationId xmlns:a16="http://schemas.microsoft.com/office/drawing/2014/main" id="{C52B163B-D380-420A-B774-484E5F4A06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2923231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1DCB-8595-466D-91F9-A3A35B4C0BDA}"/>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D6172557-3AB6-4C0C-B165-4709B366FBCA}"/>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E8328C0B-08E4-4375-BF6C-4AD2EA212295}"/>
              </a:ext>
            </a:extLst>
          </p:cNvPr>
          <p:cNvSpPr>
            <a:spLocks noGrp="1"/>
          </p:cNvSpPr>
          <p:nvPr>
            <p:ph type="sldNum" sz="quarter" idx="11"/>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4273695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page">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6B6993FF-005E-4D25-A3C3-E79278D0D407}"/>
              </a:ext>
            </a:extLst>
          </p:cNvPr>
          <p:cNvSpPr/>
          <p:nvPr/>
        </p:nvSpPr>
        <p:spPr>
          <a:xfrm flipV="1">
            <a:off x="522515" y="2004602"/>
            <a:ext cx="11005453" cy="4240923"/>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pic>
        <p:nvPicPr>
          <p:cNvPr id="7" name="Picture 6">
            <a:extLst>
              <a:ext uri="{FF2B5EF4-FFF2-40B4-BE49-F238E27FC236}">
                <a16:creationId xmlns:a16="http://schemas.microsoft.com/office/drawing/2014/main" id="{3815279F-6C9F-4A37-B0A4-D9C967D104D1}"/>
              </a:ext>
            </a:extLst>
          </p:cNvPr>
          <p:cNvPicPr>
            <a:picLocks noChangeAspect="1"/>
          </p:cNvPicPr>
          <p:nvPr userDrawn="1"/>
        </p:nvPicPr>
        <p:blipFill>
          <a:blip r:embed="rId2"/>
          <a:stretch>
            <a:fillRect/>
          </a:stretch>
        </p:blipFill>
        <p:spPr>
          <a:xfrm>
            <a:off x="7784154" y="1258064"/>
            <a:ext cx="495300" cy="247650"/>
          </a:xfrm>
          <a:prstGeom prst="rect">
            <a:avLst/>
          </a:prstGeom>
        </p:spPr>
      </p:pic>
      <p:sp>
        <p:nvSpPr>
          <p:cNvPr id="9" name="Slide Number Placeholder 2">
            <a:extLst>
              <a:ext uri="{FF2B5EF4-FFF2-40B4-BE49-F238E27FC236}">
                <a16:creationId xmlns:a16="http://schemas.microsoft.com/office/drawing/2014/main" id="{459DB0EF-E50A-4A80-8617-483FDB819953}"/>
              </a:ext>
            </a:extLst>
          </p:cNvPr>
          <p:cNvSpPr txBox="1">
            <a:spLocks noGrp="1"/>
          </p:cNvSpPr>
          <p:nvPr>
            <p:ph type="sldNum" sz="quarter" idx="8"/>
          </p:nvPr>
        </p:nvSpPr>
        <p:spPr>
          <a:xfrm>
            <a:off x="11044379" y="6425108"/>
            <a:ext cx="759692" cy="365129"/>
          </a:xfrm>
          <a:prstGeom prst="rect">
            <a:avLst/>
          </a:prstGeom>
        </p:spPr>
        <p:txBody>
          <a:bodyPr/>
          <a:lstStyle>
            <a:lvl1pPr>
              <a:defRPr/>
            </a:lvl1pPr>
          </a:lstStyle>
          <a:p>
            <a:pPr lvl="0"/>
            <a:fld id="{C2B15A99-32D5-48D2-9AB1-A17973B7257B}" type="slidenum">
              <a:t>‹#›</a:t>
            </a:fld>
            <a:endParaRPr lang="en-GB"/>
          </a:p>
        </p:txBody>
      </p:sp>
      <p:pic>
        <p:nvPicPr>
          <p:cNvPr id="11" name="Picture 10">
            <a:extLst>
              <a:ext uri="{FF2B5EF4-FFF2-40B4-BE49-F238E27FC236}">
                <a16:creationId xmlns:a16="http://schemas.microsoft.com/office/drawing/2014/main" id="{00BB0CF2-B423-4F3C-A587-D6AAC72112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2515" y="362504"/>
            <a:ext cx="1918844" cy="1244417"/>
          </a:xfrm>
          <a:prstGeom prst="rect">
            <a:avLst/>
          </a:prstGeom>
          <a:solidFill>
            <a:srgbClr val="FFFBEB"/>
          </a:solidFill>
        </p:spPr>
      </p:pic>
    </p:spTree>
    <p:extLst>
      <p:ext uri="{BB962C8B-B14F-4D97-AF65-F5344CB8AC3E}">
        <p14:creationId xmlns:p14="http://schemas.microsoft.com/office/powerpoint/2010/main" val="215245351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DHSC heading &amp; text">
    <p:bg>
      <p:bgPr>
        <a:solidFill>
          <a:srgbClr val="FFFBEB"/>
        </a:solidFill>
        <a:effectLst/>
      </p:bgPr>
    </p:bg>
    <p:spTree>
      <p:nvGrpSpPr>
        <p:cNvPr id="1" name=""/>
        <p:cNvGrpSpPr/>
        <p:nvPr/>
      </p:nvGrpSpPr>
      <p:grpSpPr>
        <a:xfrm>
          <a:off x="0" y="0"/>
          <a:ext cx="0" cy="0"/>
          <a:chOff x="0" y="0"/>
          <a:chExt cx="0" cy="0"/>
        </a:xfrm>
      </p:grpSpPr>
      <p:pic>
        <p:nvPicPr>
          <p:cNvPr id="11" name="Picture 8">
            <a:extLst>
              <a:ext uri="{FF2B5EF4-FFF2-40B4-BE49-F238E27FC236}">
                <a16:creationId xmlns:a16="http://schemas.microsoft.com/office/drawing/2014/main" id="{F5309773-F1F7-46DF-B2D1-D3B0BA48C821}"/>
              </a:ext>
            </a:extLst>
          </p:cNvPr>
          <p:cNvPicPr>
            <a:picLocks noChangeAspect="1"/>
          </p:cNvPicPr>
          <p:nvPr userDrawn="1"/>
        </p:nvPicPr>
        <p:blipFill>
          <a:blip r:embed="rId2"/>
          <a:srcRect l="957" b="50000"/>
          <a:stretch>
            <a:fillRect/>
          </a:stretch>
        </p:blipFill>
        <p:spPr>
          <a:xfrm>
            <a:off x="0" y="6186162"/>
            <a:ext cx="12191996" cy="671837"/>
          </a:xfrm>
          <a:prstGeom prst="rect">
            <a:avLst/>
          </a:prstGeom>
          <a:noFill/>
          <a:ln cap="flat">
            <a:noFill/>
          </a:ln>
        </p:spPr>
      </p:pic>
      <p:pic>
        <p:nvPicPr>
          <p:cNvPr id="13" name="Picture 12">
            <a:extLst>
              <a:ext uri="{FF2B5EF4-FFF2-40B4-BE49-F238E27FC236}">
                <a16:creationId xmlns:a16="http://schemas.microsoft.com/office/drawing/2014/main" id="{2568871E-FF3E-4012-859D-0775661ACD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1053" y="6366784"/>
            <a:ext cx="5161281" cy="338558"/>
          </a:xfrm>
          <a:prstGeom prst="rect">
            <a:avLst/>
          </a:prstGeom>
          <a:noFill/>
        </p:spPr>
      </p:pic>
      <p:sp>
        <p:nvSpPr>
          <p:cNvPr id="4" name="Text Placeholder 7">
            <a:extLst>
              <a:ext uri="{FF2B5EF4-FFF2-40B4-BE49-F238E27FC236}">
                <a16:creationId xmlns:a16="http://schemas.microsoft.com/office/drawing/2014/main" id="{22432A31-4881-4C3E-94BA-A83C78268331}"/>
              </a:ext>
            </a:extLst>
          </p:cNvPr>
          <p:cNvSpPr txBox="1">
            <a:spLocks noGrp="1"/>
          </p:cNvSpPr>
          <p:nvPr>
            <p:ph type="body" sz="quarter" idx="4294967295"/>
          </p:nvPr>
        </p:nvSpPr>
        <p:spPr>
          <a:xfrm>
            <a:off x="357905" y="1204840"/>
            <a:ext cx="11446166" cy="4652238"/>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1pPr>
            <a:lvl2pPr marR="0" lvl="1"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2pPr>
            <a:lvl3pPr marR="0" lvl="2"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3pPr>
            <a:lvl4pPr marR="0" lvl="3"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4pPr>
            <a:lvl5pPr marR="0" lvl="4"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9">
            <a:extLst>
              <a:ext uri="{FF2B5EF4-FFF2-40B4-BE49-F238E27FC236}">
                <a16:creationId xmlns:a16="http://schemas.microsoft.com/office/drawing/2014/main" id="{A3035BC4-0122-426B-903F-EB53B0734363}"/>
              </a:ext>
            </a:extLst>
          </p:cNvPr>
          <p:cNvSpPr txBox="1">
            <a:spLocks noGrp="1"/>
          </p:cNvSpPr>
          <p:nvPr>
            <p:ph type="body" sz="quarter" idx="4294967295"/>
          </p:nvPr>
        </p:nvSpPr>
        <p:spPr>
          <a:xfrm>
            <a:off x="357192" y="236857"/>
            <a:ext cx="11447465" cy="904871"/>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000000"/>
                </a:solidFill>
                <a:uFillTx/>
                <a:latin typeface="Arial" panose="020B0604020202020204" pitchFamily="34" charset="0"/>
                <a:cs typeface="Arial" panose="020B0604020202020204" pitchFamily="34" charset="0"/>
              </a:defRPr>
            </a:lvl1pPr>
          </a:lstStyle>
          <a:p>
            <a:pPr lvl="0"/>
            <a:r>
              <a:rPr lang="en-US"/>
              <a:t>Click to edit Master text styles</a:t>
            </a:r>
          </a:p>
        </p:txBody>
      </p:sp>
      <p:sp>
        <p:nvSpPr>
          <p:cNvPr id="14" name="Footer Placeholder 1">
            <a:extLst>
              <a:ext uri="{FF2B5EF4-FFF2-40B4-BE49-F238E27FC236}">
                <a16:creationId xmlns:a16="http://schemas.microsoft.com/office/drawing/2014/main" id="{30745C10-7CAF-443D-8946-45F86F7BDB4B}"/>
              </a:ext>
            </a:extLst>
          </p:cNvPr>
          <p:cNvSpPr txBox="1">
            <a:spLocks noGrp="1"/>
          </p:cNvSpPr>
          <p:nvPr>
            <p:ph type="ftr" sz="quarter" idx="9"/>
          </p:nvPr>
        </p:nvSpPr>
        <p:spPr>
          <a:xfrm>
            <a:off x="5663732" y="6356351"/>
            <a:ext cx="5161282" cy="365129"/>
          </a:xfrm>
          <a:prstGeom prst="rect">
            <a:avLst/>
          </a:prstGeom>
        </p:spPr>
        <p:txBody>
          <a:bodyPr/>
          <a:lstStyle>
            <a:lvl1pPr algn="r">
              <a:defRPr/>
            </a:lvl1pPr>
          </a:lstStyle>
          <a:p>
            <a:pPr lvl="0"/>
            <a:endParaRPr lang="en-GB"/>
          </a:p>
        </p:txBody>
      </p:sp>
      <p:sp>
        <p:nvSpPr>
          <p:cNvPr id="3" name="Slide Number Placeholder 3">
            <a:extLst>
              <a:ext uri="{FF2B5EF4-FFF2-40B4-BE49-F238E27FC236}">
                <a16:creationId xmlns:a16="http://schemas.microsoft.com/office/drawing/2014/main" id="{0C1CB30E-51B9-4F8C-BC47-94116E7611F7}"/>
              </a:ext>
            </a:extLst>
          </p:cNvPr>
          <p:cNvSpPr txBox="1">
            <a:spLocks noGrp="1"/>
          </p:cNvSpPr>
          <p:nvPr>
            <p:ph type="sldNum" sz="quarter" idx="8"/>
          </p:nvPr>
        </p:nvSpPr>
        <p:spPr>
          <a:xfrm>
            <a:off x="11044379" y="6356351"/>
            <a:ext cx="759692" cy="365129"/>
          </a:xfrm>
          <a:prstGeom prst="rect">
            <a:avLst/>
          </a:prstGeom>
        </p:spPr>
        <p:txBody>
          <a:bodyPr/>
          <a:lstStyle>
            <a:lvl1pPr>
              <a:defRPr/>
            </a:lvl1pPr>
          </a:lstStyle>
          <a:p>
            <a:pPr lvl="0"/>
            <a:fld id="{C8077943-3D51-438C-8FB7-BEE503748A1B}" type="slidenum">
              <a:t>‹#›</a:t>
            </a:fld>
            <a:endParaRPr lang="en-GB"/>
          </a:p>
        </p:txBody>
      </p:sp>
    </p:spTree>
    <p:extLst>
      <p:ext uri="{BB962C8B-B14F-4D97-AF65-F5344CB8AC3E}">
        <p14:creationId xmlns:p14="http://schemas.microsoft.com/office/powerpoint/2010/main" val="1266922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Section break">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D1DBAAA7-F4B9-4A4A-81BF-531A8E1BCFED}"/>
              </a:ext>
            </a:extLst>
          </p:cNvPr>
          <p:cNvSpPr/>
          <p:nvPr/>
        </p:nvSpPr>
        <p:spPr>
          <a:xfrm flipV="1">
            <a:off x="593271" y="538836"/>
            <a:ext cx="11005453" cy="5551245"/>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3" name="Text Placeholder 8">
            <a:extLst>
              <a:ext uri="{FF2B5EF4-FFF2-40B4-BE49-F238E27FC236}">
                <a16:creationId xmlns:a16="http://schemas.microsoft.com/office/drawing/2014/main" id="{DB72D255-2FF2-4FD6-BF47-836081E54165}"/>
              </a:ext>
            </a:extLst>
          </p:cNvPr>
          <p:cNvSpPr txBox="1">
            <a:spLocks noGrp="1"/>
          </p:cNvSpPr>
          <p:nvPr>
            <p:ph type="body" sz="quarter" idx="4294967295"/>
          </p:nvPr>
        </p:nvSpPr>
        <p:spPr>
          <a:xfrm>
            <a:off x="1038474" y="2869816"/>
            <a:ext cx="8743950" cy="559183"/>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000000"/>
                </a:solidFill>
                <a:uFillTx/>
                <a:latin typeface="Arial" pitchFamily="34"/>
                <a:cs typeface="Arial" pitchFamily="34"/>
              </a:defRPr>
            </a:lvl1pPr>
          </a:lstStyle>
          <a:p>
            <a:pPr lvl="0"/>
            <a:r>
              <a:rPr lang="en-US"/>
              <a:t>Click to edit Master text styles</a:t>
            </a:r>
          </a:p>
        </p:txBody>
      </p:sp>
      <p:sp>
        <p:nvSpPr>
          <p:cNvPr id="4" name="Text Placeholder 8">
            <a:extLst>
              <a:ext uri="{FF2B5EF4-FFF2-40B4-BE49-F238E27FC236}">
                <a16:creationId xmlns:a16="http://schemas.microsoft.com/office/drawing/2014/main" id="{49B5E735-5678-427C-8AFF-16F3D81FCDD9}"/>
              </a:ext>
            </a:extLst>
          </p:cNvPr>
          <p:cNvSpPr txBox="1">
            <a:spLocks noGrp="1"/>
          </p:cNvSpPr>
          <p:nvPr>
            <p:ph type="body" sz="quarter" idx="4294967295"/>
          </p:nvPr>
        </p:nvSpPr>
        <p:spPr>
          <a:xfrm>
            <a:off x="1038474" y="3717520"/>
            <a:ext cx="8743950" cy="559183"/>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b="1" i="0" u="none" strike="noStrike" cap="none" spc="0" baseline="0">
                <a:solidFill>
                  <a:srgbClr val="000000"/>
                </a:solidFill>
                <a:uFillTx/>
                <a:latin typeface="Calibri"/>
              </a:defRPr>
            </a:lvl1pPr>
          </a:lstStyle>
          <a:p>
            <a:pPr lvl="0"/>
            <a:r>
              <a:rPr lang="en-US"/>
              <a:t>Click to edit Master text styles</a:t>
            </a:r>
          </a:p>
        </p:txBody>
      </p:sp>
      <p:pic>
        <p:nvPicPr>
          <p:cNvPr id="7" name="Picture 6">
            <a:extLst>
              <a:ext uri="{FF2B5EF4-FFF2-40B4-BE49-F238E27FC236}">
                <a16:creationId xmlns:a16="http://schemas.microsoft.com/office/drawing/2014/main" id="{EFCB10D8-1D00-42AA-815B-0ECC5D75D7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053" y="6366784"/>
            <a:ext cx="5161281" cy="338558"/>
          </a:xfrm>
          <a:prstGeom prst="rect">
            <a:avLst/>
          </a:prstGeom>
          <a:noFill/>
        </p:spPr>
      </p:pic>
      <p:sp>
        <p:nvSpPr>
          <p:cNvPr id="8" name="Footer Placeholder 1">
            <a:extLst>
              <a:ext uri="{FF2B5EF4-FFF2-40B4-BE49-F238E27FC236}">
                <a16:creationId xmlns:a16="http://schemas.microsoft.com/office/drawing/2014/main" id="{7F49E0A3-A70B-409B-870E-309C59814DD8}"/>
              </a:ext>
            </a:extLst>
          </p:cNvPr>
          <p:cNvSpPr txBox="1">
            <a:spLocks noGrp="1"/>
          </p:cNvSpPr>
          <p:nvPr>
            <p:ph type="ftr" sz="quarter" idx="9"/>
          </p:nvPr>
        </p:nvSpPr>
        <p:spPr>
          <a:xfrm>
            <a:off x="5663732" y="6356351"/>
            <a:ext cx="5161282" cy="365129"/>
          </a:xfrm>
          <a:prstGeom prst="rect">
            <a:avLst/>
          </a:prstGeom>
        </p:spPr>
        <p:txBody>
          <a:bodyPr/>
          <a:lstStyle>
            <a:lvl1pPr algn="r">
              <a:defRPr/>
            </a:lvl1pPr>
          </a:lstStyle>
          <a:p>
            <a:pPr lvl="0"/>
            <a:endParaRPr lang="en-GB"/>
          </a:p>
        </p:txBody>
      </p:sp>
      <p:sp>
        <p:nvSpPr>
          <p:cNvPr id="9" name="Slide Number Placeholder 2">
            <a:extLst>
              <a:ext uri="{FF2B5EF4-FFF2-40B4-BE49-F238E27FC236}">
                <a16:creationId xmlns:a16="http://schemas.microsoft.com/office/drawing/2014/main" id="{1B6AEF92-7B8A-43C0-BC19-874A70820DAF}"/>
              </a:ext>
            </a:extLst>
          </p:cNvPr>
          <p:cNvSpPr txBox="1">
            <a:spLocks noGrp="1"/>
          </p:cNvSpPr>
          <p:nvPr>
            <p:ph type="sldNum" sz="quarter" idx="8"/>
          </p:nvPr>
        </p:nvSpPr>
        <p:spPr>
          <a:xfrm>
            <a:off x="11044379" y="6425108"/>
            <a:ext cx="759692" cy="365129"/>
          </a:xfrm>
          <a:prstGeom prst="rect">
            <a:avLst/>
          </a:prstGeom>
        </p:spPr>
        <p:txBody>
          <a:bodyPr/>
          <a:lstStyle>
            <a:lvl1pPr>
              <a:defRPr/>
            </a:lvl1pPr>
          </a:lstStyle>
          <a:p>
            <a:pPr lvl="0"/>
            <a:fld id="{C2B15A99-32D5-48D2-9AB1-A17973B7257B}" type="slidenum">
              <a:t>‹#›</a:t>
            </a:fld>
            <a:endParaRPr lang="en-GB"/>
          </a:p>
        </p:txBody>
      </p:sp>
    </p:spTree>
    <p:extLst>
      <p:ext uri="{BB962C8B-B14F-4D97-AF65-F5344CB8AC3E}">
        <p14:creationId xmlns:p14="http://schemas.microsoft.com/office/powerpoint/2010/main" val="2866193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HSC large text ">
    <p:bg>
      <p:bgPr>
        <a:solidFill>
          <a:srgbClr val="FFFBEB"/>
        </a:solidFill>
        <a:effectLst/>
      </p:bgPr>
    </p:bg>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A032D987-D47B-4682-B42F-2068EC276A2D}"/>
              </a:ext>
            </a:extLst>
          </p:cNvPr>
          <p:cNvPicPr>
            <a:picLocks noChangeAspect="1"/>
          </p:cNvPicPr>
          <p:nvPr/>
        </p:nvPicPr>
        <p:blipFill>
          <a:blip r:embed="rId2"/>
          <a:srcRect l="957" b="50000"/>
          <a:stretch>
            <a:fillRect/>
          </a:stretch>
        </p:blipFill>
        <p:spPr>
          <a:xfrm>
            <a:off x="0" y="6186162"/>
            <a:ext cx="12191996" cy="671837"/>
          </a:xfrm>
          <a:prstGeom prst="rect">
            <a:avLst/>
          </a:prstGeom>
          <a:noFill/>
          <a:ln cap="flat">
            <a:noFill/>
          </a:ln>
        </p:spPr>
      </p:pic>
      <p:sp>
        <p:nvSpPr>
          <p:cNvPr id="2" name="Rectangle: Diagonal Corners Rounded 6">
            <a:extLst>
              <a:ext uri="{FF2B5EF4-FFF2-40B4-BE49-F238E27FC236}">
                <a16:creationId xmlns:a16="http://schemas.microsoft.com/office/drawing/2014/main" id="{A1D7C8C6-18BC-486A-87AC-BCB0A6D899B6}"/>
              </a:ext>
            </a:extLst>
          </p:cNvPr>
          <p:cNvSpPr/>
          <p:nvPr/>
        </p:nvSpPr>
        <p:spPr>
          <a:xfrm flipV="1">
            <a:off x="404905" y="432602"/>
            <a:ext cx="11416146" cy="5421084"/>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4" name="Footer Placeholder 1">
            <a:extLst>
              <a:ext uri="{FF2B5EF4-FFF2-40B4-BE49-F238E27FC236}">
                <a16:creationId xmlns:a16="http://schemas.microsoft.com/office/drawing/2014/main" id="{88EC960A-7453-4E87-B8A8-C794E60E500A}"/>
              </a:ext>
            </a:extLst>
          </p:cNvPr>
          <p:cNvSpPr txBox="1">
            <a:spLocks noGrp="1"/>
          </p:cNvSpPr>
          <p:nvPr>
            <p:ph type="ftr" sz="quarter" idx="9"/>
          </p:nvPr>
        </p:nvSpPr>
        <p:spPr>
          <a:xfrm>
            <a:off x="5663732" y="6356351"/>
            <a:ext cx="5161282" cy="365129"/>
          </a:xfrm>
          <a:prstGeom prst="rect">
            <a:avLst/>
          </a:prstGeom>
        </p:spPr>
        <p:txBody>
          <a:bodyPr/>
          <a:lstStyle>
            <a:lvl1pPr algn="r">
              <a:defRPr/>
            </a:lvl1pPr>
          </a:lstStyle>
          <a:p>
            <a:pPr lvl="0"/>
            <a:endParaRPr lang="en-GB"/>
          </a:p>
        </p:txBody>
      </p:sp>
      <p:sp>
        <p:nvSpPr>
          <p:cNvPr id="5" name="Slide Number Placeholder 2">
            <a:extLst>
              <a:ext uri="{FF2B5EF4-FFF2-40B4-BE49-F238E27FC236}">
                <a16:creationId xmlns:a16="http://schemas.microsoft.com/office/drawing/2014/main" id="{78007425-7485-421F-8556-1610521BC3CB}"/>
              </a:ext>
            </a:extLst>
          </p:cNvPr>
          <p:cNvSpPr txBox="1">
            <a:spLocks noGrp="1"/>
          </p:cNvSpPr>
          <p:nvPr>
            <p:ph type="sldNum" sz="quarter" idx="8"/>
          </p:nvPr>
        </p:nvSpPr>
        <p:spPr>
          <a:xfrm>
            <a:off x="11044379" y="6356351"/>
            <a:ext cx="759692" cy="365129"/>
          </a:xfrm>
          <a:prstGeom prst="rect">
            <a:avLst/>
          </a:prstGeom>
        </p:spPr>
        <p:txBody>
          <a:bodyPr/>
          <a:lstStyle>
            <a:lvl1pPr>
              <a:defRPr/>
            </a:lvl1pPr>
          </a:lstStyle>
          <a:p>
            <a:pPr lvl="0"/>
            <a:fld id="{C2B15A99-32D5-48D2-9AB1-A17973B7257B}" type="slidenum">
              <a:t>‹#›</a:t>
            </a:fld>
            <a:endParaRPr lang="en-GB"/>
          </a:p>
        </p:txBody>
      </p:sp>
      <p:sp>
        <p:nvSpPr>
          <p:cNvPr id="11" name="Text Placeholder 2">
            <a:extLst>
              <a:ext uri="{FF2B5EF4-FFF2-40B4-BE49-F238E27FC236}">
                <a16:creationId xmlns:a16="http://schemas.microsoft.com/office/drawing/2014/main" id="{50952F9A-BEAC-4493-AEC0-C7E834A588BC}"/>
              </a:ext>
            </a:extLst>
          </p:cNvPr>
          <p:cNvSpPr>
            <a:spLocks noGrp="1"/>
          </p:cNvSpPr>
          <p:nvPr>
            <p:ph type="body" idx="1" hasCustomPrompt="1"/>
          </p:nvPr>
        </p:nvSpPr>
        <p:spPr>
          <a:xfrm>
            <a:off x="908626" y="901414"/>
            <a:ext cx="10405919" cy="563231"/>
          </a:xfrm>
        </p:spPr>
        <p:txBody>
          <a:bodyPr>
            <a:spAutoFit/>
          </a:bodyPr>
          <a:lstStyle>
            <a:lvl1pPr marL="0" indent="0">
              <a:buNone/>
              <a:defRPr sz="3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Large text page</a:t>
            </a:r>
          </a:p>
        </p:txBody>
      </p:sp>
    </p:spTree>
    <p:extLst>
      <p:ext uri="{BB962C8B-B14F-4D97-AF65-F5344CB8AC3E}">
        <p14:creationId xmlns:p14="http://schemas.microsoft.com/office/powerpoint/2010/main" val="558962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8_Custom Layout">
    <p:bg>
      <p:bgPr>
        <a:solidFill>
          <a:srgbClr val="FFFBE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C877D1-B81D-4713-B49F-70D1C1F643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515" y="362504"/>
            <a:ext cx="1918844" cy="1244417"/>
          </a:xfrm>
          <a:prstGeom prst="rect">
            <a:avLst/>
          </a:prstGeom>
          <a:solidFill>
            <a:srgbClr val="FFFBEB"/>
          </a:solidFill>
        </p:spPr>
      </p:pic>
      <p:sp>
        <p:nvSpPr>
          <p:cNvPr id="2" name="Rectangle: Diagonal Corners Rounded 4">
            <a:extLst>
              <a:ext uri="{FF2B5EF4-FFF2-40B4-BE49-F238E27FC236}">
                <a16:creationId xmlns:a16="http://schemas.microsoft.com/office/drawing/2014/main" id="{E28E3FE4-7C0A-4AA6-AFE1-3A10239D3207}"/>
              </a:ext>
            </a:extLst>
          </p:cNvPr>
          <p:cNvSpPr/>
          <p:nvPr/>
        </p:nvSpPr>
        <p:spPr>
          <a:xfrm flipV="1">
            <a:off x="522515" y="2093379"/>
            <a:ext cx="11005453" cy="4240923"/>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4" name="Text Placeholder 7">
            <a:extLst>
              <a:ext uri="{FF2B5EF4-FFF2-40B4-BE49-F238E27FC236}">
                <a16:creationId xmlns:a16="http://schemas.microsoft.com/office/drawing/2014/main" id="{9AD86CED-9A73-450C-A71B-47B526E2A868}"/>
              </a:ext>
            </a:extLst>
          </p:cNvPr>
          <p:cNvSpPr txBox="1">
            <a:spLocks noGrp="1"/>
          </p:cNvSpPr>
          <p:nvPr>
            <p:ph type="body" sz="quarter" idx="4294967295"/>
          </p:nvPr>
        </p:nvSpPr>
        <p:spPr>
          <a:xfrm>
            <a:off x="1044573" y="2503490"/>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200" b="1" i="0" u="none" strike="noStrike" cap="none" spc="0" baseline="0">
                <a:solidFill>
                  <a:srgbClr val="000000"/>
                </a:solidFill>
                <a:uFillTx/>
                <a:latin typeface="Calibri"/>
              </a:defRPr>
            </a:lvl1pPr>
          </a:lstStyle>
          <a:p>
            <a:pPr lvl="0"/>
            <a:r>
              <a:rPr lang="en-US"/>
              <a:t>Click to edit Master text styles</a:t>
            </a:r>
          </a:p>
        </p:txBody>
      </p:sp>
      <p:sp>
        <p:nvSpPr>
          <p:cNvPr id="5" name="Text Placeholder 7">
            <a:extLst>
              <a:ext uri="{FF2B5EF4-FFF2-40B4-BE49-F238E27FC236}">
                <a16:creationId xmlns:a16="http://schemas.microsoft.com/office/drawing/2014/main" id="{84B16E31-4CE8-4D5F-8E29-D7D65EF70AA2}"/>
              </a:ext>
            </a:extLst>
          </p:cNvPr>
          <p:cNvSpPr txBox="1">
            <a:spLocks noGrp="1"/>
          </p:cNvSpPr>
          <p:nvPr>
            <p:ph type="body" sz="quarter" idx="4294967295"/>
          </p:nvPr>
        </p:nvSpPr>
        <p:spPr>
          <a:xfrm>
            <a:off x="1044573" y="3662309"/>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2400" b="1" i="0" u="none" strike="noStrike" cap="none" spc="0" baseline="0">
                <a:solidFill>
                  <a:srgbClr val="000000"/>
                </a:solidFill>
                <a:uFillTx/>
                <a:latin typeface="Calibri"/>
              </a:defRPr>
            </a:lvl1pPr>
          </a:lstStyle>
          <a:p>
            <a:pPr lvl="0"/>
            <a:r>
              <a:rPr lang="en-US"/>
              <a:t>Click to edit Master text styles</a:t>
            </a:r>
          </a:p>
        </p:txBody>
      </p:sp>
      <p:sp>
        <p:nvSpPr>
          <p:cNvPr id="6" name="Text Placeholder 7">
            <a:extLst>
              <a:ext uri="{FF2B5EF4-FFF2-40B4-BE49-F238E27FC236}">
                <a16:creationId xmlns:a16="http://schemas.microsoft.com/office/drawing/2014/main" id="{156F0A68-F520-4BB3-B9B5-8E2472B72995}"/>
              </a:ext>
            </a:extLst>
          </p:cNvPr>
          <p:cNvSpPr txBox="1">
            <a:spLocks noGrp="1"/>
          </p:cNvSpPr>
          <p:nvPr>
            <p:ph type="body" sz="quarter" idx="4294967295"/>
          </p:nvPr>
        </p:nvSpPr>
        <p:spPr>
          <a:xfrm>
            <a:off x="1044573" y="4821128"/>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1800" b="0" i="0" u="none" strike="noStrike" cap="none" spc="0" baseline="0">
                <a:solidFill>
                  <a:srgbClr val="000000"/>
                </a:solidFill>
                <a:uFillTx/>
                <a:latin typeface="Calibri"/>
              </a:defRPr>
            </a:lvl1pPr>
          </a:lstStyle>
          <a:p>
            <a:pPr lvl="0"/>
            <a:r>
              <a:rPr lang="en-US"/>
              <a:t>Click to edit Master text styles</a:t>
            </a:r>
          </a:p>
        </p:txBody>
      </p:sp>
      <p:pic>
        <p:nvPicPr>
          <p:cNvPr id="7" name="Picture 6">
            <a:extLst>
              <a:ext uri="{FF2B5EF4-FFF2-40B4-BE49-F238E27FC236}">
                <a16:creationId xmlns:a16="http://schemas.microsoft.com/office/drawing/2014/main" id="{72E6E337-E03E-45FD-8D8C-328F4299B3A4}"/>
              </a:ext>
            </a:extLst>
          </p:cNvPr>
          <p:cNvPicPr>
            <a:picLocks noChangeAspect="1"/>
          </p:cNvPicPr>
          <p:nvPr userDrawn="1"/>
        </p:nvPicPr>
        <p:blipFill>
          <a:blip r:embed="rId3"/>
          <a:stretch>
            <a:fillRect/>
          </a:stretch>
        </p:blipFill>
        <p:spPr>
          <a:xfrm>
            <a:off x="8291513" y="598951"/>
            <a:ext cx="1314306" cy="1227767"/>
          </a:xfrm>
          <a:prstGeom prst="rect">
            <a:avLst/>
          </a:prstGeom>
        </p:spPr>
      </p:pic>
    </p:spTree>
    <p:extLst>
      <p:ext uri="{BB962C8B-B14F-4D97-AF65-F5344CB8AC3E}">
        <p14:creationId xmlns:p14="http://schemas.microsoft.com/office/powerpoint/2010/main" val="83868985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C83D81-04CB-4893-9BFB-986BF0E265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a:p>
        </p:txBody>
      </p:sp>
      <p:pic>
        <p:nvPicPr>
          <p:cNvPr id="10" name="Picture 9">
            <a:extLst>
              <a:ext uri="{FF2B5EF4-FFF2-40B4-BE49-F238E27FC236}">
                <a16:creationId xmlns:a16="http://schemas.microsoft.com/office/drawing/2014/main" id="{1D3C58E4-84A1-4EE7-BED2-A7D78CB71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2047589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65146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56A6B2-45CE-47D3-ADDB-BD31EA1119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0ED93AC6-2F50-4B91-B6DD-840E6B04BBBF}"/>
              </a:ext>
            </a:extLst>
          </p:cNvPr>
          <p:cNvSpPr>
            <a:spLocks noGrp="1"/>
          </p:cNvSpPr>
          <p:nvPr>
            <p:ph type="title" hasCustomPrompt="1"/>
          </p:nvPr>
        </p:nvSpPr>
        <p:spPr>
          <a:xfrm>
            <a:off x="831850" y="2587192"/>
            <a:ext cx="10515600" cy="590931"/>
          </a:xfrm>
        </p:spPr>
        <p:txBody>
          <a:bodyPr anchor="t" anchorCtr="0">
            <a:spAutoFit/>
          </a:bodyPr>
          <a:lstStyle>
            <a:lvl1pPr>
              <a:defRPr sz="3600" b="1"/>
            </a:lvl1pPr>
          </a:lstStyle>
          <a:p>
            <a:r>
              <a:rPr lang="en-US"/>
              <a:t>Section heading</a:t>
            </a:r>
            <a:endParaRPr lang="en-GB"/>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831850" y="3789940"/>
            <a:ext cx="10515600" cy="369332"/>
          </a:xfrm>
        </p:spPr>
        <p:txBody>
          <a:bodyPr>
            <a:spAutoFit/>
          </a:bodyPr>
          <a:lstStyle>
            <a:lvl1pPr marL="0" indent="0">
              <a:buNone/>
              <a:defRPr sz="2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Sub-heading</a:t>
            </a:r>
          </a:p>
        </p:txBody>
      </p:sp>
    </p:spTree>
    <p:extLst>
      <p:ext uri="{BB962C8B-B14F-4D97-AF65-F5344CB8AC3E}">
        <p14:creationId xmlns:p14="http://schemas.microsoft.com/office/powerpoint/2010/main" val="781779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41E873-0E11-44B1-8E1D-3939D1CB99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10" name="AutoShape 3">
            <a:extLst>
              <a:ext uri="{FF2B5EF4-FFF2-40B4-BE49-F238E27FC236}">
                <a16:creationId xmlns:a16="http://schemas.microsoft.com/office/drawing/2014/main" id="{4FAAD646-2462-41CA-AE4B-76753CEDFF52}"/>
              </a:ext>
            </a:extLst>
          </p:cNvPr>
          <p:cNvSpPr>
            <a:spLocks noChangeAspect="1" noChangeArrowheads="1" noTextEdit="1"/>
          </p:cNvSpPr>
          <p:nvPr userDrawn="1"/>
        </p:nvSpPr>
        <p:spPr bwMode="auto">
          <a:xfrm>
            <a:off x="0" y="0"/>
            <a:ext cx="12150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908626" y="901414"/>
            <a:ext cx="10405919" cy="563231"/>
          </a:xfrm>
        </p:spPr>
        <p:txBody>
          <a:bodyPr>
            <a:spAutoFit/>
          </a:bodyPr>
          <a:lstStyle>
            <a:lvl1pPr marL="0" indent="0">
              <a:buNone/>
              <a:defRPr sz="3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Large text page</a:t>
            </a:r>
          </a:p>
        </p:txBody>
      </p:sp>
      <p:sp>
        <p:nvSpPr>
          <p:cNvPr id="5" name="Footer Placeholder 4">
            <a:extLst>
              <a:ext uri="{FF2B5EF4-FFF2-40B4-BE49-F238E27FC236}">
                <a16:creationId xmlns:a16="http://schemas.microsoft.com/office/drawing/2014/main" id="{3939CF87-BF69-4238-8BAD-CEB980FB9F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E01D87-EBA9-4116-8E30-46E256527195}"/>
              </a:ext>
            </a:extLst>
          </p:cNvPr>
          <p:cNvSpPr>
            <a:spLocks noGrp="1"/>
          </p:cNvSpPr>
          <p:nvPr>
            <p:ph type="sldNum" sz="quarter" idx="12"/>
          </p:nvPr>
        </p:nvSpPr>
        <p:spPr/>
        <p:txBody>
          <a:bodyPr/>
          <a:lstStyle/>
          <a:p>
            <a:fld id="{06A44ADC-FBC0-4698-B0EC-1AD4A4060383}" type="slidenum">
              <a:rPr lang="en-GB" smtClean="0"/>
              <a:t>‹#›</a:t>
            </a:fld>
            <a:endParaRPr lang="en-GB"/>
          </a:p>
        </p:txBody>
      </p:sp>
      <p:sp>
        <p:nvSpPr>
          <p:cNvPr id="9" name="Rectangle: Diagonal Corners Rounded 8">
            <a:extLst>
              <a:ext uri="{FF2B5EF4-FFF2-40B4-BE49-F238E27FC236}">
                <a16:creationId xmlns:a16="http://schemas.microsoft.com/office/drawing/2014/main" id="{9C8A0FD4-F699-4BB5-A3C8-3A511F41233C}"/>
              </a:ext>
            </a:extLst>
          </p:cNvPr>
          <p:cNvSpPr/>
          <p:nvPr userDrawn="1"/>
        </p:nvSpPr>
        <p:spPr>
          <a:xfrm flipH="1">
            <a:off x="543561" y="553338"/>
            <a:ext cx="11095443" cy="5390262"/>
          </a:xfrm>
          <a:prstGeom prst="round2DiagRect">
            <a:avLst/>
          </a:prstGeom>
          <a:noFill/>
          <a:ln w="2286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endParaRPr lang="en-GB">
              <a:solidFill>
                <a:schemeClr val="tx1"/>
              </a:solidFill>
            </a:endParaRPr>
          </a:p>
        </p:txBody>
      </p:sp>
      <p:pic>
        <p:nvPicPr>
          <p:cNvPr id="8" name="Picture 7">
            <a:extLst>
              <a:ext uri="{FF2B5EF4-FFF2-40B4-BE49-F238E27FC236}">
                <a16:creationId xmlns:a16="http://schemas.microsoft.com/office/drawing/2014/main" id="{24271249-A6E6-4E1D-BF38-9B55039C06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2653572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CFA8AA-1F36-4E3C-977C-A7C918EE02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8982F404-A628-4163-A67A-017625A1F1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6CC20F-2520-4988-AFE4-EBE97F23EF9C}"/>
              </a:ext>
            </a:extLst>
          </p:cNvPr>
          <p:cNvSpPr>
            <a:spLocks noGrp="1"/>
          </p:cNvSpPr>
          <p:nvPr>
            <p:ph sz="half" idx="1" hasCustomPrompt="1"/>
          </p:nvPr>
        </p:nvSpPr>
        <p:spPr>
          <a:xfrm>
            <a:off x="360000" y="1440000"/>
            <a:ext cx="5580000" cy="47114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4" name="Content Placeholder 3">
            <a:extLst>
              <a:ext uri="{FF2B5EF4-FFF2-40B4-BE49-F238E27FC236}">
                <a16:creationId xmlns:a16="http://schemas.microsoft.com/office/drawing/2014/main" id="{2ABA3220-04BF-4C22-9F1D-EA71CB2E4D12}"/>
              </a:ext>
            </a:extLst>
          </p:cNvPr>
          <p:cNvSpPr>
            <a:spLocks noGrp="1"/>
          </p:cNvSpPr>
          <p:nvPr>
            <p:ph sz="half" idx="2" hasCustomPrompt="1"/>
          </p:nvPr>
        </p:nvSpPr>
        <p:spPr>
          <a:xfrm>
            <a:off x="6224072" y="1440000"/>
            <a:ext cx="5580000" cy="47114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6" name="Footer Placeholder 5">
            <a:extLst>
              <a:ext uri="{FF2B5EF4-FFF2-40B4-BE49-F238E27FC236}">
                <a16:creationId xmlns:a16="http://schemas.microsoft.com/office/drawing/2014/main" id="{D69C2192-61D5-4EB8-AAF7-C62287CE3E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E3B638-8AEF-4744-AF26-A06733AEBCD1}"/>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9" name="Picture 8">
            <a:extLst>
              <a:ext uri="{FF2B5EF4-FFF2-40B4-BE49-F238E27FC236}">
                <a16:creationId xmlns:a16="http://schemas.microsoft.com/office/drawing/2014/main" id="{BCB9B26A-6FAE-4CD8-BB5B-6DDE25F439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127606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238306-4959-4D7E-824A-5FCB2D3855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3F56CF47-9317-4BCB-B768-6FAFA244E835}"/>
              </a:ext>
            </a:extLst>
          </p:cNvPr>
          <p:cNvSpPr>
            <a:spLocks noGrp="1"/>
          </p:cNvSpPr>
          <p:nvPr>
            <p:ph type="title"/>
          </p:nvPr>
        </p:nvSpPr>
        <p:spPr>
          <a:xfrm>
            <a:off x="360000" y="360000"/>
            <a:ext cx="11444072" cy="904436"/>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EE0031-2A64-4B9F-9549-581805ECA54B}"/>
              </a:ext>
            </a:extLst>
          </p:cNvPr>
          <p:cNvSpPr>
            <a:spLocks noGrp="1"/>
          </p:cNvSpPr>
          <p:nvPr>
            <p:ph type="body" idx="1"/>
          </p:nvPr>
        </p:nvSpPr>
        <p:spPr>
          <a:xfrm>
            <a:off x="368514" y="1440000"/>
            <a:ext cx="558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0C07EE-CCB7-404E-8CA0-28E7EADD4352}"/>
              </a:ext>
            </a:extLst>
          </p:cNvPr>
          <p:cNvSpPr>
            <a:spLocks noGrp="1"/>
          </p:cNvSpPr>
          <p:nvPr>
            <p:ph sz="half" idx="2" hasCustomPrompt="1"/>
          </p:nvPr>
        </p:nvSpPr>
        <p:spPr>
          <a:xfrm>
            <a:off x="368514" y="1980000"/>
            <a:ext cx="5580000" cy="39682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Text Placeholder 4">
            <a:extLst>
              <a:ext uri="{FF2B5EF4-FFF2-40B4-BE49-F238E27FC236}">
                <a16:creationId xmlns:a16="http://schemas.microsoft.com/office/drawing/2014/main" id="{164D9511-94F7-4D8A-B308-9F45F8C31020}"/>
              </a:ext>
            </a:extLst>
          </p:cNvPr>
          <p:cNvSpPr>
            <a:spLocks noGrp="1"/>
          </p:cNvSpPr>
          <p:nvPr>
            <p:ph type="body" sz="quarter" idx="3"/>
          </p:nvPr>
        </p:nvSpPr>
        <p:spPr>
          <a:xfrm>
            <a:off x="6224072" y="1440000"/>
            <a:ext cx="558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4B37DB-BE92-439C-B307-B67909DBB68B}"/>
              </a:ext>
            </a:extLst>
          </p:cNvPr>
          <p:cNvSpPr>
            <a:spLocks noGrp="1"/>
          </p:cNvSpPr>
          <p:nvPr>
            <p:ph sz="quarter" idx="4" hasCustomPrompt="1"/>
          </p:nvPr>
        </p:nvSpPr>
        <p:spPr>
          <a:xfrm>
            <a:off x="6224072" y="1980000"/>
            <a:ext cx="5580000" cy="39682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8" name="Footer Placeholder 7">
            <a:extLst>
              <a:ext uri="{FF2B5EF4-FFF2-40B4-BE49-F238E27FC236}">
                <a16:creationId xmlns:a16="http://schemas.microsoft.com/office/drawing/2014/main" id="{BF22FB8E-C592-4C15-8B2B-5B8ADAC8C7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C3D43E-BF05-4A08-83EC-42885B455129}"/>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11" name="Picture 10">
            <a:extLst>
              <a:ext uri="{FF2B5EF4-FFF2-40B4-BE49-F238E27FC236}">
                <a16:creationId xmlns:a16="http://schemas.microsoft.com/office/drawing/2014/main" id="{6BDEC63E-2A54-43A9-B167-8E8069CE00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3762476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ED54B9-F2A7-4FFF-9D77-5DA942986D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462557C2-113E-4A34-8911-A50E353E9CE5}"/>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4BFBCE85-97F0-4F9A-BD88-99ECA8B51C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D4E44F-BFBB-4DDD-863B-D41AF6EB9041}"/>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7" name="Picture 6">
            <a:extLst>
              <a:ext uri="{FF2B5EF4-FFF2-40B4-BE49-F238E27FC236}">
                <a16:creationId xmlns:a16="http://schemas.microsoft.com/office/drawing/2014/main" id="{D24786D0-5809-43D2-B13B-E5FA451081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41629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946B4A-3069-4ED3-99CC-607B68B7BC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3" name="Footer Placeholder 2">
            <a:extLst>
              <a:ext uri="{FF2B5EF4-FFF2-40B4-BE49-F238E27FC236}">
                <a16:creationId xmlns:a16="http://schemas.microsoft.com/office/drawing/2014/main" id="{2383A5B5-FA1A-41C9-AE10-1940D02DA5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70FA1E2-41C9-4717-9C40-A65437125E44}"/>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6" name="Picture 5">
            <a:extLst>
              <a:ext uri="{FF2B5EF4-FFF2-40B4-BE49-F238E27FC236}">
                <a16:creationId xmlns:a16="http://schemas.microsoft.com/office/drawing/2014/main" id="{9ED1185A-5D30-4C4F-8D3F-9422ECD8DF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3396057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0B943-7FEE-4EBA-894D-1AFF2D304472}"/>
              </a:ext>
            </a:extLst>
          </p:cNvPr>
          <p:cNvSpPr>
            <a:spLocks noGrp="1"/>
          </p:cNvSpPr>
          <p:nvPr>
            <p:ph type="title"/>
          </p:nvPr>
        </p:nvSpPr>
        <p:spPr>
          <a:xfrm>
            <a:off x="360000" y="360000"/>
            <a:ext cx="11444072" cy="535531"/>
          </a:xfrm>
          <a:prstGeom prst="rect">
            <a:avLst/>
          </a:prstGeom>
        </p:spPr>
        <p:txBody>
          <a:bodyPr vert="horz" lIns="91440" tIns="45720" rIns="91440" bIns="4572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1BCFDC-5D94-4F0B-82D3-04481417E05B}"/>
              </a:ext>
            </a:extLst>
          </p:cNvPr>
          <p:cNvSpPr>
            <a:spLocks noGrp="1"/>
          </p:cNvSpPr>
          <p:nvPr>
            <p:ph type="body" idx="1"/>
          </p:nvPr>
        </p:nvSpPr>
        <p:spPr>
          <a:xfrm>
            <a:off x="359999" y="1440000"/>
            <a:ext cx="11444073" cy="4351338"/>
          </a:xfrm>
          <a:prstGeom prst="rect">
            <a:avLst/>
          </a:prstGeom>
        </p:spPr>
        <p:txBody>
          <a:bodyPr vert="horz" lIns="91440" tIns="45720" rIns="91440" bIns="45720" rtlCol="0">
            <a:normAutofit/>
          </a:body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Footer Placeholder 4">
            <a:extLst>
              <a:ext uri="{FF2B5EF4-FFF2-40B4-BE49-F238E27FC236}">
                <a16:creationId xmlns:a16="http://schemas.microsoft.com/office/drawing/2014/main" id="{14055446-D695-44BC-B721-FA7A3D3B3C66}"/>
              </a:ext>
            </a:extLst>
          </p:cNvPr>
          <p:cNvSpPr>
            <a:spLocks noGrp="1"/>
          </p:cNvSpPr>
          <p:nvPr>
            <p:ph type="ftr" sz="quarter" idx="3"/>
          </p:nvPr>
        </p:nvSpPr>
        <p:spPr>
          <a:xfrm>
            <a:off x="4445000" y="6356350"/>
            <a:ext cx="6380018"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680DA2C-4054-4870-AE04-3BEF0E4964D5}"/>
              </a:ext>
            </a:extLst>
          </p:cNvPr>
          <p:cNvSpPr>
            <a:spLocks noGrp="1"/>
          </p:cNvSpPr>
          <p:nvPr>
            <p:ph type="sldNum" sz="quarter" idx="4"/>
          </p:nvPr>
        </p:nvSpPr>
        <p:spPr>
          <a:xfrm>
            <a:off x="11044381" y="6356350"/>
            <a:ext cx="759691"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fld id="{06A44ADC-FBC0-4698-B0EC-1AD4A4060383}" type="slidenum">
              <a:rPr lang="en-GB" smtClean="0"/>
              <a:t>‹#›</a:t>
            </a:fld>
            <a:endParaRPr lang="en-GB"/>
          </a:p>
        </p:txBody>
      </p:sp>
    </p:spTree>
    <p:extLst>
      <p:ext uri="{BB962C8B-B14F-4D97-AF65-F5344CB8AC3E}">
        <p14:creationId xmlns:p14="http://schemas.microsoft.com/office/powerpoint/2010/main" val="19169927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txStyles>
    <p:titleStyle>
      <a:lvl1pPr algn="l" defTabSz="914400" rtl="0" eaLnBrk="1" latinLnBrk="0" hangingPunct="1">
        <a:lnSpc>
          <a:spcPct val="90000"/>
        </a:lnSpc>
        <a:spcBef>
          <a:spcPct val="0"/>
        </a:spcBef>
        <a:buNone/>
        <a:defRPr lang="en-GB" sz="3200" b="1"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1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3pPr>
      <a:lvl4pPr marL="57150" indent="-28575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517950" indent="-285750" algn="l" defTabSz="914400"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urses.lumenlearning.com/wmopen-psychology/chapter/introduction-to-mental-health/" TargetMode="Externa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fingertips.phe.org.uk/profile/child-health-profiles/data#page/3/gid/1938133223/pat/6/par/E12000001/ati/402/are/E06000047/iid/93436/age/241/sex/4/cat/-1/ctp/-1/yrr/1/cid/4/tbm/1" TargetMode="External"/><Relationship Id="rId3" Type="http://schemas.openxmlformats.org/officeDocument/2006/relationships/image" Target="../media/image23.png"/><Relationship Id="rId7" Type="http://schemas.openxmlformats.org/officeDocument/2006/relationships/hyperlink" Target="https://fingertips.phe.org.uk/profile/child-health-profiles/data#page/1/gid/1938133224" TargetMode="Externa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fingertips.phe.org.uk/profile/child-health-profiles/data#page/3/gid/1938133228/pat/6/par/E12000001/ati/402/iid/90631/age/34/sex/4/cat/-1/ctp/-1/yrr/1/cid/4/tbm/1/page-options/ine-vo-1_ine-yo-1:2021:-1:-1_ine-ct-146_ine-pt-0_car-do-0" TargetMode="External"/><Relationship Id="rId11" Type="http://schemas.openxmlformats.org/officeDocument/2006/relationships/image" Target="../media/image24.png"/><Relationship Id="rId5" Type="http://schemas.openxmlformats.org/officeDocument/2006/relationships/hyperlink" Target="https://app.powerbi.com/view?r=eyJrIjoiZDkwZGU1MzctNDRhOC00NDVlLTk0ODEtNjQwOGVhMGExY2YyIiwidCI6ImVlNGUxNDk5LTRhMzUtNGIyZS1hZDQ3LTVmM2NmOWRlODY2NiIsImMiOjh9" TargetMode="External"/><Relationship Id="rId10" Type="http://schemas.openxmlformats.org/officeDocument/2006/relationships/hyperlink" Target="https://fingertips.phe.org.uk/profile/child-health-profiles/data#page/3/gid/1938133228/pat/6/par/E12000001/ati/402/are/E06000047/iid/93381/age/175/sex/4/cat/-1/ctp/-1/yrr/1/cid/4/tbm/1/page-options/car-do-0" TargetMode="External"/><Relationship Id="rId4" Type="http://schemas.openxmlformats.org/officeDocument/2006/relationships/hyperlink" Target="https://fingertips.phe.org.uk/profile/child-health-profiles/data#page/6/gid/1938133228/pat/6/par/E12000001/ati/402/are/E06000047/iid/90631/age/34/sex/4/cat/-1/ctp/-1/yrr/1/cid/4/tbm/1/page-options/car-do-0" TargetMode="External"/><Relationship Id="rId9" Type="http://schemas.openxmlformats.org/officeDocument/2006/relationships/hyperlink" Target="https://fingertips.phe.org.uk/profile/child-health-profiles/data#page/3/gid/1938133228/pat/6/par/E12000001/ati/402/are/E06000047/iid/93378/age/175/sex/4/cat/-1/ctp/-1/yrr/1/cid/4/tbm/1"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fingertips.phe.org.uk/profile/child-health-profiles/data#page/3/gid/1938133228/pat/6/par/E12000001/ati/402/are/E06000047/iid/20401/age/173/sex/2/cat/-1/ctp/-1/yrr/1/cid/4/tbm/1/page-options/car-do-0_ine-yo-1:2022:-1:-1_ine-ct-146_ine-pt-0" TargetMode="External"/><Relationship Id="rId13" Type="http://schemas.openxmlformats.org/officeDocument/2006/relationships/image" Target="../media/image27.png"/><Relationship Id="rId3" Type="http://schemas.openxmlformats.org/officeDocument/2006/relationships/image" Target="../media/image25.png"/><Relationship Id="rId7" Type="http://schemas.openxmlformats.org/officeDocument/2006/relationships/hyperlink" Target="https://fingertips.phe.org.uk/profile/child-health-profiles/data#page/1/gid/1938133224" TargetMode="External"/><Relationship Id="rId12"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fingertips.phe.org.uk/profile/child-health-profiles/data#page/3/gid/1938133228/pat/6/par/E12000001/ati/402/are/E10000006/iid/10401/age/211/sex/4/cat/-1/ctp/-1/yrr/1/cid/4/tbm/1/page-options/car-do-0_ine-yo-1:2022:-1:-1_ine-ct-146_ine-pt-0" TargetMode="External"/><Relationship Id="rId11" Type="http://schemas.openxmlformats.org/officeDocument/2006/relationships/hyperlink" Target="https://fingertips.phe.org.uk/search/activity%20children#page/3/gid/1/pat/6/par/E12000001/ati/402/are/E06000047/iid/93570/age/246/sex/4/cat/-1/ctp/-1/yrr/1/cid/4/tbm/1" TargetMode="External"/><Relationship Id="rId5" Type="http://schemas.openxmlformats.org/officeDocument/2006/relationships/hyperlink" Target="https://www.insidetime.org/wp-content/uploads/resources/Healthcare/mental_health_needs_young_offenders_MHF-2002.pdf" TargetMode="External"/><Relationship Id="rId10" Type="http://schemas.openxmlformats.org/officeDocument/2006/relationships/hyperlink" Target="https://fingertips.phe.org.uk/profile/child-health-profiles/data#page/0/gid/1938133228/pat/6/par/E12000001/ati/402/are/E06000047/iid/90808/age/156/sex/4/cat/-1/ctp/-1/yrr/3/cid/4/tbm/1/page-options/ine-yo-1:2022:-1:-1_ine-ct-146_ine-pt-0_car-do-0" TargetMode="External"/><Relationship Id="rId4" Type="http://schemas.openxmlformats.org/officeDocument/2006/relationships/hyperlink" Target="https://assets.publishing.service.gov.uk/government/uploads/system/uploads/attachment_data/file/913974/Understanding_and_quantifying_vulnerability_in_childhood.pdf" TargetMode="External"/><Relationship Id="rId9" Type="http://schemas.openxmlformats.org/officeDocument/2006/relationships/hyperlink" Target="https://fingertips.phe.org.uk/search/obesity%20childre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hyperlink" Target="https://fingertips.phe.org.uk/profile/child-health-profiles/data#page/3/gid/1938133228/pat/6/par/E12000001/ati/402/are/E06000047/iid/90808/age/156/sex/4/cat/-1/ctp/-1/yrr/3/cid/4/tbm/1/page-options/ine-yo-1:2022:-1:-1_ine-ct-146_ine-pt-0_car-do-0" TargetMode="External"/><Relationship Id="rId5" Type="http://schemas.openxmlformats.org/officeDocument/2006/relationships/hyperlink" Target="https://fingertips.phe.org.uk/profile/child-health-profiles/data#page/3/gid/1938133228/pat/6/par/E12000001/ati/402/are/E06000047/iid/92904/age/173/sex/4/cat/-1/ctp/-1/yrr/3/cid/4/tbm/1/page-options/car-do-0_ine-yo-1:2022:-1:-1_ine-ct-146_ine-pt-0" TargetMode="External"/><Relationship Id="rId4" Type="http://schemas.openxmlformats.org/officeDocument/2006/relationships/hyperlink" Target="https://pubmed.ncbi.nlm.nih.gov/28493817/"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digital.nhs.uk/data-and-information/publications/statistical/mental-health-of-children-and-young-people-in-england/2022-follow-up-to-the-2017-surve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hyperlink" Target="https://digital.nhs.uk/data-and-information/publications/statistical/mental-health-of-children-and-young-people-in-england/2022-follow-up-to-the-2017-survey/data-set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hyperlink" Target="https://digital.nhs.uk/data-and-information/publications/statistical/mental-health-of-children-and-young-people-in-england/2017/2017"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0.png"/><Relationship Id="rId7"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hyperlink" Target="https://fingertips.phe.org.uk/indicator-list/view/zF3AP8Z2lU#page/0/gid/1938132923/pat/6/par/E12000001/ati/402/are/E06000047/iid/90813/age/305/sex/4/cat/-1/ctp/-1/yrr/1/cid/4/tbm/1/page-options/car-do-0" TargetMode="External"/><Relationship Id="rId5" Type="http://schemas.openxmlformats.org/officeDocument/2006/relationships/hyperlink" Target="https://fingertips.phe.org.uk/profile/child-health-profiles/data#page/0/gid/1938133238/pat/6/par/E12000001/ati/402/are/E06000047/iid/90803/age/173/sex/4/cat/-1/ctp/-1/yrr/1/cid/4/tbm/1/page-options/car-do-0" TargetMode="External"/><Relationship Id="rId4" Type="http://schemas.openxmlformats.org/officeDocument/2006/relationships/hyperlink" Target="https://fingertips.phe.org.uk/indicator-list/view/zF3AP8Z2lU#page/3/gid/1938132923/pat/6/par/E12000001/ati/402/are/E06000047/iid/90813/age/305/sex/4/cat/-1/ctp/-1/yrr/1/cid/4/tbm/1/page-options/car-do-0"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england.nhs.uk/mental-health/taskforce/imp/mh-dashboard/" TargetMode="External"/><Relationship Id="rId3" Type="http://schemas.openxmlformats.org/officeDocument/2006/relationships/image" Target="../media/image44.png"/><Relationship Id="rId7" Type="http://schemas.openxmlformats.org/officeDocument/2006/relationships/hyperlink" Target="https://fingertips.phe.org.uk/profile/child-health-profiles/data#page/3/gid/1938133228/pat/6/par/E12000001/ati/402/iid/90812/age/173/sex/4/cat/-1/ctp/-1/yrr/1/cid/4/tbm/1/page-options/car-do-0" TargetMode="External"/><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hyperlink" Target="https://fingertips.phe.org.uk/profile-group/mental-health/profile/cypmh/data#page/3/gid/1938133376/pat/6/par/E12000001/ati/402/are/E06000047/iid/93622/age/173/sex/4/cat/-1/ctp/-1/yrr/1/cid/4/tbm/1/page-options/ine-ao-0_ine-yo-1:2019:-1:-1_ine-ct-118_ine-pt-0_car-do-0" TargetMode="External"/><Relationship Id="rId5" Type="http://schemas.openxmlformats.org/officeDocument/2006/relationships/hyperlink" Target="https://fingertips.phe.org.uk/profile-group/mental-health/profile/cypmh/data#page/1/gid/1938133090/pat/6/par/E12000001/ati/102/are/E06000047/yrr/1/cid/4/tbm/1" TargetMode="External"/><Relationship Id="rId4" Type="http://schemas.openxmlformats.org/officeDocument/2006/relationships/hyperlink" Target="https://fingertips.phe.org.uk/profile-group/mental-health/profile/cypmh/data#page/3/gid/1938133376/pat/6/par/E12000001/ati/402/iid/93623/age/173/sex/4/cat/-1/ctp/-1/yrr/1/cid/4/tbm/1/page-options/ine-ao-0_ine-yo-1:2019:-1:-1_ine-ct-118_ine-pt-0_car-do-0" TargetMode="External"/><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hyperlink" Target="https://www.localhealth.org.uk/#c=home" TargetMode="External"/><Relationship Id="rId2" Type="http://schemas.openxmlformats.org/officeDocument/2006/relationships/hyperlink" Target="https://fingertips.phe.org.uk/" TargetMode="External"/><Relationship Id="rId1" Type="http://schemas.openxmlformats.org/officeDocument/2006/relationships/slideLayout" Target="../slideLayouts/slideLayout2.xml"/><Relationship Id="rId6" Type="http://schemas.openxmlformats.org/officeDocument/2006/relationships/hyperlink" Target="mailto:LKISNorthEastandYorkshire@dhsc.gov.uk" TargetMode="External"/><Relationship Id="rId5" Type="http://schemas.openxmlformats.org/officeDocument/2006/relationships/hyperlink" Target="https://www.england.nhs.uk/mental-health/taskforce/imp/mh-dashboard/" TargetMode="External"/><Relationship Id="rId4" Type="http://schemas.openxmlformats.org/officeDocument/2006/relationships/hyperlink" Target="https://digital.nhs.uk/data-and-information/publications/statistical/mental-health-of-children-and-young-people-in-englan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kingsfund.org.uk/publications/what-are-health-inequalities" TargetMode="External"/><Relationship Id="rId3" Type="http://schemas.openxmlformats.org/officeDocument/2006/relationships/hyperlink" Target="https://fingertips.phe.org.uk/" TargetMode="External"/><Relationship Id="rId7" Type="http://schemas.openxmlformats.org/officeDocument/2006/relationships/hyperlink" Target="https://ecovillage.org/our-work/education/gen-trainings/traumatransformation/children-smiling-in-a-huddl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hyperlink" Target="mailto:LKISNorthEastandYorkshire@dhsc.gov.uk" TargetMode="External"/><Relationship Id="rId4" Type="http://schemas.openxmlformats.org/officeDocument/2006/relationships/hyperlink" Target="https://app.powerbi.com/view?r=eyJrIjoiZDkwZGU1MzctNDRhOC00NDVlLTk0ODEtNjQwOGVhMGExY2YyIiwidCI6ImVlNGUxNDk5LTRhMzUtNGIyZS1hZDQ3LTVmM2NmOWRlODY2NiIsImMiOjh9"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fingertips.phe.org.uk/profile/child-health-profiles/data" TargetMode="External"/><Relationship Id="rId5" Type="http://schemas.openxmlformats.org/officeDocument/2006/relationships/hyperlink" Target="https://www.localhealth.org.uk/#bbox=287416,659645,208317,169796&amp;c=indicator&amp;i=t1.pop_under16&amp;view=map7" TargetMode="Externa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hyperlink" Target="https://fingertips.phe.org.uk/profile/child-health-profiles/data#page/3/gid/1938133228/pat/6/par/E12000001/ati/402/are/E06000047/iid/93701/age/169/sex/4/cat/-1/ctp/-1/yrr/1/cid/4/tbm/1" TargetMode="Externa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fingertips.phe.org.uk/profile/child-health-profiles/data#page/0/gid/1938133228/pat/6/par/E12000001/ati/402/are/E06000047/iid/93700/age/169/sex/4/cat/-1/ctp/-1/yrr/1/cid/4/tbm/1/page-options/car-do-0" TargetMode="External"/><Relationship Id="rId4" Type="http://schemas.openxmlformats.org/officeDocument/2006/relationships/hyperlink" Target="https://app.powerbi.com/view?r=eyJrIjoiZDkwZGU1MzctNDRhOC00NDVlLTk0ODEtNjQwOGVhMGExY2YyIiwidCI6ImVlNGUxNDk5LTRhMzUtNGIyZS1hZDQ3LTVmM2NmOWRlODY2NiIsImMiOjh9"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fingertips.phe.org.uk/search/children%20in%20child%20protection#page/3/gid/1/pat/6/par/E12000001/ati/402/are/E06000047/iid/90886/age/173/sex/4/cat/-1/ctp/-1/yrr/1/cid/4/tbm/1/page-options/car-do-0" TargetMode="External"/><Relationship Id="rId13" Type="http://schemas.openxmlformats.org/officeDocument/2006/relationships/image" Target="../media/image17.png"/><Relationship Id="rId3" Type="http://schemas.openxmlformats.org/officeDocument/2006/relationships/image" Target="../media/image16.png"/><Relationship Id="rId7" Type="http://schemas.openxmlformats.org/officeDocument/2006/relationships/hyperlink" Target="https://fingertips.phe.org.uk/profile-group/mental-health/profile/cypmh/data#page/1/gid/1938133090/pat/6/par/E12000001/ati/102/are/E06000047/yrr/1/cid/4/tbm/1" TargetMode="External"/><Relationship Id="rId12" Type="http://schemas.openxmlformats.org/officeDocument/2006/relationships/hyperlink" Target="https://fingertips.phe.org.uk/search/learning%20difficulties#page/3/gid/1/pat/6/par/E12000001/ati/402/are/E06000047/iid/92135/age/217/sex/4/cat/-1/ctp/-1/yrr/1/cid/4/tbm/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fingertips.phe.org.uk/search/children%20in%20care#page/3/gid/1/pat/6/par/E12000001/ati/402/are/E06000047/iid/90803/age/173/sex/4/cat/-1/ctp/-1/yrr/1/cid/4/tbm/1" TargetMode="External"/><Relationship Id="rId11" Type="http://schemas.openxmlformats.org/officeDocument/2006/relationships/hyperlink" Target="https://fingertips.phe.org.uk/search/homelessness#page/3/gid/1/pat/6/par/E12000001/ati/402/are/E06000047/iid/93739/age/-1/sex/-1/cat/-1/ctp/-1/yrr/1/cid/4/tbm/1" TargetMode="External"/><Relationship Id="rId5" Type="http://schemas.openxmlformats.org/officeDocument/2006/relationships/hyperlink" Target="https://www.scie-socialcareonline.org.uk/promoting-the-wellbeing-of-children-in-care-messages-from-research/r/a11G000000A2RUvIAN" TargetMode="External"/><Relationship Id="rId10" Type="http://schemas.openxmlformats.org/officeDocument/2006/relationships/hyperlink" Target="https://fingertips.phe.org.uk/profile-group/mental-health/profile/cypmh/data#page/3/gid/1938133090/pat/6/par/E12000001/ati/102/are/E06000047/iid/91871/age/217/sex/4/cat/-1/ctp/-1/yrr/1/cid/4/tbm/1/page-options/car-do-0" TargetMode="External"/><Relationship Id="rId4" Type="http://schemas.openxmlformats.org/officeDocument/2006/relationships/hyperlink" Target="https://assets.publishing.service.gov.uk/government/uploads/system/uploads/attachment_data/file/913974/Understanding_and_quantifying_vulnerability_in_childhood.pdf" TargetMode="External"/><Relationship Id="rId9" Type="http://schemas.openxmlformats.org/officeDocument/2006/relationships/hyperlink" Target="https://fingertips.phe.org.uk/search/looked%20after%20children#page/4/gid/1/pat/6/par/E12000001/ati/502/iid/92315/age/246/sex/4/cat/-1/ctp/-1/yrr/1/cid/4/tbm/1" TargetMode="External"/><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openxmlformats.org/officeDocument/2006/relationships/hyperlink" Target="https://fingertips.phe.org.uk/profile/child-health-profiles/data#page/1/gid/1938133224"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s://fingertips.phe.org.uk/profile/child-health-profiles/data#page/3/gid/1938133224/pat/6/par/E12000001/ati/402/are/E06000047/iid/92564/age/216/sex/4/cat/-1/ctp/-1/yrr/1/cid/4/tbm/1" TargetMode="External"/><Relationship Id="rId11" Type="http://schemas.openxmlformats.org/officeDocument/2006/relationships/hyperlink" Target="https://fingertips.phe.org.uk/profile/child-health-profiles/data#page/3/gid/1938133225/pat/6/par/E12000001/ati/402/iid/93203/age/174/sex/4/cat/-1/ctp/-1/yrr/1/cid/4/tbm/1/page-options/car-do-0" TargetMode="External"/><Relationship Id="rId5" Type="http://schemas.openxmlformats.org/officeDocument/2006/relationships/hyperlink" Target="https://app.powerbi.com/view?r=eyJrIjoiZDkwZGU1MzctNDRhOC00NDVlLTk0ODEtNjQwOGVhMGExY2YyIiwidCI6ImVlNGUxNDk5LTRhMzUtNGIyZS1hZDQ3LTVmM2NmOWRlODY2NiIsImMiOjh9" TargetMode="External"/><Relationship Id="rId10" Type="http://schemas.openxmlformats.org/officeDocument/2006/relationships/hyperlink" Target="https://fingertips.phe.org.uk/profile/child-health-profiles/data#page/3/gid/1938133224/pat/6/par/E12000001/ati/402/are/E06000047/iid/92563/age/215/sex/4/cat/-1/ctp/-1/yrr/1/cid/4/tbm/1" TargetMode="External"/><Relationship Id="rId4" Type="http://schemas.openxmlformats.org/officeDocument/2006/relationships/hyperlink" Target="https://pubmed.ncbi.nlm.nih.gov/21834190/" TargetMode="External"/><Relationship Id="rId9" Type="http://schemas.openxmlformats.org/officeDocument/2006/relationships/hyperlink" Target="https://fingertips.phe.org.uk/search/special%20educational%20needs#page/3/gid/1/pat/6/par/E12000001/ati/402/are/E06000047/iid/90898/age/217/sex/4/cat/-1/ctp/-1/yrr/1/cid/4/tbm/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D54D8-37E4-ADB7-112B-130A1308F3C2}"/>
              </a:ext>
            </a:extLst>
          </p:cNvPr>
          <p:cNvSpPr>
            <a:spLocks noGrp="1"/>
          </p:cNvSpPr>
          <p:nvPr>
            <p:ph type="ctrTitle"/>
          </p:nvPr>
        </p:nvSpPr>
        <p:spPr>
          <a:xfrm>
            <a:off x="930275" y="2357757"/>
            <a:ext cx="5752648" cy="2195515"/>
          </a:xfrm>
        </p:spPr>
        <p:txBody>
          <a:bodyPr>
            <a:noAutofit/>
          </a:bodyPr>
          <a:lstStyle/>
          <a:p>
            <a:pPr>
              <a:lnSpc>
                <a:spcPct val="110000"/>
              </a:lnSpc>
              <a:spcAft>
                <a:spcPts val="600"/>
              </a:spcAft>
            </a:pPr>
            <a:r>
              <a:rPr lang="en-GB" sz="4400" b="1" dirty="0">
                <a:solidFill>
                  <a:srgbClr val="009999"/>
                </a:solidFill>
                <a:effectLst/>
                <a:latin typeface="Calibri" panose="020F0502020204030204" pitchFamily="34" charset="0"/>
                <a:ea typeface="Times New Roman" panose="02020603050405020304" pitchFamily="18" charset="0"/>
                <a:cs typeface="Times New Roman" panose="02020603050405020304" pitchFamily="18" charset="0"/>
              </a:rPr>
              <a:t>Children and Young People’s Mental Health </a:t>
            </a:r>
            <a:br>
              <a:rPr lang="en-GB" sz="4400" b="1" dirty="0">
                <a:solidFill>
                  <a:srgbClr val="009999"/>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4400" b="1" dirty="0">
                <a:solidFill>
                  <a:srgbClr val="009999"/>
                </a:solidFill>
                <a:effectLst/>
                <a:latin typeface="Calibri" panose="020F0502020204030204" pitchFamily="34" charset="0"/>
                <a:ea typeface="Times New Roman" panose="02020603050405020304" pitchFamily="18" charset="0"/>
                <a:cs typeface="Times New Roman" panose="02020603050405020304" pitchFamily="18" charset="0"/>
              </a:rPr>
              <a:t>Data pack </a:t>
            </a:r>
            <a:br>
              <a:rPr lang="en-GB" sz="3200" dirty="0">
                <a:solidFill>
                  <a:srgbClr val="009999"/>
                </a:solidFill>
                <a:effectLst/>
                <a:latin typeface="Calibri" panose="020F0502020204030204" pitchFamily="34" charset="0"/>
                <a:ea typeface="Times New Roman" panose="02020603050405020304" pitchFamily="18" charset="0"/>
                <a:cs typeface="Times New Roman" panose="02020603050405020304" pitchFamily="18" charset="0"/>
              </a:rPr>
            </a:br>
            <a:endParaRPr lang="en-GB" sz="2400" dirty="0">
              <a:solidFill>
                <a:srgbClr val="009999"/>
              </a:solidFill>
            </a:endParaRPr>
          </a:p>
        </p:txBody>
      </p:sp>
      <p:sp>
        <p:nvSpPr>
          <p:cNvPr id="3" name="Subtitle 2">
            <a:extLst>
              <a:ext uri="{FF2B5EF4-FFF2-40B4-BE49-F238E27FC236}">
                <a16:creationId xmlns:a16="http://schemas.microsoft.com/office/drawing/2014/main" id="{13DD4CDD-4C89-C826-00C1-469E37CEEE08}"/>
              </a:ext>
            </a:extLst>
          </p:cNvPr>
          <p:cNvSpPr>
            <a:spLocks noGrp="1"/>
          </p:cNvSpPr>
          <p:nvPr>
            <p:ph type="subTitle" idx="1"/>
          </p:nvPr>
        </p:nvSpPr>
        <p:spPr>
          <a:xfrm>
            <a:off x="711200" y="4929502"/>
            <a:ext cx="10442221" cy="646331"/>
          </a:xfrm>
        </p:spPr>
        <p:txBody>
          <a:bodyPr/>
          <a:lstStyle/>
          <a:p>
            <a:r>
              <a:rPr lang="en-GB" dirty="0"/>
              <a:t>Produced by  - Local Knowledge and Intelligence Service – North East and Yorkshire</a:t>
            </a:r>
          </a:p>
        </p:txBody>
      </p:sp>
      <p:sp>
        <p:nvSpPr>
          <p:cNvPr id="5" name="Text Placeholder 4">
            <a:extLst>
              <a:ext uri="{FF2B5EF4-FFF2-40B4-BE49-F238E27FC236}">
                <a16:creationId xmlns:a16="http://schemas.microsoft.com/office/drawing/2014/main" id="{A82C6385-DD29-D2AF-D57A-6D41662677A5}"/>
              </a:ext>
            </a:extLst>
          </p:cNvPr>
          <p:cNvSpPr>
            <a:spLocks noGrp="1"/>
          </p:cNvSpPr>
          <p:nvPr>
            <p:ph type="body" sz="quarter" idx="13"/>
          </p:nvPr>
        </p:nvSpPr>
        <p:spPr/>
        <p:txBody>
          <a:bodyPr/>
          <a:lstStyle/>
          <a:p>
            <a:r>
              <a:rPr lang="en-GB" dirty="0"/>
              <a:t>Date: INSERT DATE </a:t>
            </a:r>
          </a:p>
        </p:txBody>
      </p:sp>
      <p:pic>
        <p:nvPicPr>
          <p:cNvPr id="4" name="Picture 3" descr="A pile of wooden tiles with letters on them&#10;&#10;Description automatically generated">
            <a:extLst>
              <a:ext uri="{FF2B5EF4-FFF2-40B4-BE49-F238E27FC236}">
                <a16:creationId xmlns:a16="http://schemas.microsoft.com/office/drawing/2014/main" id="{4E001248-C884-1A70-9D1A-AFDC71F2324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45864" y="2549668"/>
            <a:ext cx="3296493" cy="2195515"/>
          </a:xfrm>
          <a:prstGeom prst="rect">
            <a:avLst/>
          </a:prstGeom>
        </p:spPr>
      </p:pic>
    </p:spTree>
    <p:extLst>
      <p:ext uri="{BB962C8B-B14F-4D97-AF65-F5344CB8AC3E}">
        <p14:creationId xmlns:p14="http://schemas.microsoft.com/office/powerpoint/2010/main" val="3198578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CDFDEE0-1108-EFAC-AF0E-181521D6AD8C}"/>
              </a:ext>
            </a:extLst>
          </p:cNvPr>
          <p:cNvPicPr>
            <a:picLocks noChangeAspect="1"/>
          </p:cNvPicPr>
          <p:nvPr/>
        </p:nvPicPr>
        <p:blipFill>
          <a:blip r:embed="rId2"/>
          <a:stretch>
            <a:fillRect/>
          </a:stretch>
        </p:blipFill>
        <p:spPr>
          <a:xfrm>
            <a:off x="225210" y="3707641"/>
            <a:ext cx="4091650" cy="2584494"/>
          </a:xfrm>
          <a:prstGeom prst="rect">
            <a:avLst/>
          </a:prstGeom>
        </p:spPr>
      </p:pic>
      <p:pic>
        <p:nvPicPr>
          <p:cNvPr id="6" name="Picture 5">
            <a:extLst>
              <a:ext uri="{FF2B5EF4-FFF2-40B4-BE49-F238E27FC236}">
                <a16:creationId xmlns:a16="http://schemas.microsoft.com/office/drawing/2014/main" id="{08EBF97D-28A3-AA6B-A7C0-AD82D6EF4C50}"/>
              </a:ext>
            </a:extLst>
          </p:cNvPr>
          <p:cNvPicPr>
            <a:picLocks noChangeAspect="1"/>
          </p:cNvPicPr>
          <p:nvPr/>
        </p:nvPicPr>
        <p:blipFill>
          <a:blip r:embed="rId3"/>
          <a:stretch>
            <a:fillRect/>
          </a:stretch>
        </p:blipFill>
        <p:spPr>
          <a:xfrm>
            <a:off x="180872" y="935688"/>
            <a:ext cx="2742629" cy="2432450"/>
          </a:xfrm>
          <a:prstGeom prst="rect">
            <a:avLst/>
          </a:prstGeom>
        </p:spPr>
      </p:pic>
      <p:sp>
        <p:nvSpPr>
          <p:cNvPr id="2" name="Title 1">
            <a:extLst>
              <a:ext uri="{FF2B5EF4-FFF2-40B4-BE49-F238E27FC236}">
                <a16:creationId xmlns:a16="http://schemas.microsoft.com/office/drawing/2014/main" id="{7004EF11-A68F-9F37-626C-07BC0B2372C3}"/>
              </a:ext>
            </a:extLst>
          </p:cNvPr>
          <p:cNvSpPr>
            <a:spLocks noGrp="1"/>
          </p:cNvSpPr>
          <p:nvPr>
            <p:ph type="title"/>
          </p:nvPr>
        </p:nvSpPr>
        <p:spPr>
          <a:xfrm>
            <a:off x="0" y="9081"/>
            <a:ext cx="12191999" cy="498438"/>
          </a:xfrm>
          <a:solidFill>
            <a:srgbClr val="009999"/>
          </a:solidFill>
        </p:spPr>
        <p:txBody>
          <a:bodyPr anchor="ctr">
            <a:noAutofit/>
          </a:bodyPr>
          <a:lstStyle/>
          <a:p>
            <a:pPr algn="ctr"/>
            <a:r>
              <a:rPr lang="en-GB" sz="2400" b="1" dirty="0">
                <a:solidFill>
                  <a:schemeClr val="bg1"/>
                </a:solidFill>
              </a:rPr>
              <a:t>Wider determinants – Educational protective factors – School Readiness</a:t>
            </a:r>
          </a:p>
        </p:txBody>
      </p:sp>
      <p:sp>
        <p:nvSpPr>
          <p:cNvPr id="15" name="TextBox 14">
            <a:extLst>
              <a:ext uri="{FF2B5EF4-FFF2-40B4-BE49-F238E27FC236}">
                <a16:creationId xmlns:a16="http://schemas.microsoft.com/office/drawing/2014/main" id="{797A87A9-CA21-968B-0CF0-672000D574D7}"/>
              </a:ext>
            </a:extLst>
          </p:cNvPr>
          <p:cNvSpPr txBox="1"/>
          <p:nvPr/>
        </p:nvSpPr>
        <p:spPr>
          <a:xfrm>
            <a:off x="173449" y="3320326"/>
            <a:ext cx="3466013" cy="461665"/>
          </a:xfrm>
          <a:prstGeom prst="rect">
            <a:avLst/>
          </a:prstGeom>
          <a:noFill/>
        </p:spPr>
        <p:txBody>
          <a:bodyPr wrap="none" rtlCol="0">
            <a:spAutoFit/>
          </a:bodyPr>
          <a:lstStyle/>
          <a:p>
            <a:r>
              <a:rPr lang="en-GB" sz="1200" b="1" dirty="0">
                <a:solidFill>
                  <a:srgbClr val="009999"/>
                </a:solidFill>
              </a:rPr>
              <a:t>Inequalities (England) by deprivation (decile)</a:t>
            </a:r>
          </a:p>
          <a:p>
            <a:r>
              <a:rPr lang="en-GB" sz="1200" b="1" dirty="0">
                <a:solidFill>
                  <a:srgbClr val="009999"/>
                </a:solidFill>
              </a:rPr>
              <a:t> </a:t>
            </a:r>
            <a:r>
              <a:rPr lang="en-GB" sz="1200" b="1" dirty="0"/>
              <a:t>school readiness (%) (2021/22)</a:t>
            </a:r>
            <a:endParaRPr lang="en-GB" sz="1200" b="1" dirty="0">
              <a:solidFill>
                <a:srgbClr val="009999"/>
              </a:solidFill>
            </a:endParaRPr>
          </a:p>
        </p:txBody>
      </p:sp>
      <p:sp>
        <p:nvSpPr>
          <p:cNvPr id="16" name="TextBox 15">
            <a:extLst>
              <a:ext uri="{FF2B5EF4-FFF2-40B4-BE49-F238E27FC236}">
                <a16:creationId xmlns:a16="http://schemas.microsoft.com/office/drawing/2014/main" id="{4DEBF86E-EBC3-66CD-4011-720E2CA4F9C1}"/>
              </a:ext>
            </a:extLst>
          </p:cNvPr>
          <p:cNvSpPr txBox="1"/>
          <p:nvPr/>
        </p:nvSpPr>
        <p:spPr>
          <a:xfrm>
            <a:off x="4020942" y="3690553"/>
            <a:ext cx="1010286" cy="646331"/>
          </a:xfrm>
          <a:prstGeom prst="rect">
            <a:avLst/>
          </a:prstGeom>
          <a:noFill/>
        </p:spPr>
        <p:txBody>
          <a:bodyPr wrap="square" rtlCol="0">
            <a:spAutoFit/>
          </a:bodyPr>
          <a:lstStyle/>
          <a:p>
            <a:r>
              <a:rPr lang="en-GB" sz="1200" dirty="0">
                <a:solidFill>
                  <a:srgbClr val="002060"/>
                </a:solidFill>
              </a:rPr>
              <a:t>Most deprived (60.1%)</a:t>
            </a:r>
          </a:p>
        </p:txBody>
      </p:sp>
      <p:sp>
        <p:nvSpPr>
          <p:cNvPr id="17" name="TextBox 16">
            <a:extLst>
              <a:ext uri="{FF2B5EF4-FFF2-40B4-BE49-F238E27FC236}">
                <a16:creationId xmlns:a16="http://schemas.microsoft.com/office/drawing/2014/main" id="{4828A668-825C-72B1-ECBA-DB9F99A9A622}"/>
              </a:ext>
            </a:extLst>
          </p:cNvPr>
          <p:cNvSpPr txBox="1"/>
          <p:nvPr/>
        </p:nvSpPr>
        <p:spPr>
          <a:xfrm>
            <a:off x="4173228" y="5305460"/>
            <a:ext cx="814647" cy="646331"/>
          </a:xfrm>
          <a:prstGeom prst="rect">
            <a:avLst/>
          </a:prstGeom>
          <a:noFill/>
        </p:spPr>
        <p:txBody>
          <a:bodyPr wrap="none" rtlCol="0">
            <a:spAutoFit/>
          </a:bodyPr>
          <a:lstStyle/>
          <a:p>
            <a:r>
              <a:rPr lang="en-GB" sz="1200" dirty="0">
                <a:solidFill>
                  <a:srgbClr val="002060"/>
                </a:solidFill>
              </a:rPr>
              <a:t>Least </a:t>
            </a:r>
          </a:p>
          <a:p>
            <a:r>
              <a:rPr lang="en-GB" sz="1200" dirty="0">
                <a:solidFill>
                  <a:srgbClr val="002060"/>
                </a:solidFill>
              </a:rPr>
              <a:t>deprived </a:t>
            </a:r>
          </a:p>
          <a:p>
            <a:r>
              <a:rPr lang="en-GB" sz="1200" dirty="0">
                <a:solidFill>
                  <a:srgbClr val="002060"/>
                </a:solidFill>
              </a:rPr>
              <a:t>(69.5%)</a:t>
            </a:r>
          </a:p>
        </p:txBody>
      </p:sp>
      <p:sp>
        <p:nvSpPr>
          <p:cNvPr id="21" name="TextBox 20">
            <a:extLst>
              <a:ext uri="{FF2B5EF4-FFF2-40B4-BE49-F238E27FC236}">
                <a16:creationId xmlns:a16="http://schemas.microsoft.com/office/drawing/2014/main" id="{E545B47E-CCB9-B02E-0C0B-BDF0A0037107}"/>
              </a:ext>
            </a:extLst>
          </p:cNvPr>
          <p:cNvSpPr txBox="1"/>
          <p:nvPr/>
        </p:nvSpPr>
        <p:spPr>
          <a:xfrm>
            <a:off x="1009425" y="1773988"/>
            <a:ext cx="694421" cy="307777"/>
          </a:xfrm>
          <a:prstGeom prst="rect">
            <a:avLst/>
          </a:prstGeom>
          <a:noFill/>
        </p:spPr>
        <p:txBody>
          <a:bodyPr wrap="none" rtlCol="0">
            <a:spAutoFit/>
          </a:bodyPr>
          <a:lstStyle/>
          <a:p>
            <a:r>
              <a:rPr lang="en-GB" sz="1400" dirty="0">
                <a:solidFill>
                  <a:srgbClr val="002060"/>
                </a:solidFill>
              </a:rPr>
              <a:t>NENC</a:t>
            </a:r>
          </a:p>
        </p:txBody>
      </p:sp>
      <p:sp>
        <p:nvSpPr>
          <p:cNvPr id="23" name="TextBox 22">
            <a:extLst>
              <a:ext uri="{FF2B5EF4-FFF2-40B4-BE49-F238E27FC236}">
                <a16:creationId xmlns:a16="http://schemas.microsoft.com/office/drawing/2014/main" id="{D9045DC8-6BB8-18DF-B01D-499AC1E9369C}"/>
              </a:ext>
            </a:extLst>
          </p:cNvPr>
          <p:cNvSpPr txBox="1"/>
          <p:nvPr/>
        </p:nvSpPr>
        <p:spPr>
          <a:xfrm>
            <a:off x="276331" y="476036"/>
            <a:ext cx="11734797" cy="830997"/>
          </a:xfrm>
          <a:prstGeom prst="rect">
            <a:avLst/>
          </a:prstGeom>
          <a:noFill/>
        </p:spPr>
        <p:txBody>
          <a:bodyPr wrap="square" rtlCol="0">
            <a:spAutoFit/>
          </a:bodyPr>
          <a:lstStyle/>
          <a:p>
            <a:r>
              <a:rPr lang="en-GB" sz="1200" dirty="0">
                <a:ea typeface="ヒラギノ角ゴ Pro W3"/>
              </a:rPr>
              <a:t> </a:t>
            </a:r>
            <a:r>
              <a:rPr lang="en-GB" sz="1200" dirty="0">
                <a:effectLst/>
              </a:rPr>
              <a:t>This is a key measure of early years development across a wide range of developmental areas. Children from poorer backgrounds are more at risk of poorer development and the evidence shows that differences by social background emerge early in life (</a:t>
            </a:r>
            <a:r>
              <a:rPr lang="en-GB" sz="1200" dirty="0">
                <a:effectLst/>
                <a:hlinkClick r:id="rId4"/>
              </a:rPr>
              <a:t>Fingertips</a:t>
            </a:r>
            <a:r>
              <a:rPr lang="en-GB" sz="1200" dirty="0">
                <a:effectLst/>
              </a:rPr>
              <a:t>). </a:t>
            </a:r>
            <a:r>
              <a:rPr lang="en-GB" sz="1200" dirty="0">
                <a:solidFill>
                  <a:prstClr val="black"/>
                </a:solidFill>
                <a:latin typeface="Arial"/>
                <a:ea typeface="ヒラギノ角ゴ Pro W3"/>
              </a:rPr>
              <a:t>Academic achievement can act as a protective factor giving a child a sense of worth, as well as opportunities</a:t>
            </a:r>
            <a:endParaRPr lang="en-GB" sz="1200" dirty="0">
              <a:solidFill>
                <a:srgbClr val="FF0000"/>
              </a:solidFill>
            </a:endParaRPr>
          </a:p>
          <a:p>
            <a:pPr marL="0" indent="0">
              <a:buNone/>
            </a:pPr>
            <a:endParaRPr lang="en-GB" sz="1200" dirty="0">
              <a:ea typeface="ヒラギノ角ゴ Pro W3"/>
            </a:endParaRPr>
          </a:p>
        </p:txBody>
      </p:sp>
      <p:sp>
        <p:nvSpPr>
          <p:cNvPr id="24" name="Rectangle: Rounded Corners 23">
            <a:extLst>
              <a:ext uri="{FF2B5EF4-FFF2-40B4-BE49-F238E27FC236}">
                <a16:creationId xmlns:a16="http://schemas.microsoft.com/office/drawing/2014/main" id="{129E8A69-56E5-35E5-A9B2-4896E0F4C279}"/>
              </a:ext>
            </a:extLst>
          </p:cNvPr>
          <p:cNvSpPr/>
          <p:nvPr/>
        </p:nvSpPr>
        <p:spPr>
          <a:xfrm>
            <a:off x="5181996" y="5170418"/>
            <a:ext cx="3278720" cy="1008749"/>
          </a:xfrm>
          <a:prstGeom prst="roundRect">
            <a:avLst/>
          </a:prstGeom>
          <a:noFill/>
          <a:ln w="63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a:solidFill>
                <a:srgbClr val="009999"/>
              </a:solidFill>
            </a:endParaRPr>
          </a:p>
          <a:p>
            <a:r>
              <a:rPr lang="en-GB" sz="1400" b="1" dirty="0">
                <a:solidFill>
                  <a:srgbClr val="009999"/>
                </a:solidFill>
              </a:rPr>
              <a:t>Sources:</a:t>
            </a:r>
          </a:p>
          <a:p>
            <a:r>
              <a:rPr lang="en-GB" sz="1400" dirty="0">
                <a:hlinkClick r:id="rId5"/>
              </a:rPr>
              <a:t>Picture of health</a:t>
            </a:r>
            <a:endParaRPr lang="en-GB" sz="1400" dirty="0"/>
          </a:p>
          <a:p>
            <a:r>
              <a:rPr lang="en-GB" sz="1400" dirty="0">
                <a:hlinkClick r:id="rId6"/>
              </a:rPr>
              <a:t>Fingertips</a:t>
            </a:r>
            <a:r>
              <a:rPr lang="en-GB" sz="1400" dirty="0">
                <a:solidFill>
                  <a:schemeClr val="tx1"/>
                </a:solidFill>
                <a:hlinkClick r:id="rId7"/>
              </a:rPr>
              <a:t> </a:t>
            </a:r>
            <a:r>
              <a:rPr lang="en-GB" sz="1400" dirty="0">
                <a:solidFill>
                  <a:schemeClr val="tx1"/>
                </a:solidFill>
              </a:rPr>
              <a:t>(including local authority level data)</a:t>
            </a:r>
            <a:endParaRPr lang="en-GB" sz="1400" dirty="0"/>
          </a:p>
          <a:p>
            <a:endParaRPr lang="en-GB" dirty="0">
              <a:solidFill>
                <a:schemeClr val="tx2"/>
              </a:solidFill>
            </a:endParaRPr>
          </a:p>
        </p:txBody>
      </p:sp>
      <p:sp>
        <p:nvSpPr>
          <p:cNvPr id="25" name="Rectangle: Rounded Corners 24">
            <a:extLst>
              <a:ext uri="{FF2B5EF4-FFF2-40B4-BE49-F238E27FC236}">
                <a16:creationId xmlns:a16="http://schemas.microsoft.com/office/drawing/2014/main" id="{F4AE6E6D-99E3-FF51-BF6A-6709A90FE7E9}"/>
              </a:ext>
            </a:extLst>
          </p:cNvPr>
          <p:cNvSpPr/>
          <p:nvPr/>
        </p:nvSpPr>
        <p:spPr>
          <a:xfrm>
            <a:off x="8549039" y="4910667"/>
            <a:ext cx="3416612" cy="1268501"/>
          </a:xfrm>
          <a:prstGeom prst="roundRect">
            <a:avLst/>
          </a:prstGeom>
          <a:noFill/>
          <a:ln w="63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rgbClr val="009999"/>
                </a:solidFill>
              </a:rPr>
              <a:t>Other educational protective factors indicators:</a:t>
            </a:r>
          </a:p>
          <a:p>
            <a:r>
              <a:rPr lang="en-GB" sz="1400" dirty="0">
                <a:solidFill>
                  <a:schemeClr val="tx2"/>
                </a:solidFill>
                <a:hlinkClick r:id="rId8"/>
              </a:rPr>
              <a:t>Childhood development at 2-2½ years   </a:t>
            </a:r>
            <a:endParaRPr lang="en-GB" sz="1400" dirty="0">
              <a:solidFill>
                <a:schemeClr val="tx2"/>
              </a:solidFill>
            </a:endParaRPr>
          </a:p>
          <a:p>
            <a:r>
              <a:rPr lang="en-GB" sz="1400" dirty="0">
                <a:solidFill>
                  <a:schemeClr val="tx2"/>
                </a:solidFill>
                <a:hlinkClick r:id="rId9"/>
              </a:rPr>
              <a:t>Attainment 8 score</a:t>
            </a:r>
            <a:endParaRPr lang="en-GB" sz="1400" dirty="0">
              <a:solidFill>
                <a:schemeClr val="tx2"/>
              </a:solidFill>
            </a:endParaRPr>
          </a:p>
          <a:p>
            <a:r>
              <a:rPr lang="en-GB" sz="1400" dirty="0">
                <a:solidFill>
                  <a:schemeClr val="tx2"/>
                </a:solidFill>
                <a:hlinkClick r:id="rId10"/>
              </a:rPr>
              <a:t>Attainment 8 score of children in care</a:t>
            </a:r>
            <a:endParaRPr lang="en-GB" sz="1400" dirty="0">
              <a:solidFill>
                <a:schemeClr val="tx2"/>
              </a:solidFill>
            </a:endParaRPr>
          </a:p>
          <a:p>
            <a:endParaRPr lang="en-GB" sz="1400" dirty="0">
              <a:solidFill>
                <a:schemeClr val="tx2"/>
              </a:solidFill>
            </a:endParaRPr>
          </a:p>
        </p:txBody>
      </p:sp>
      <p:sp>
        <p:nvSpPr>
          <p:cNvPr id="3" name="Rectangle: Rounded Corners 2">
            <a:extLst>
              <a:ext uri="{FF2B5EF4-FFF2-40B4-BE49-F238E27FC236}">
                <a16:creationId xmlns:a16="http://schemas.microsoft.com/office/drawing/2014/main" id="{3BB3A327-21B6-39CC-6644-812A2EC784F8}"/>
              </a:ext>
            </a:extLst>
          </p:cNvPr>
          <p:cNvSpPr/>
          <p:nvPr/>
        </p:nvSpPr>
        <p:spPr>
          <a:xfrm>
            <a:off x="4316861" y="974474"/>
            <a:ext cx="3099512" cy="2716079"/>
          </a:xfrm>
          <a:prstGeom prst="round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457200">
              <a:buNone/>
            </a:pPr>
            <a:r>
              <a:rPr lang="en-GB" sz="1400" dirty="0">
                <a:solidFill>
                  <a:srgbClr val="009999"/>
                </a:solidFill>
                <a:latin typeface="Arial" panose="020B0604020202020204" pitchFamily="34" charset="0"/>
                <a:cs typeface="Arial" panose="020B0604020202020204" pitchFamily="34" charset="0"/>
              </a:rPr>
              <a:t>Trends in school readiness have increased significantly over the last few years. Rates for the North East region were significantly worse and are now similar to England</a:t>
            </a:r>
          </a:p>
          <a:p>
            <a:pPr marL="0" indent="0" defTabSz="457200">
              <a:buNone/>
            </a:pPr>
            <a:endParaRPr lang="en-GB" sz="1400" dirty="0">
              <a:solidFill>
                <a:srgbClr val="009999"/>
              </a:solidFill>
              <a:latin typeface="Arial" panose="020B0604020202020204" pitchFamily="34" charset="0"/>
              <a:cs typeface="Arial" panose="020B0604020202020204" pitchFamily="34" charset="0"/>
            </a:endParaRPr>
          </a:p>
          <a:p>
            <a:pPr marL="0" indent="0" defTabSz="457200">
              <a:buNone/>
            </a:pPr>
            <a:r>
              <a:rPr lang="en-GB" sz="1400" dirty="0">
                <a:solidFill>
                  <a:srgbClr val="009999"/>
                </a:solidFill>
                <a:latin typeface="Arial" panose="020B0604020202020204" pitchFamily="34" charset="0"/>
                <a:cs typeface="Arial" panose="020B0604020202020204" pitchFamily="34" charset="0"/>
              </a:rPr>
              <a:t>There are inequalities in school readiness found between deprivation, ethnicity first language status, SEN status, month born and sex</a:t>
            </a:r>
            <a:r>
              <a:rPr lang="en-GB" sz="1400" dirty="0">
                <a:solidFill>
                  <a:schemeClr val="tx2"/>
                </a:solidFill>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509B01A9-1610-DB74-D4B9-4B53BA7DC8CC}"/>
              </a:ext>
            </a:extLst>
          </p:cNvPr>
          <p:cNvSpPr txBox="1"/>
          <p:nvPr/>
        </p:nvSpPr>
        <p:spPr>
          <a:xfrm>
            <a:off x="7435445" y="935688"/>
            <a:ext cx="3345003" cy="276999"/>
          </a:xfrm>
          <a:prstGeom prst="rect">
            <a:avLst/>
          </a:prstGeom>
          <a:noFill/>
        </p:spPr>
        <p:txBody>
          <a:bodyPr wrap="square" rtlCol="0">
            <a:spAutoFit/>
          </a:bodyPr>
          <a:lstStyle/>
          <a:p>
            <a:r>
              <a:rPr lang="en-GB" sz="1200" b="1" dirty="0">
                <a:solidFill>
                  <a:srgbClr val="009999"/>
                </a:solidFill>
              </a:rPr>
              <a:t>Trend </a:t>
            </a:r>
            <a:r>
              <a:rPr lang="en-GB" sz="1200" b="1" dirty="0"/>
              <a:t>School readiness (%) </a:t>
            </a:r>
          </a:p>
        </p:txBody>
      </p:sp>
      <p:grpSp>
        <p:nvGrpSpPr>
          <p:cNvPr id="13" name="Group 12">
            <a:extLst>
              <a:ext uri="{FF2B5EF4-FFF2-40B4-BE49-F238E27FC236}">
                <a16:creationId xmlns:a16="http://schemas.microsoft.com/office/drawing/2014/main" id="{CFAE2E3B-12CD-926E-23BE-49C10C18DBB7}"/>
              </a:ext>
            </a:extLst>
          </p:cNvPr>
          <p:cNvGrpSpPr/>
          <p:nvPr/>
        </p:nvGrpSpPr>
        <p:grpSpPr>
          <a:xfrm>
            <a:off x="7435194" y="1238330"/>
            <a:ext cx="4502145" cy="3655403"/>
            <a:chOff x="7339987" y="1240970"/>
            <a:chExt cx="4502145" cy="3655403"/>
          </a:xfrm>
        </p:grpSpPr>
        <p:pic>
          <p:nvPicPr>
            <p:cNvPr id="7" name="Picture 6">
              <a:extLst>
                <a:ext uri="{FF2B5EF4-FFF2-40B4-BE49-F238E27FC236}">
                  <a16:creationId xmlns:a16="http://schemas.microsoft.com/office/drawing/2014/main" id="{27FA4AC1-A948-69BF-CBC2-59D5FCE585CF}"/>
                </a:ext>
              </a:extLst>
            </p:cNvPr>
            <p:cNvPicPr>
              <a:picLocks noChangeAspect="1"/>
            </p:cNvPicPr>
            <p:nvPr/>
          </p:nvPicPr>
          <p:blipFill>
            <a:blip r:embed="rId11"/>
            <a:stretch>
              <a:fillRect/>
            </a:stretch>
          </p:blipFill>
          <p:spPr>
            <a:xfrm>
              <a:off x="7339987" y="1240970"/>
              <a:ext cx="4502145" cy="3381357"/>
            </a:xfrm>
            <a:prstGeom prst="rect">
              <a:avLst/>
            </a:prstGeom>
          </p:spPr>
        </p:pic>
        <p:sp>
          <p:nvSpPr>
            <p:cNvPr id="22" name="TextBox 21">
              <a:extLst>
                <a:ext uri="{FF2B5EF4-FFF2-40B4-BE49-F238E27FC236}">
                  <a16:creationId xmlns:a16="http://schemas.microsoft.com/office/drawing/2014/main" id="{75BDCAC1-D40C-1F20-CE3E-583CCDF415B5}"/>
                </a:ext>
              </a:extLst>
            </p:cNvPr>
            <p:cNvSpPr txBox="1"/>
            <p:nvPr/>
          </p:nvSpPr>
          <p:spPr>
            <a:xfrm>
              <a:off x="8697448" y="3100226"/>
              <a:ext cx="1327608" cy="276999"/>
            </a:xfrm>
            <a:prstGeom prst="rect">
              <a:avLst/>
            </a:prstGeom>
            <a:noFill/>
          </p:spPr>
          <p:txBody>
            <a:bodyPr wrap="none" rtlCol="0">
              <a:spAutoFit/>
            </a:bodyPr>
            <a:lstStyle/>
            <a:p>
              <a:r>
                <a:rPr lang="en-GB" sz="1200" dirty="0">
                  <a:solidFill>
                    <a:schemeClr val="accent5">
                      <a:lumMod val="60000"/>
                      <a:lumOff val="40000"/>
                    </a:schemeClr>
                  </a:solidFill>
                </a:rPr>
                <a:t> - </a:t>
              </a:r>
              <a:r>
                <a:rPr lang="en-GB" sz="1200" dirty="0">
                  <a:solidFill>
                    <a:srgbClr val="002060"/>
                  </a:solidFill>
                </a:rPr>
                <a:t>NE region only</a:t>
              </a:r>
            </a:p>
          </p:txBody>
        </p:sp>
        <p:grpSp>
          <p:nvGrpSpPr>
            <p:cNvPr id="4" name="Group 3">
              <a:extLst>
                <a:ext uri="{FF2B5EF4-FFF2-40B4-BE49-F238E27FC236}">
                  <a16:creationId xmlns:a16="http://schemas.microsoft.com/office/drawing/2014/main" id="{B8234EC8-6E4F-197B-4D62-6EE3B23792EA}"/>
                </a:ext>
              </a:extLst>
            </p:cNvPr>
            <p:cNvGrpSpPr/>
            <p:nvPr/>
          </p:nvGrpSpPr>
          <p:grpSpPr>
            <a:xfrm>
              <a:off x="8693098" y="4326669"/>
              <a:ext cx="1873302" cy="569704"/>
              <a:chOff x="1664630" y="4920340"/>
              <a:chExt cx="1564247" cy="569704"/>
            </a:xfrm>
          </p:grpSpPr>
          <p:sp>
            <p:nvSpPr>
              <p:cNvPr id="5" name="Rectangle 4">
                <a:extLst>
                  <a:ext uri="{FF2B5EF4-FFF2-40B4-BE49-F238E27FC236}">
                    <a16:creationId xmlns:a16="http://schemas.microsoft.com/office/drawing/2014/main" id="{6F08681E-2240-2D34-E1B4-B3571281E563}"/>
                  </a:ext>
                </a:extLst>
              </p:cNvPr>
              <p:cNvSpPr/>
              <p:nvPr/>
            </p:nvSpPr>
            <p:spPr>
              <a:xfrm>
                <a:off x="1927081" y="4920340"/>
                <a:ext cx="1075507" cy="222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solidFill>
                  </a:rPr>
                  <a:t>England</a:t>
                </a:r>
              </a:p>
            </p:txBody>
          </p:sp>
          <p:cxnSp>
            <p:nvCxnSpPr>
              <p:cNvPr id="8" name="Straight Connector 7">
                <a:extLst>
                  <a:ext uri="{FF2B5EF4-FFF2-40B4-BE49-F238E27FC236}">
                    <a16:creationId xmlns:a16="http://schemas.microsoft.com/office/drawing/2014/main" id="{CABB075D-5E03-ABFB-49F3-F1E5FA0268BA}"/>
                  </a:ext>
                </a:extLst>
              </p:cNvPr>
              <p:cNvCxnSpPr>
                <a:cxnSpLocks/>
              </p:cNvCxnSpPr>
              <p:nvPr/>
            </p:nvCxnSpPr>
            <p:spPr>
              <a:xfrm>
                <a:off x="1664630" y="5234081"/>
                <a:ext cx="304800" cy="0"/>
              </a:xfrm>
              <a:prstGeom prst="line">
                <a:avLst/>
              </a:prstGeom>
              <a:ln w="190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BA93B80-1048-F5E5-8EFE-252584D23BCE}"/>
                  </a:ext>
                </a:extLst>
              </p:cNvPr>
              <p:cNvCxnSpPr>
                <a:cxnSpLocks/>
              </p:cNvCxnSpPr>
              <p:nvPr/>
            </p:nvCxnSpPr>
            <p:spPr>
              <a:xfrm>
                <a:off x="1664630" y="5031832"/>
                <a:ext cx="2624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1CB13A5-5BDA-BE59-DE26-AB388A065A2D}"/>
                  </a:ext>
                </a:extLst>
              </p:cNvPr>
              <p:cNvSpPr txBox="1"/>
              <p:nvPr/>
            </p:nvSpPr>
            <p:spPr>
              <a:xfrm>
                <a:off x="1927081" y="5089934"/>
                <a:ext cx="1301796" cy="400110"/>
              </a:xfrm>
              <a:prstGeom prst="rect">
                <a:avLst/>
              </a:prstGeom>
              <a:solidFill>
                <a:schemeClr val="bg1"/>
              </a:solidFill>
            </p:spPr>
            <p:txBody>
              <a:bodyPr wrap="square" rtlCol="0">
                <a:spAutoFit/>
              </a:bodyPr>
              <a:lstStyle/>
              <a:p>
                <a:r>
                  <a:rPr lang="en-GB" sz="1000" dirty="0">
                    <a:solidFill>
                      <a:schemeClr val="tx1"/>
                    </a:solidFill>
                  </a:rPr>
                  <a:t>North East region</a:t>
                </a:r>
              </a:p>
              <a:p>
                <a:endParaRPr lang="en-GB" sz="1000" dirty="0"/>
              </a:p>
            </p:txBody>
          </p:sp>
        </p:grpSp>
      </p:grpSp>
    </p:spTree>
    <p:extLst>
      <p:ext uri="{BB962C8B-B14F-4D97-AF65-F5344CB8AC3E}">
        <p14:creationId xmlns:p14="http://schemas.microsoft.com/office/powerpoint/2010/main" val="1544578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BDD00BD-830B-6946-BDE5-091BEAE28A81}"/>
              </a:ext>
            </a:extLst>
          </p:cNvPr>
          <p:cNvPicPr>
            <a:picLocks noChangeAspect="1"/>
          </p:cNvPicPr>
          <p:nvPr/>
        </p:nvPicPr>
        <p:blipFill>
          <a:blip r:embed="rId3"/>
          <a:stretch>
            <a:fillRect/>
          </a:stretch>
        </p:blipFill>
        <p:spPr>
          <a:xfrm>
            <a:off x="7211489" y="2315181"/>
            <a:ext cx="4942648" cy="2641113"/>
          </a:xfrm>
          <a:prstGeom prst="rect">
            <a:avLst/>
          </a:prstGeom>
        </p:spPr>
      </p:pic>
      <p:sp>
        <p:nvSpPr>
          <p:cNvPr id="2" name="Title 1">
            <a:extLst>
              <a:ext uri="{FF2B5EF4-FFF2-40B4-BE49-F238E27FC236}">
                <a16:creationId xmlns:a16="http://schemas.microsoft.com/office/drawing/2014/main" id="{7004EF11-A68F-9F37-626C-07BC0B2372C3}"/>
              </a:ext>
            </a:extLst>
          </p:cNvPr>
          <p:cNvSpPr>
            <a:spLocks noGrp="1"/>
          </p:cNvSpPr>
          <p:nvPr>
            <p:ph type="title"/>
          </p:nvPr>
        </p:nvSpPr>
        <p:spPr>
          <a:xfrm>
            <a:off x="1" y="-1"/>
            <a:ext cx="12192000" cy="504305"/>
          </a:xfrm>
          <a:solidFill>
            <a:srgbClr val="009999"/>
          </a:solidFill>
        </p:spPr>
        <p:txBody>
          <a:bodyPr anchor="ctr">
            <a:normAutofit/>
          </a:bodyPr>
          <a:lstStyle/>
          <a:p>
            <a:pPr algn="ctr"/>
            <a:r>
              <a:rPr lang="en-GB" sz="1800" b="1" dirty="0">
                <a:solidFill>
                  <a:schemeClr val="bg1"/>
                </a:solidFill>
              </a:rPr>
              <a:t>Wider determinants – Behavioural risk/ protective factors – First time entrants to youth justice system</a:t>
            </a:r>
          </a:p>
        </p:txBody>
      </p:sp>
      <p:sp>
        <p:nvSpPr>
          <p:cNvPr id="15" name="TextBox 14">
            <a:extLst>
              <a:ext uri="{FF2B5EF4-FFF2-40B4-BE49-F238E27FC236}">
                <a16:creationId xmlns:a16="http://schemas.microsoft.com/office/drawing/2014/main" id="{797A87A9-CA21-968B-0CF0-672000D574D7}"/>
              </a:ext>
            </a:extLst>
          </p:cNvPr>
          <p:cNvSpPr txBox="1"/>
          <p:nvPr/>
        </p:nvSpPr>
        <p:spPr>
          <a:xfrm>
            <a:off x="7306966" y="1627121"/>
            <a:ext cx="4348802" cy="646331"/>
          </a:xfrm>
          <a:prstGeom prst="rect">
            <a:avLst/>
          </a:prstGeom>
          <a:noFill/>
        </p:spPr>
        <p:txBody>
          <a:bodyPr wrap="square" rtlCol="0">
            <a:spAutoFit/>
          </a:bodyPr>
          <a:lstStyle/>
          <a:p>
            <a:r>
              <a:rPr lang="en-GB" sz="1200" b="1" dirty="0">
                <a:solidFill>
                  <a:srgbClr val="009999"/>
                </a:solidFill>
              </a:rPr>
              <a:t>Inequalities (England) by deprivation (decile) </a:t>
            </a:r>
          </a:p>
          <a:p>
            <a:r>
              <a:rPr lang="en-GB" sz="1200" b="1" dirty="0"/>
              <a:t>First time entrants to youth justice system rate per 100,000 (2022)</a:t>
            </a:r>
          </a:p>
        </p:txBody>
      </p:sp>
      <p:sp>
        <p:nvSpPr>
          <p:cNvPr id="16" name="TextBox 15">
            <a:extLst>
              <a:ext uri="{FF2B5EF4-FFF2-40B4-BE49-F238E27FC236}">
                <a16:creationId xmlns:a16="http://schemas.microsoft.com/office/drawing/2014/main" id="{4DEBF86E-EBC3-66CD-4011-720E2CA4F9C1}"/>
              </a:ext>
            </a:extLst>
          </p:cNvPr>
          <p:cNvSpPr txBox="1"/>
          <p:nvPr/>
        </p:nvSpPr>
        <p:spPr>
          <a:xfrm>
            <a:off x="10371927" y="2199028"/>
            <a:ext cx="1548822" cy="276999"/>
          </a:xfrm>
          <a:prstGeom prst="rect">
            <a:avLst/>
          </a:prstGeom>
          <a:noFill/>
        </p:spPr>
        <p:txBody>
          <a:bodyPr wrap="none" rtlCol="0">
            <a:spAutoFit/>
          </a:bodyPr>
          <a:lstStyle/>
          <a:p>
            <a:r>
              <a:rPr lang="en-GB" sz="1200" dirty="0">
                <a:solidFill>
                  <a:srgbClr val="002060"/>
                </a:solidFill>
              </a:rPr>
              <a:t>Most deprived (196)</a:t>
            </a:r>
          </a:p>
        </p:txBody>
      </p:sp>
      <p:sp>
        <p:nvSpPr>
          <p:cNvPr id="17" name="TextBox 16">
            <a:extLst>
              <a:ext uri="{FF2B5EF4-FFF2-40B4-BE49-F238E27FC236}">
                <a16:creationId xmlns:a16="http://schemas.microsoft.com/office/drawing/2014/main" id="{4828A668-825C-72B1-ECBA-DB9F99A9A622}"/>
              </a:ext>
            </a:extLst>
          </p:cNvPr>
          <p:cNvSpPr txBox="1"/>
          <p:nvPr/>
        </p:nvSpPr>
        <p:spPr>
          <a:xfrm>
            <a:off x="10171683" y="4295414"/>
            <a:ext cx="1579087" cy="276999"/>
          </a:xfrm>
          <a:prstGeom prst="rect">
            <a:avLst/>
          </a:prstGeom>
          <a:noFill/>
        </p:spPr>
        <p:txBody>
          <a:bodyPr wrap="none" rtlCol="0">
            <a:spAutoFit/>
          </a:bodyPr>
          <a:lstStyle/>
          <a:p>
            <a:r>
              <a:rPr lang="en-GB" sz="1200" dirty="0">
                <a:solidFill>
                  <a:srgbClr val="002060"/>
                </a:solidFill>
              </a:rPr>
              <a:t>Least deprived (113)</a:t>
            </a:r>
          </a:p>
        </p:txBody>
      </p:sp>
      <p:sp>
        <p:nvSpPr>
          <p:cNvPr id="23" name="TextBox 22">
            <a:extLst>
              <a:ext uri="{FF2B5EF4-FFF2-40B4-BE49-F238E27FC236}">
                <a16:creationId xmlns:a16="http://schemas.microsoft.com/office/drawing/2014/main" id="{D9045DC8-6BB8-18DF-B01D-499AC1E9369C}"/>
              </a:ext>
            </a:extLst>
          </p:cNvPr>
          <p:cNvSpPr txBox="1"/>
          <p:nvPr/>
        </p:nvSpPr>
        <p:spPr>
          <a:xfrm>
            <a:off x="0" y="504304"/>
            <a:ext cx="12090400" cy="830997"/>
          </a:xfrm>
          <a:prstGeom prst="rect">
            <a:avLst/>
          </a:prstGeom>
          <a:noFill/>
        </p:spPr>
        <p:txBody>
          <a:bodyPr wrap="square" rtlCol="0">
            <a:spAutoFit/>
          </a:bodyPr>
          <a:lstStyle/>
          <a:p>
            <a:pPr marL="90170" indent="0">
              <a:buNone/>
            </a:pPr>
            <a:r>
              <a:rPr lang="en-GB" sz="1200" dirty="0">
                <a:ea typeface="ヒラギノ角ゴ Pro W3"/>
              </a:rPr>
              <a:t>Children and young people at risk of offending or within the youth justice system are at risk of higher than usual rates of mental health problems (</a:t>
            </a:r>
            <a:r>
              <a:rPr lang="en-GB" sz="1200" dirty="0">
                <a:ea typeface="ヒラギノ角ゴ Pro W3"/>
                <a:hlinkClick r:id="rId4"/>
              </a:rPr>
              <a:t>No child left behind: understanding and quantifying vulnerability</a:t>
            </a:r>
            <a:r>
              <a:rPr lang="en-GB" sz="1200" dirty="0">
                <a:ea typeface="ヒラギノ角ゴ Pro W3"/>
              </a:rPr>
              <a:t>). The original risk factors that led to their offending also predict mental health problems, various aspects of offending itself may cause mental health problems and interactions with the criminal justice system are stressful and may on their own lead to anxiety and depression, particularly those associated with custody (</a:t>
            </a:r>
            <a:r>
              <a:rPr lang="en-GB" sz="1200" dirty="0">
                <a:ea typeface="ヒラギノ角ゴ Pro W3"/>
                <a:hlinkClick r:id="rId5"/>
              </a:rPr>
              <a:t>The Mental Health Needs of Young Offenders</a:t>
            </a:r>
            <a:r>
              <a:rPr lang="en-GB" sz="1200" dirty="0">
                <a:ea typeface="ヒラギノ角ゴ Pro W3"/>
              </a:rPr>
              <a:t>). </a:t>
            </a:r>
            <a:endParaRPr lang="en-GB" sz="1200" dirty="0"/>
          </a:p>
        </p:txBody>
      </p:sp>
      <p:sp>
        <p:nvSpPr>
          <p:cNvPr id="24" name="Rectangle: Rounded Corners 23">
            <a:extLst>
              <a:ext uri="{FF2B5EF4-FFF2-40B4-BE49-F238E27FC236}">
                <a16:creationId xmlns:a16="http://schemas.microsoft.com/office/drawing/2014/main" id="{129E8A69-56E5-35E5-A9B2-4896E0F4C279}"/>
              </a:ext>
            </a:extLst>
          </p:cNvPr>
          <p:cNvSpPr/>
          <p:nvPr/>
        </p:nvSpPr>
        <p:spPr>
          <a:xfrm>
            <a:off x="4973192" y="5278748"/>
            <a:ext cx="2132020" cy="841631"/>
          </a:xfrm>
          <a:prstGeom prst="roundRect">
            <a:avLst/>
          </a:prstGeom>
          <a:noFill/>
          <a:ln w="63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a:solidFill>
                <a:srgbClr val="009999"/>
              </a:solidFill>
            </a:endParaRPr>
          </a:p>
          <a:p>
            <a:r>
              <a:rPr lang="en-GB" sz="1400" b="1" dirty="0">
                <a:solidFill>
                  <a:srgbClr val="009999"/>
                </a:solidFill>
              </a:rPr>
              <a:t>Sources:</a:t>
            </a:r>
          </a:p>
          <a:p>
            <a:r>
              <a:rPr lang="en-GB" sz="1400" dirty="0">
                <a:hlinkClick r:id="rId6"/>
              </a:rPr>
              <a:t>Fingertips</a:t>
            </a:r>
            <a:r>
              <a:rPr lang="en-GB" sz="1400" dirty="0">
                <a:solidFill>
                  <a:schemeClr val="tx1"/>
                </a:solidFill>
                <a:hlinkClick r:id="rId7"/>
              </a:rPr>
              <a:t> </a:t>
            </a:r>
            <a:r>
              <a:rPr lang="en-GB" sz="1400" dirty="0">
                <a:solidFill>
                  <a:schemeClr val="tx1"/>
                </a:solidFill>
              </a:rPr>
              <a:t>(including local authority level data)</a:t>
            </a:r>
            <a:endParaRPr lang="en-GB" sz="1400" dirty="0"/>
          </a:p>
          <a:p>
            <a:endParaRPr lang="en-GB" dirty="0">
              <a:solidFill>
                <a:schemeClr val="tx2"/>
              </a:solidFill>
            </a:endParaRPr>
          </a:p>
        </p:txBody>
      </p:sp>
      <p:sp>
        <p:nvSpPr>
          <p:cNvPr id="25" name="Rectangle: Rounded Corners 24">
            <a:extLst>
              <a:ext uri="{FF2B5EF4-FFF2-40B4-BE49-F238E27FC236}">
                <a16:creationId xmlns:a16="http://schemas.microsoft.com/office/drawing/2014/main" id="{F4AE6E6D-99E3-FF51-BF6A-6709A90FE7E9}"/>
              </a:ext>
            </a:extLst>
          </p:cNvPr>
          <p:cNvSpPr/>
          <p:nvPr/>
        </p:nvSpPr>
        <p:spPr>
          <a:xfrm>
            <a:off x="7861464" y="4998024"/>
            <a:ext cx="4094359" cy="1122356"/>
          </a:xfrm>
          <a:prstGeom prst="roundRect">
            <a:avLst/>
          </a:prstGeom>
          <a:noFill/>
          <a:ln w="63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rgbClr val="009999"/>
                </a:solidFill>
              </a:rPr>
              <a:t>Other behavioural risk/ protective indicators:</a:t>
            </a:r>
          </a:p>
          <a:p>
            <a:r>
              <a:rPr lang="en-GB" sz="1400" dirty="0">
                <a:solidFill>
                  <a:schemeClr val="tx2"/>
                </a:solidFill>
                <a:hlinkClick r:id="rId8"/>
              </a:rPr>
              <a:t>Teenage conception rates</a:t>
            </a:r>
            <a:endParaRPr lang="en-GB" sz="1400" dirty="0">
              <a:solidFill>
                <a:schemeClr val="tx2"/>
              </a:solidFill>
            </a:endParaRPr>
          </a:p>
          <a:p>
            <a:r>
              <a:rPr lang="en-GB" sz="1400" dirty="0">
                <a:solidFill>
                  <a:schemeClr val="tx2"/>
                </a:solidFill>
                <a:hlinkClick r:id="rId9"/>
              </a:rPr>
              <a:t>Obesity and overweight rates</a:t>
            </a:r>
            <a:endParaRPr lang="en-GB" sz="1400" dirty="0">
              <a:solidFill>
                <a:schemeClr val="tx2"/>
              </a:solidFill>
              <a:hlinkClick r:id="rId10"/>
            </a:endParaRPr>
          </a:p>
          <a:p>
            <a:r>
              <a:rPr lang="en-GB" sz="1400" dirty="0">
                <a:solidFill>
                  <a:schemeClr val="tx2"/>
                </a:solidFill>
                <a:hlinkClick r:id="rId11"/>
              </a:rPr>
              <a:t>Physical activity rates</a:t>
            </a:r>
            <a:endParaRPr lang="en-GB" sz="1400" dirty="0">
              <a:solidFill>
                <a:schemeClr val="tx2"/>
              </a:solidFill>
            </a:endParaRPr>
          </a:p>
          <a:p>
            <a:endParaRPr lang="en-GB" sz="1400" dirty="0">
              <a:solidFill>
                <a:schemeClr val="tx2"/>
              </a:solidFill>
            </a:endParaRPr>
          </a:p>
        </p:txBody>
      </p:sp>
      <p:sp>
        <p:nvSpPr>
          <p:cNvPr id="3" name="Rectangle: Rounded Corners 2">
            <a:extLst>
              <a:ext uri="{FF2B5EF4-FFF2-40B4-BE49-F238E27FC236}">
                <a16:creationId xmlns:a16="http://schemas.microsoft.com/office/drawing/2014/main" id="{A9699BF8-7BD3-28D0-32C8-0BF534C6CEFF}"/>
              </a:ext>
            </a:extLst>
          </p:cNvPr>
          <p:cNvSpPr/>
          <p:nvPr/>
        </p:nvSpPr>
        <p:spPr>
          <a:xfrm>
            <a:off x="4770475" y="1675117"/>
            <a:ext cx="2272500" cy="27587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457200">
              <a:buNone/>
            </a:pPr>
            <a:r>
              <a:rPr lang="en-GB" sz="1400" dirty="0">
                <a:solidFill>
                  <a:srgbClr val="009999"/>
                </a:solidFill>
                <a:latin typeface="Arial" panose="020B0604020202020204" pitchFamily="34" charset="0"/>
                <a:cs typeface="Arial" panose="020B0604020202020204" pitchFamily="34" charset="0"/>
              </a:rPr>
              <a:t>Trends in the North East region have fallen faster than England rates over the last few years and are now statistically similar rate to the national average. </a:t>
            </a:r>
          </a:p>
          <a:p>
            <a:pPr marL="0" indent="0" defTabSz="457200">
              <a:buNone/>
            </a:pPr>
            <a:r>
              <a:rPr lang="en-GB" sz="1400" dirty="0">
                <a:solidFill>
                  <a:srgbClr val="009999"/>
                </a:solidFill>
                <a:latin typeface="Arial" panose="020B0604020202020204" pitchFamily="34" charset="0"/>
                <a:cs typeface="Arial" panose="020B0604020202020204" pitchFamily="34" charset="0"/>
              </a:rPr>
              <a:t>.</a:t>
            </a:r>
          </a:p>
          <a:p>
            <a:pPr marL="0" indent="0" defTabSz="457200">
              <a:buNone/>
            </a:pPr>
            <a:r>
              <a:rPr lang="en-GB" sz="1400" dirty="0">
                <a:solidFill>
                  <a:srgbClr val="009999"/>
                </a:solidFill>
                <a:latin typeface="Arial" panose="020B0604020202020204" pitchFamily="34" charset="0"/>
                <a:cs typeface="Arial" panose="020B0604020202020204" pitchFamily="34" charset="0"/>
              </a:rPr>
              <a:t>There are inequalities between most and least deprived areas of deprivation. </a:t>
            </a:r>
          </a:p>
        </p:txBody>
      </p:sp>
      <p:sp>
        <p:nvSpPr>
          <p:cNvPr id="7" name="TextBox 6">
            <a:extLst>
              <a:ext uri="{FF2B5EF4-FFF2-40B4-BE49-F238E27FC236}">
                <a16:creationId xmlns:a16="http://schemas.microsoft.com/office/drawing/2014/main" id="{A775DFA1-7DED-4AD9-0204-CA01BEE3F81E}"/>
              </a:ext>
            </a:extLst>
          </p:cNvPr>
          <p:cNvSpPr txBox="1"/>
          <p:nvPr/>
        </p:nvSpPr>
        <p:spPr>
          <a:xfrm>
            <a:off x="-85647" y="2573943"/>
            <a:ext cx="5199513" cy="461665"/>
          </a:xfrm>
          <a:prstGeom prst="rect">
            <a:avLst/>
          </a:prstGeom>
          <a:noFill/>
        </p:spPr>
        <p:txBody>
          <a:bodyPr wrap="square" rtlCol="0">
            <a:spAutoFit/>
          </a:bodyPr>
          <a:lstStyle/>
          <a:p>
            <a:r>
              <a:rPr lang="en-GB" sz="1200" b="1" dirty="0">
                <a:solidFill>
                  <a:srgbClr val="009999"/>
                </a:solidFill>
              </a:rPr>
              <a:t>Trend </a:t>
            </a:r>
            <a:r>
              <a:rPr lang="en-GB" sz="1200" b="1" dirty="0"/>
              <a:t>First time entrants to youth justice system rate per 100,000 </a:t>
            </a:r>
          </a:p>
          <a:p>
            <a:endParaRPr lang="en-GB" sz="1200" b="1" dirty="0">
              <a:solidFill>
                <a:srgbClr val="009999"/>
              </a:solidFill>
            </a:endParaRPr>
          </a:p>
        </p:txBody>
      </p:sp>
      <p:pic>
        <p:nvPicPr>
          <p:cNvPr id="6" name="Picture 5">
            <a:extLst>
              <a:ext uri="{FF2B5EF4-FFF2-40B4-BE49-F238E27FC236}">
                <a16:creationId xmlns:a16="http://schemas.microsoft.com/office/drawing/2014/main" id="{ACE2A5D0-FE56-433A-A476-EB4E31985AA6}"/>
              </a:ext>
            </a:extLst>
          </p:cNvPr>
          <p:cNvPicPr>
            <a:picLocks noChangeAspect="1"/>
          </p:cNvPicPr>
          <p:nvPr/>
        </p:nvPicPr>
        <p:blipFill>
          <a:blip r:embed="rId12"/>
          <a:stretch>
            <a:fillRect/>
          </a:stretch>
        </p:blipFill>
        <p:spPr>
          <a:xfrm>
            <a:off x="7535" y="1439606"/>
            <a:ext cx="4401492" cy="1130751"/>
          </a:xfrm>
          <a:prstGeom prst="rect">
            <a:avLst/>
          </a:prstGeom>
        </p:spPr>
      </p:pic>
      <p:grpSp>
        <p:nvGrpSpPr>
          <p:cNvPr id="14" name="Group 13">
            <a:extLst>
              <a:ext uri="{FF2B5EF4-FFF2-40B4-BE49-F238E27FC236}">
                <a16:creationId xmlns:a16="http://schemas.microsoft.com/office/drawing/2014/main" id="{637D99B6-039B-8643-17F3-4BBB4E842756}"/>
              </a:ext>
            </a:extLst>
          </p:cNvPr>
          <p:cNvGrpSpPr/>
          <p:nvPr/>
        </p:nvGrpSpPr>
        <p:grpSpPr>
          <a:xfrm>
            <a:off x="32880" y="2859008"/>
            <a:ext cx="4579063" cy="3426810"/>
            <a:chOff x="32880" y="2859008"/>
            <a:chExt cx="4579063" cy="3426810"/>
          </a:xfrm>
        </p:grpSpPr>
        <p:pic>
          <p:nvPicPr>
            <p:cNvPr id="26" name="Picture 25" descr="A graph of growth in the united states&#10;&#10;Description automatically generated">
              <a:extLst>
                <a:ext uri="{FF2B5EF4-FFF2-40B4-BE49-F238E27FC236}">
                  <a16:creationId xmlns:a16="http://schemas.microsoft.com/office/drawing/2014/main" id="{B15B8F9C-1756-8E80-7956-44CBE4EB5A7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880" y="2859008"/>
              <a:ext cx="4569081" cy="3426810"/>
            </a:xfrm>
            <a:prstGeom prst="rect">
              <a:avLst/>
            </a:prstGeom>
          </p:spPr>
        </p:pic>
        <p:sp>
          <p:nvSpPr>
            <p:cNvPr id="22" name="TextBox 21">
              <a:extLst>
                <a:ext uri="{FF2B5EF4-FFF2-40B4-BE49-F238E27FC236}">
                  <a16:creationId xmlns:a16="http://schemas.microsoft.com/office/drawing/2014/main" id="{75BDCAC1-D40C-1F20-CE3E-583CCDF415B5}"/>
                </a:ext>
              </a:extLst>
            </p:cNvPr>
            <p:cNvSpPr txBox="1"/>
            <p:nvPr/>
          </p:nvSpPr>
          <p:spPr>
            <a:xfrm>
              <a:off x="2041636" y="4303125"/>
              <a:ext cx="1327608" cy="276999"/>
            </a:xfrm>
            <a:prstGeom prst="rect">
              <a:avLst/>
            </a:prstGeom>
            <a:noFill/>
          </p:spPr>
          <p:txBody>
            <a:bodyPr wrap="none" rtlCol="0">
              <a:spAutoFit/>
            </a:bodyPr>
            <a:lstStyle/>
            <a:p>
              <a:r>
                <a:rPr lang="en-GB" sz="1200" dirty="0">
                  <a:solidFill>
                    <a:schemeClr val="accent5">
                      <a:lumMod val="60000"/>
                      <a:lumOff val="40000"/>
                    </a:schemeClr>
                  </a:solidFill>
                </a:rPr>
                <a:t> - </a:t>
              </a:r>
              <a:r>
                <a:rPr lang="en-GB" sz="1200" dirty="0">
                  <a:solidFill>
                    <a:srgbClr val="002060"/>
                  </a:solidFill>
                </a:rPr>
                <a:t>NE region only</a:t>
              </a:r>
            </a:p>
          </p:txBody>
        </p:sp>
        <p:sp>
          <p:nvSpPr>
            <p:cNvPr id="8" name="Rectangle 7">
              <a:extLst>
                <a:ext uri="{FF2B5EF4-FFF2-40B4-BE49-F238E27FC236}">
                  <a16:creationId xmlns:a16="http://schemas.microsoft.com/office/drawing/2014/main" id="{FB01DD55-0173-8EE4-6A9D-A3882ACF3AAE}"/>
                </a:ext>
              </a:extLst>
            </p:cNvPr>
            <p:cNvSpPr/>
            <p:nvPr/>
          </p:nvSpPr>
          <p:spPr>
            <a:xfrm>
              <a:off x="3973691" y="4843451"/>
              <a:ext cx="638252" cy="618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9999"/>
                  </a:solidFill>
                </a:rPr>
                <a:t>NE (152)</a:t>
              </a:r>
            </a:p>
          </p:txBody>
        </p:sp>
        <p:sp>
          <p:nvSpPr>
            <p:cNvPr id="10" name="Rectangle 9">
              <a:extLst>
                <a:ext uri="{FF2B5EF4-FFF2-40B4-BE49-F238E27FC236}">
                  <a16:creationId xmlns:a16="http://schemas.microsoft.com/office/drawing/2014/main" id="{6122194E-CE86-1F30-7DE5-76B543DC02EB}"/>
                </a:ext>
              </a:extLst>
            </p:cNvPr>
            <p:cNvSpPr/>
            <p:nvPr/>
          </p:nvSpPr>
          <p:spPr>
            <a:xfrm>
              <a:off x="4064291" y="5278748"/>
              <a:ext cx="547652" cy="618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err="1">
                  <a:solidFill>
                    <a:srgbClr val="009999"/>
                  </a:solidFill>
                </a:rPr>
                <a:t>Eng</a:t>
              </a:r>
              <a:r>
                <a:rPr lang="en-GB" sz="1200" b="1" dirty="0">
                  <a:solidFill>
                    <a:srgbClr val="009999"/>
                  </a:solidFill>
                </a:rPr>
                <a:t>  (149)</a:t>
              </a:r>
            </a:p>
          </p:txBody>
        </p:sp>
        <p:grpSp>
          <p:nvGrpSpPr>
            <p:cNvPr id="4" name="Group 3">
              <a:extLst>
                <a:ext uri="{FF2B5EF4-FFF2-40B4-BE49-F238E27FC236}">
                  <a16:creationId xmlns:a16="http://schemas.microsoft.com/office/drawing/2014/main" id="{411450E0-418B-BE8D-E09C-80061651C378}"/>
                </a:ext>
              </a:extLst>
            </p:cNvPr>
            <p:cNvGrpSpPr/>
            <p:nvPr/>
          </p:nvGrpSpPr>
          <p:grpSpPr>
            <a:xfrm>
              <a:off x="804788" y="4979641"/>
              <a:ext cx="1572849" cy="569704"/>
              <a:chOff x="1664630" y="4920340"/>
              <a:chExt cx="1564247" cy="569704"/>
            </a:xfrm>
          </p:grpSpPr>
          <p:sp>
            <p:nvSpPr>
              <p:cNvPr id="5" name="Rectangle 4">
                <a:extLst>
                  <a:ext uri="{FF2B5EF4-FFF2-40B4-BE49-F238E27FC236}">
                    <a16:creationId xmlns:a16="http://schemas.microsoft.com/office/drawing/2014/main" id="{2BA759CD-E6E0-CBB3-4694-4108476B4B69}"/>
                  </a:ext>
                </a:extLst>
              </p:cNvPr>
              <p:cNvSpPr/>
              <p:nvPr/>
            </p:nvSpPr>
            <p:spPr>
              <a:xfrm>
                <a:off x="1927081" y="4920340"/>
                <a:ext cx="1075507" cy="222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solidFill>
                  </a:rPr>
                  <a:t>England</a:t>
                </a:r>
              </a:p>
            </p:txBody>
          </p:sp>
          <p:cxnSp>
            <p:nvCxnSpPr>
              <p:cNvPr id="9" name="Straight Connector 8">
                <a:extLst>
                  <a:ext uri="{FF2B5EF4-FFF2-40B4-BE49-F238E27FC236}">
                    <a16:creationId xmlns:a16="http://schemas.microsoft.com/office/drawing/2014/main" id="{AF0929B5-3D2E-BD37-F189-8E37084FB567}"/>
                  </a:ext>
                </a:extLst>
              </p:cNvPr>
              <p:cNvCxnSpPr>
                <a:cxnSpLocks/>
              </p:cNvCxnSpPr>
              <p:nvPr/>
            </p:nvCxnSpPr>
            <p:spPr>
              <a:xfrm>
                <a:off x="1664630" y="5234081"/>
                <a:ext cx="304800" cy="0"/>
              </a:xfrm>
              <a:prstGeom prst="line">
                <a:avLst/>
              </a:prstGeom>
              <a:ln w="190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B2A7615-D3F8-3026-8B8D-0B87FD8BC8F1}"/>
                  </a:ext>
                </a:extLst>
              </p:cNvPr>
              <p:cNvCxnSpPr>
                <a:cxnSpLocks/>
              </p:cNvCxnSpPr>
              <p:nvPr/>
            </p:nvCxnSpPr>
            <p:spPr>
              <a:xfrm>
                <a:off x="1664630" y="5031832"/>
                <a:ext cx="2624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6CA2D9A-6213-6C53-FE4C-560048C0C91D}"/>
                  </a:ext>
                </a:extLst>
              </p:cNvPr>
              <p:cNvSpPr txBox="1"/>
              <p:nvPr/>
            </p:nvSpPr>
            <p:spPr>
              <a:xfrm>
                <a:off x="1927081" y="5089934"/>
                <a:ext cx="1301796" cy="400110"/>
              </a:xfrm>
              <a:prstGeom prst="rect">
                <a:avLst/>
              </a:prstGeom>
              <a:solidFill>
                <a:schemeClr val="bg1"/>
              </a:solidFill>
            </p:spPr>
            <p:txBody>
              <a:bodyPr wrap="square" rtlCol="0">
                <a:spAutoFit/>
              </a:bodyPr>
              <a:lstStyle/>
              <a:p>
                <a:r>
                  <a:rPr lang="en-GB" sz="1000" dirty="0">
                    <a:solidFill>
                      <a:schemeClr val="tx1"/>
                    </a:solidFill>
                  </a:rPr>
                  <a:t>North East region</a:t>
                </a:r>
              </a:p>
              <a:p>
                <a:endParaRPr lang="en-GB" sz="1000" dirty="0"/>
              </a:p>
            </p:txBody>
          </p:sp>
        </p:grpSp>
        <p:sp>
          <p:nvSpPr>
            <p:cNvPr id="13" name="Rectangle 12">
              <a:extLst>
                <a:ext uri="{FF2B5EF4-FFF2-40B4-BE49-F238E27FC236}">
                  <a16:creationId xmlns:a16="http://schemas.microsoft.com/office/drawing/2014/main" id="{981FC7A3-9FCD-8B22-0BF2-E804EE85BAC6}"/>
                </a:ext>
              </a:extLst>
            </p:cNvPr>
            <p:cNvSpPr/>
            <p:nvPr/>
          </p:nvSpPr>
          <p:spPr>
            <a:xfrm>
              <a:off x="1965592" y="5927936"/>
              <a:ext cx="824089" cy="268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14644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graph with a red and green bar&#10;&#10;Description automatically generated">
            <a:extLst>
              <a:ext uri="{FF2B5EF4-FFF2-40B4-BE49-F238E27FC236}">
                <a16:creationId xmlns:a16="http://schemas.microsoft.com/office/drawing/2014/main" id="{E186FFFE-C593-89B9-BBB6-82D23223AA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2210" y="2016898"/>
            <a:ext cx="4542419" cy="3406814"/>
          </a:xfrm>
          <a:prstGeom prst="rect">
            <a:avLst/>
          </a:prstGeom>
        </p:spPr>
      </p:pic>
      <p:pic>
        <p:nvPicPr>
          <p:cNvPr id="21" name="Picture 20" descr="A graph of a number of people in the united states&#10;&#10;Description automatically generated with medium confidence">
            <a:extLst>
              <a:ext uri="{FF2B5EF4-FFF2-40B4-BE49-F238E27FC236}">
                <a16:creationId xmlns:a16="http://schemas.microsoft.com/office/drawing/2014/main" id="{B6BC2E83-E3D1-42B4-E87D-6061675FD6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7" y="1826168"/>
            <a:ext cx="4553709" cy="3415281"/>
          </a:xfrm>
          <a:prstGeom prst="rect">
            <a:avLst/>
          </a:prstGeom>
        </p:spPr>
      </p:pic>
      <p:sp>
        <p:nvSpPr>
          <p:cNvPr id="2" name="Title 1">
            <a:extLst>
              <a:ext uri="{FF2B5EF4-FFF2-40B4-BE49-F238E27FC236}">
                <a16:creationId xmlns:a16="http://schemas.microsoft.com/office/drawing/2014/main" id="{7004EF11-A68F-9F37-626C-07BC0B2372C3}"/>
              </a:ext>
            </a:extLst>
          </p:cNvPr>
          <p:cNvSpPr>
            <a:spLocks noGrp="1"/>
          </p:cNvSpPr>
          <p:nvPr>
            <p:ph type="title"/>
          </p:nvPr>
        </p:nvSpPr>
        <p:spPr>
          <a:xfrm>
            <a:off x="0" y="1"/>
            <a:ext cx="12192000" cy="496850"/>
          </a:xfrm>
          <a:solidFill>
            <a:srgbClr val="009999"/>
          </a:solidFill>
        </p:spPr>
        <p:txBody>
          <a:bodyPr anchor="ctr">
            <a:normAutofit/>
          </a:bodyPr>
          <a:lstStyle/>
          <a:p>
            <a:pPr algn="ctr"/>
            <a:r>
              <a:rPr lang="en-GB" sz="2400" b="1" dirty="0">
                <a:solidFill>
                  <a:schemeClr val="bg1"/>
                </a:solidFill>
              </a:rPr>
              <a:t>Wider determinants – Behavioural risk/ protective factors – Alcohol admissions</a:t>
            </a:r>
          </a:p>
        </p:txBody>
      </p:sp>
      <p:sp>
        <p:nvSpPr>
          <p:cNvPr id="15" name="TextBox 14">
            <a:extLst>
              <a:ext uri="{FF2B5EF4-FFF2-40B4-BE49-F238E27FC236}">
                <a16:creationId xmlns:a16="http://schemas.microsoft.com/office/drawing/2014/main" id="{797A87A9-CA21-968B-0CF0-672000D574D7}"/>
              </a:ext>
            </a:extLst>
          </p:cNvPr>
          <p:cNvSpPr txBox="1"/>
          <p:nvPr/>
        </p:nvSpPr>
        <p:spPr>
          <a:xfrm>
            <a:off x="7712521" y="1246768"/>
            <a:ext cx="3767378" cy="646331"/>
          </a:xfrm>
          <a:prstGeom prst="rect">
            <a:avLst/>
          </a:prstGeom>
          <a:noFill/>
        </p:spPr>
        <p:txBody>
          <a:bodyPr wrap="none" rtlCol="0">
            <a:spAutoFit/>
          </a:bodyPr>
          <a:lstStyle/>
          <a:p>
            <a:r>
              <a:rPr lang="en-GB" sz="1200" b="1" dirty="0">
                <a:solidFill>
                  <a:srgbClr val="009999"/>
                </a:solidFill>
              </a:rPr>
              <a:t>Inequalities by sex – NE region </a:t>
            </a:r>
          </a:p>
          <a:p>
            <a:r>
              <a:rPr lang="en-GB" sz="1200" b="1" dirty="0"/>
              <a:t>Admissions for alcohol-specific conditions &lt;18s </a:t>
            </a:r>
          </a:p>
          <a:p>
            <a:r>
              <a:rPr lang="en-GB" sz="1200" b="1" dirty="0"/>
              <a:t>(rate per 100,000) (2018/19 – 20/21)</a:t>
            </a:r>
          </a:p>
        </p:txBody>
      </p:sp>
      <p:sp>
        <p:nvSpPr>
          <p:cNvPr id="16" name="TextBox 15">
            <a:extLst>
              <a:ext uri="{FF2B5EF4-FFF2-40B4-BE49-F238E27FC236}">
                <a16:creationId xmlns:a16="http://schemas.microsoft.com/office/drawing/2014/main" id="{4DEBF86E-EBC3-66CD-4011-720E2CA4F9C1}"/>
              </a:ext>
            </a:extLst>
          </p:cNvPr>
          <p:cNvSpPr txBox="1"/>
          <p:nvPr/>
        </p:nvSpPr>
        <p:spPr>
          <a:xfrm>
            <a:off x="10315818" y="2678669"/>
            <a:ext cx="909223" cy="276999"/>
          </a:xfrm>
          <a:prstGeom prst="rect">
            <a:avLst/>
          </a:prstGeom>
          <a:noFill/>
        </p:spPr>
        <p:txBody>
          <a:bodyPr wrap="none" rtlCol="0">
            <a:spAutoFit/>
          </a:bodyPr>
          <a:lstStyle/>
          <a:p>
            <a:r>
              <a:rPr lang="en-GB" sz="1200" dirty="0">
                <a:solidFill>
                  <a:srgbClr val="002060"/>
                </a:solidFill>
              </a:rPr>
              <a:t>Males (43)</a:t>
            </a:r>
          </a:p>
        </p:txBody>
      </p:sp>
      <p:sp>
        <p:nvSpPr>
          <p:cNvPr id="17" name="TextBox 16">
            <a:extLst>
              <a:ext uri="{FF2B5EF4-FFF2-40B4-BE49-F238E27FC236}">
                <a16:creationId xmlns:a16="http://schemas.microsoft.com/office/drawing/2014/main" id="{4828A668-825C-72B1-ECBA-DB9F99A9A622}"/>
              </a:ext>
            </a:extLst>
          </p:cNvPr>
          <p:cNvSpPr txBox="1"/>
          <p:nvPr/>
        </p:nvSpPr>
        <p:spPr>
          <a:xfrm>
            <a:off x="10681759" y="3883340"/>
            <a:ext cx="1088760" cy="276999"/>
          </a:xfrm>
          <a:prstGeom prst="rect">
            <a:avLst/>
          </a:prstGeom>
          <a:noFill/>
        </p:spPr>
        <p:txBody>
          <a:bodyPr wrap="none" rtlCol="0">
            <a:spAutoFit/>
          </a:bodyPr>
          <a:lstStyle/>
          <a:p>
            <a:r>
              <a:rPr lang="en-GB" sz="1200" dirty="0">
                <a:solidFill>
                  <a:srgbClr val="002060"/>
                </a:solidFill>
              </a:rPr>
              <a:t>Females (62)</a:t>
            </a:r>
          </a:p>
        </p:txBody>
      </p:sp>
      <p:sp>
        <p:nvSpPr>
          <p:cNvPr id="22" name="TextBox 21">
            <a:extLst>
              <a:ext uri="{FF2B5EF4-FFF2-40B4-BE49-F238E27FC236}">
                <a16:creationId xmlns:a16="http://schemas.microsoft.com/office/drawing/2014/main" id="{75BDCAC1-D40C-1F20-CE3E-583CCDF415B5}"/>
              </a:ext>
            </a:extLst>
          </p:cNvPr>
          <p:cNvSpPr txBox="1"/>
          <p:nvPr/>
        </p:nvSpPr>
        <p:spPr>
          <a:xfrm>
            <a:off x="2070450" y="2647891"/>
            <a:ext cx="1518364" cy="307777"/>
          </a:xfrm>
          <a:prstGeom prst="rect">
            <a:avLst/>
          </a:prstGeom>
          <a:noFill/>
        </p:spPr>
        <p:txBody>
          <a:bodyPr wrap="none" rtlCol="0">
            <a:spAutoFit/>
          </a:bodyPr>
          <a:lstStyle/>
          <a:p>
            <a:r>
              <a:rPr lang="en-GB" sz="1400" dirty="0">
                <a:solidFill>
                  <a:schemeClr val="accent5">
                    <a:lumMod val="60000"/>
                    <a:lumOff val="40000"/>
                  </a:schemeClr>
                </a:solidFill>
              </a:rPr>
              <a:t> - </a:t>
            </a:r>
            <a:r>
              <a:rPr lang="en-GB" sz="1400" dirty="0">
                <a:solidFill>
                  <a:srgbClr val="002060"/>
                </a:solidFill>
              </a:rPr>
              <a:t>NE region only</a:t>
            </a:r>
          </a:p>
        </p:txBody>
      </p:sp>
      <p:sp>
        <p:nvSpPr>
          <p:cNvPr id="23" name="TextBox 22">
            <a:extLst>
              <a:ext uri="{FF2B5EF4-FFF2-40B4-BE49-F238E27FC236}">
                <a16:creationId xmlns:a16="http://schemas.microsoft.com/office/drawing/2014/main" id="{D9045DC8-6BB8-18DF-B01D-499AC1E9369C}"/>
              </a:ext>
            </a:extLst>
          </p:cNvPr>
          <p:cNvSpPr txBox="1"/>
          <p:nvPr/>
        </p:nvSpPr>
        <p:spPr>
          <a:xfrm>
            <a:off x="0" y="568971"/>
            <a:ext cx="12090400" cy="646331"/>
          </a:xfrm>
          <a:prstGeom prst="rect">
            <a:avLst/>
          </a:prstGeom>
          <a:noFill/>
        </p:spPr>
        <p:txBody>
          <a:bodyPr wrap="square" rtlCol="0">
            <a:spAutoFit/>
          </a:bodyPr>
          <a:lstStyle/>
          <a:p>
            <a:pPr marL="85725" indent="0">
              <a:buNone/>
            </a:pPr>
            <a:r>
              <a:rPr lang="en-GB" sz="1200" dirty="0">
                <a:ea typeface="ヒラギノ角ゴ Pro W3"/>
              </a:rPr>
              <a:t>Adolescence is a developmental period often associated with high-risk behaviours. While some risk-taking behaviour is considered normative in adolescents, research has indicated an association between risky behaviours and mental ill-health. Anxiety and depression are found to positively and significantly predict the occurrence of risky behaviours (</a:t>
            </a:r>
            <a:r>
              <a:rPr lang="en-GB" sz="1200" dirty="0">
                <a:ea typeface="ヒラギノ角ゴ Pro W3"/>
                <a:hlinkClick r:id="rId4"/>
              </a:rPr>
              <a:t>Soleimani et al, 2017</a:t>
            </a:r>
            <a:r>
              <a:rPr lang="en-GB" sz="1200" dirty="0">
                <a:ea typeface="ヒラギノ角ゴ Pro W3"/>
              </a:rPr>
              <a:t>). Therefore hospital admissions for alcohol use in under 18s are measures of extreme risky behaviour in adolescents.</a:t>
            </a:r>
          </a:p>
        </p:txBody>
      </p:sp>
      <p:sp>
        <p:nvSpPr>
          <p:cNvPr id="24" name="Rectangle: Rounded Corners 23">
            <a:extLst>
              <a:ext uri="{FF2B5EF4-FFF2-40B4-BE49-F238E27FC236}">
                <a16:creationId xmlns:a16="http://schemas.microsoft.com/office/drawing/2014/main" id="{129E8A69-56E5-35E5-A9B2-4896E0F4C279}"/>
              </a:ext>
            </a:extLst>
          </p:cNvPr>
          <p:cNvSpPr/>
          <p:nvPr/>
        </p:nvSpPr>
        <p:spPr>
          <a:xfrm>
            <a:off x="3386668" y="5554210"/>
            <a:ext cx="3997230" cy="633098"/>
          </a:xfrm>
          <a:prstGeom prst="roundRect">
            <a:avLst/>
          </a:prstGeom>
          <a:noFill/>
          <a:ln w="63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a:solidFill>
                <a:srgbClr val="009999"/>
              </a:solidFill>
            </a:endParaRPr>
          </a:p>
          <a:p>
            <a:r>
              <a:rPr lang="en-GB" sz="1400" b="1" dirty="0">
                <a:solidFill>
                  <a:srgbClr val="009999"/>
                </a:solidFill>
              </a:rPr>
              <a:t>Sources:</a:t>
            </a:r>
          </a:p>
          <a:p>
            <a:r>
              <a:rPr lang="en-GB" sz="1400" dirty="0">
                <a:hlinkClick r:id="rId5"/>
              </a:rPr>
              <a:t>Fingertips</a:t>
            </a:r>
            <a:r>
              <a:rPr lang="en-GB" sz="1400" dirty="0">
                <a:solidFill>
                  <a:schemeClr val="tx1"/>
                </a:solidFill>
                <a:hlinkClick r:id="rId5"/>
              </a:rPr>
              <a:t> </a:t>
            </a:r>
            <a:r>
              <a:rPr lang="en-GB" sz="1400" dirty="0">
                <a:solidFill>
                  <a:schemeClr val="tx1"/>
                </a:solidFill>
              </a:rPr>
              <a:t>(including local authority level data)</a:t>
            </a:r>
            <a:endParaRPr lang="en-GB" sz="1400" dirty="0"/>
          </a:p>
          <a:p>
            <a:endParaRPr lang="en-GB" dirty="0">
              <a:solidFill>
                <a:schemeClr val="tx2"/>
              </a:solidFill>
            </a:endParaRPr>
          </a:p>
        </p:txBody>
      </p:sp>
      <p:sp>
        <p:nvSpPr>
          <p:cNvPr id="25" name="Rectangle: Rounded Corners 24">
            <a:extLst>
              <a:ext uri="{FF2B5EF4-FFF2-40B4-BE49-F238E27FC236}">
                <a16:creationId xmlns:a16="http://schemas.microsoft.com/office/drawing/2014/main" id="{F4AE6E6D-99E3-FF51-BF6A-6709A90FE7E9}"/>
              </a:ext>
            </a:extLst>
          </p:cNvPr>
          <p:cNvSpPr/>
          <p:nvPr/>
        </p:nvSpPr>
        <p:spPr>
          <a:xfrm>
            <a:off x="7483344" y="5540976"/>
            <a:ext cx="4542419" cy="646331"/>
          </a:xfrm>
          <a:prstGeom prst="roundRect">
            <a:avLst/>
          </a:prstGeom>
          <a:noFill/>
          <a:ln w="63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rgbClr val="009999"/>
                </a:solidFill>
              </a:rPr>
              <a:t>Other behavioural risk/ protective indicators:</a:t>
            </a:r>
          </a:p>
          <a:p>
            <a:r>
              <a:rPr lang="en-GB" sz="1400" dirty="0">
                <a:solidFill>
                  <a:schemeClr val="tx2"/>
                </a:solidFill>
                <a:hlinkClick r:id="rId6"/>
              </a:rPr>
              <a:t>Substance misuse admissions</a:t>
            </a:r>
            <a:endParaRPr lang="en-GB" sz="1400" dirty="0">
              <a:solidFill>
                <a:schemeClr val="tx2"/>
              </a:solidFill>
            </a:endParaRPr>
          </a:p>
          <a:p>
            <a:endParaRPr lang="en-GB" sz="1400" dirty="0">
              <a:solidFill>
                <a:schemeClr val="tx2"/>
              </a:solidFill>
            </a:endParaRPr>
          </a:p>
        </p:txBody>
      </p:sp>
      <p:sp>
        <p:nvSpPr>
          <p:cNvPr id="35" name="Rectangle: Rounded Corners 34">
            <a:extLst>
              <a:ext uri="{FF2B5EF4-FFF2-40B4-BE49-F238E27FC236}">
                <a16:creationId xmlns:a16="http://schemas.microsoft.com/office/drawing/2014/main" id="{2398830F-ABF7-4739-50A3-16EC01E68570}"/>
              </a:ext>
            </a:extLst>
          </p:cNvPr>
          <p:cNvSpPr/>
          <p:nvPr/>
        </p:nvSpPr>
        <p:spPr>
          <a:xfrm>
            <a:off x="4630645" y="1985432"/>
            <a:ext cx="2852699" cy="1980210"/>
          </a:xfrm>
          <a:prstGeom prst="round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009999"/>
                </a:solidFill>
              </a:rPr>
              <a:t>Trends in the North East region have fallen over the last few years but remain statistically worse than the national average. </a:t>
            </a:r>
          </a:p>
          <a:p>
            <a:endParaRPr lang="en-GB" sz="1400" dirty="0">
              <a:solidFill>
                <a:srgbClr val="009999"/>
              </a:solidFill>
            </a:endParaRPr>
          </a:p>
          <a:p>
            <a:r>
              <a:rPr lang="en-GB" sz="1400" dirty="0">
                <a:solidFill>
                  <a:srgbClr val="009999"/>
                </a:solidFill>
              </a:rPr>
              <a:t>There are inequalities between males and females</a:t>
            </a:r>
            <a:r>
              <a:rPr lang="en-GB" sz="1400" i="1" dirty="0">
                <a:solidFill>
                  <a:srgbClr val="009999"/>
                </a:solidFill>
              </a:rPr>
              <a:t>.</a:t>
            </a:r>
          </a:p>
        </p:txBody>
      </p:sp>
      <p:sp>
        <p:nvSpPr>
          <p:cNvPr id="4" name="TextBox 3">
            <a:extLst>
              <a:ext uri="{FF2B5EF4-FFF2-40B4-BE49-F238E27FC236}">
                <a16:creationId xmlns:a16="http://schemas.microsoft.com/office/drawing/2014/main" id="{B4EB6690-0EA7-3BE4-294C-5F3D71EB9A48}"/>
              </a:ext>
            </a:extLst>
          </p:cNvPr>
          <p:cNvSpPr txBox="1"/>
          <p:nvPr/>
        </p:nvSpPr>
        <p:spPr>
          <a:xfrm>
            <a:off x="139182" y="1302948"/>
            <a:ext cx="4414527" cy="461665"/>
          </a:xfrm>
          <a:prstGeom prst="rect">
            <a:avLst/>
          </a:prstGeom>
          <a:noFill/>
        </p:spPr>
        <p:txBody>
          <a:bodyPr wrap="square" rtlCol="0">
            <a:spAutoFit/>
          </a:bodyPr>
          <a:lstStyle/>
          <a:p>
            <a:r>
              <a:rPr lang="en-GB" sz="1200" b="1" dirty="0">
                <a:solidFill>
                  <a:srgbClr val="009999"/>
                </a:solidFill>
              </a:rPr>
              <a:t>Trend </a:t>
            </a:r>
            <a:r>
              <a:rPr lang="en-GB" sz="1200" b="1" dirty="0"/>
              <a:t>Admissions for alcohol-specific conditions &lt;18s (rate per 100,000)</a:t>
            </a:r>
          </a:p>
        </p:txBody>
      </p:sp>
      <p:sp>
        <p:nvSpPr>
          <p:cNvPr id="9" name="Rectangle 8">
            <a:extLst>
              <a:ext uri="{FF2B5EF4-FFF2-40B4-BE49-F238E27FC236}">
                <a16:creationId xmlns:a16="http://schemas.microsoft.com/office/drawing/2014/main" id="{4C117693-11A6-CE51-BC3F-C73C5DC7682C}"/>
              </a:ext>
            </a:extLst>
          </p:cNvPr>
          <p:cNvSpPr/>
          <p:nvPr/>
        </p:nvSpPr>
        <p:spPr>
          <a:xfrm>
            <a:off x="4082342" y="3115745"/>
            <a:ext cx="638252" cy="618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9999"/>
                </a:solidFill>
              </a:rPr>
              <a:t>NE (52)</a:t>
            </a:r>
          </a:p>
        </p:txBody>
      </p:sp>
      <p:sp>
        <p:nvSpPr>
          <p:cNvPr id="10" name="Rectangle 9">
            <a:extLst>
              <a:ext uri="{FF2B5EF4-FFF2-40B4-BE49-F238E27FC236}">
                <a16:creationId xmlns:a16="http://schemas.microsoft.com/office/drawing/2014/main" id="{4F4F39AC-28ED-2F20-1F26-496549AAA488}"/>
              </a:ext>
            </a:extLst>
          </p:cNvPr>
          <p:cNvSpPr/>
          <p:nvPr/>
        </p:nvSpPr>
        <p:spPr>
          <a:xfrm>
            <a:off x="4069854" y="4039073"/>
            <a:ext cx="638252" cy="618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err="1">
                <a:solidFill>
                  <a:srgbClr val="009999"/>
                </a:solidFill>
              </a:rPr>
              <a:t>Eng</a:t>
            </a:r>
            <a:r>
              <a:rPr lang="en-GB" sz="1200" b="1" dirty="0">
                <a:solidFill>
                  <a:srgbClr val="009999"/>
                </a:solidFill>
              </a:rPr>
              <a:t> (29)</a:t>
            </a:r>
          </a:p>
        </p:txBody>
      </p:sp>
      <p:grpSp>
        <p:nvGrpSpPr>
          <p:cNvPr id="19" name="Group 18">
            <a:extLst>
              <a:ext uri="{FF2B5EF4-FFF2-40B4-BE49-F238E27FC236}">
                <a16:creationId xmlns:a16="http://schemas.microsoft.com/office/drawing/2014/main" id="{33167DD8-C5FA-3D66-D00D-00A03E257525}"/>
              </a:ext>
            </a:extLst>
          </p:cNvPr>
          <p:cNvGrpSpPr/>
          <p:nvPr/>
        </p:nvGrpSpPr>
        <p:grpSpPr>
          <a:xfrm>
            <a:off x="1681995" y="4827952"/>
            <a:ext cx="1564247" cy="569704"/>
            <a:chOff x="1664630" y="4920340"/>
            <a:chExt cx="1564247" cy="569704"/>
          </a:xfrm>
        </p:grpSpPr>
        <p:sp>
          <p:nvSpPr>
            <p:cNvPr id="3" name="Rectangle 2">
              <a:extLst>
                <a:ext uri="{FF2B5EF4-FFF2-40B4-BE49-F238E27FC236}">
                  <a16:creationId xmlns:a16="http://schemas.microsoft.com/office/drawing/2014/main" id="{5DC091C3-72D2-8FBA-2688-EC1965BB22C7}"/>
                </a:ext>
              </a:extLst>
            </p:cNvPr>
            <p:cNvSpPr/>
            <p:nvPr/>
          </p:nvSpPr>
          <p:spPr>
            <a:xfrm>
              <a:off x="1927081" y="4920340"/>
              <a:ext cx="1075507" cy="222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solidFill>
                </a:rPr>
                <a:t>England</a:t>
              </a:r>
            </a:p>
          </p:txBody>
        </p:sp>
        <p:cxnSp>
          <p:nvCxnSpPr>
            <p:cNvPr id="6" name="Straight Connector 5">
              <a:extLst>
                <a:ext uri="{FF2B5EF4-FFF2-40B4-BE49-F238E27FC236}">
                  <a16:creationId xmlns:a16="http://schemas.microsoft.com/office/drawing/2014/main" id="{4C660B64-EBB0-819C-A61A-CEFAE5D7A8CF}"/>
                </a:ext>
              </a:extLst>
            </p:cNvPr>
            <p:cNvCxnSpPr>
              <a:cxnSpLocks/>
            </p:cNvCxnSpPr>
            <p:nvPr/>
          </p:nvCxnSpPr>
          <p:spPr>
            <a:xfrm>
              <a:off x="1664630" y="5234081"/>
              <a:ext cx="304800" cy="0"/>
            </a:xfrm>
            <a:prstGeom prst="line">
              <a:avLst/>
            </a:prstGeom>
            <a:ln w="190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7811E59-D75C-332A-7A6B-38216A13F6D4}"/>
                </a:ext>
              </a:extLst>
            </p:cNvPr>
            <p:cNvCxnSpPr>
              <a:cxnSpLocks/>
            </p:cNvCxnSpPr>
            <p:nvPr/>
          </p:nvCxnSpPr>
          <p:spPr>
            <a:xfrm>
              <a:off x="1664630" y="5031832"/>
              <a:ext cx="2624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75FF69F-6632-166A-4E1A-AB5DE64DEE21}"/>
                </a:ext>
              </a:extLst>
            </p:cNvPr>
            <p:cNvSpPr txBox="1"/>
            <p:nvPr/>
          </p:nvSpPr>
          <p:spPr>
            <a:xfrm>
              <a:off x="1927081" y="5089934"/>
              <a:ext cx="1301796" cy="400110"/>
            </a:xfrm>
            <a:prstGeom prst="rect">
              <a:avLst/>
            </a:prstGeom>
            <a:solidFill>
              <a:schemeClr val="bg1"/>
            </a:solidFill>
          </p:spPr>
          <p:txBody>
            <a:bodyPr wrap="square" rtlCol="0">
              <a:spAutoFit/>
            </a:bodyPr>
            <a:lstStyle/>
            <a:p>
              <a:r>
                <a:rPr lang="en-GB" sz="1000" dirty="0">
                  <a:solidFill>
                    <a:schemeClr val="tx1"/>
                  </a:solidFill>
                </a:rPr>
                <a:t>North East region</a:t>
              </a:r>
            </a:p>
            <a:p>
              <a:endParaRPr lang="en-GB" sz="1000" dirty="0"/>
            </a:p>
          </p:txBody>
        </p:sp>
      </p:grpSp>
    </p:spTree>
    <p:extLst>
      <p:ext uri="{BB962C8B-B14F-4D97-AF65-F5344CB8AC3E}">
        <p14:creationId xmlns:p14="http://schemas.microsoft.com/office/powerpoint/2010/main" val="2223161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91E2-21B9-561B-0072-9F7F8DAAD3B8}"/>
              </a:ext>
            </a:extLst>
          </p:cNvPr>
          <p:cNvSpPr>
            <a:spLocks noGrp="1"/>
          </p:cNvSpPr>
          <p:nvPr>
            <p:ph type="title"/>
          </p:nvPr>
        </p:nvSpPr>
        <p:spPr/>
        <p:txBody>
          <a:bodyPr>
            <a:normAutofit fontScale="90000"/>
          </a:bodyPr>
          <a:lstStyle/>
          <a:p>
            <a:r>
              <a:rPr lang="en-GB" b="1" dirty="0">
                <a:solidFill>
                  <a:srgbClr val="009999"/>
                </a:solidFill>
              </a:rPr>
              <a:t>Identifying need - children and young people’s mental health</a:t>
            </a:r>
          </a:p>
        </p:txBody>
      </p:sp>
      <p:sp>
        <p:nvSpPr>
          <p:cNvPr id="4" name="Text Placeholder 3">
            <a:extLst>
              <a:ext uri="{FF2B5EF4-FFF2-40B4-BE49-F238E27FC236}">
                <a16:creationId xmlns:a16="http://schemas.microsoft.com/office/drawing/2014/main" id="{B1C90D4F-7197-7ACA-3EF4-7588BCD0D610}"/>
              </a:ext>
            </a:extLst>
          </p:cNvPr>
          <p:cNvSpPr>
            <a:spLocks noGrp="1"/>
          </p:cNvSpPr>
          <p:nvPr>
            <p:ph type="body" idx="1"/>
          </p:nvPr>
        </p:nvSpPr>
        <p:spPr>
          <a:xfrm>
            <a:off x="831850" y="3789940"/>
            <a:ext cx="10515600" cy="1585049"/>
          </a:xfrm>
        </p:spPr>
        <p:txBody>
          <a:bodyPr/>
          <a:lstStyle/>
          <a:p>
            <a:r>
              <a:rPr lang="en-GB" dirty="0"/>
              <a:t>Prevalence estimates</a:t>
            </a:r>
          </a:p>
          <a:p>
            <a:r>
              <a:rPr lang="en-GB" dirty="0"/>
              <a:t>Self-harm</a:t>
            </a:r>
          </a:p>
          <a:p>
            <a:r>
              <a:rPr lang="en-GB" dirty="0"/>
              <a:t>Service use</a:t>
            </a:r>
          </a:p>
          <a:p>
            <a:endParaRPr lang="en-GB" dirty="0"/>
          </a:p>
        </p:txBody>
      </p:sp>
    </p:spTree>
    <p:extLst>
      <p:ext uri="{BB962C8B-B14F-4D97-AF65-F5344CB8AC3E}">
        <p14:creationId xmlns:p14="http://schemas.microsoft.com/office/powerpoint/2010/main" val="2792375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E7441-4E34-F8BD-EBE1-85302123A884}"/>
              </a:ext>
            </a:extLst>
          </p:cNvPr>
          <p:cNvSpPr>
            <a:spLocks noGrp="1"/>
          </p:cNvSpPr>
          <p:nvPr>
            <p:ph type="title"/>
          </p:nvPr>
        </p:nvSpPr>
        <p:spPr>
          <a:xfrm>
            <a:off x="0" y="-6961"/>
            <a:ext cx="12192000" cy="526250"/>
          </a:xfrm>
          <a:solidFill>
            <a:srgbClr val="009999"/>
          </a:solidFill>
        </p:spPr>
        <p:txBody>
          <a:bodyPr anchor="ctr">
            <a:noAutofit/>
          </a:bodyPr>
          <a:lstStyle/>
          <a:p>
            <a:pPr algn="ctr"/>
            <a:r>
              <a:rPr lang="en-GB" sz="2000" b="1" dirty="0">
                <a:solidFill>
                  <a:schemeClr val="bg1"/>
                </a:solidFill>
              </a:rPr>
              <a:t>Identifying need: How many children and young people in NENC have mental health issues?</a:t>
            </a:r>
          </a:p>
        </p:txBody>
      </p:sp>
      <p:sp>
        <p:nvSpPr>
          <p:cNvPr id="9" name="Content Placeholder 8">
            <a:extLst>
              <a:ext uri="{FF2B5EF4-FFF2-40B4-BE49-F238E27FC236}">
                <a16:creationId xmlns:a16="http://schemas.microsoft.com/office/drawing/2014/main" id="{A7825CA2-2BF3-DE75-D2E8-5E0942828CCC}"/>
              </a:ext>
            </a:extLst>
          </p:cNvPr>
          <p:cNvSpPr>
            <a:spLocks noGrp="1"/>
          </p:cNvSpPr>
          <p:nvPr>
            <p:ph idx="1"/>
          </p:nvPr>
        </p:nvSpPr>
        <p:spPr>
          <a:xfrm>
            <a:off x="0" y="698930"/>
            <a:ext cx="12192000" cy="526251"/>
          </a:xfrm>
        </p:spPr>
        <p:txBody>
          <a:bodyPr>
            <a:normAutofit fontScale="92500"/>
          </a:bodyPr>
          <a:lstStyle/>
          <a:p>
            <a:pPr marL="0" indent="0" algn="ctr">
              <a:buNone/>
            </a:pPr>
            <a:r>
              <a:rPr lang="en-GB" sz="1800" b="0" dirty="0"/>
              <a:t>We can estimate the number of children and young people with a mental health problem in NENC using national survey data  </a:t>
            </a:r>
            <a:endParaRPr lang="en-GB" sz="2400" b="0" dirty="0"/>
          </a:p>
        </p:txBody>
      </p:sp>
      <p:sp>
        <p:nvSpPr>
          <p:cNvPr id="3" name="Rectangle: Rounded Corners 2">
            <a:extLst>
              <a:ext uri="{FF2B5EF4-FFF2-40B4-BE49-F238E27FC236}">
                <a16:creationId xmlns:a16="http://schemas.microsoft.com/office/drawing/2014/main" id="{071BAA6F-427C-ABC8-853D-576ACF0B8D05}"/>
              </a:ext>
            </a:extLst>
          </p:cNvPr>
          <p:cNvSpPr/>
          <p:nvPr/>
        </p:nvSpPr>
        <p:spPr>
          <a:xfrm>
            <a:off x="508000" y="5340962"/>
            <a:ext cx="4718756" cy="818108"/>
          </a:xfrm>
          <a:prstGeom prst="round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spcAft>
                <a:spcPts val="600"/>
              </a:spcAft>
            </a:pPr>
            <a:r>
              <a:rPr lang="en-GB" sz="1400" b="1" dirty="0">
                <a:solidFill>
                  <a:srgbClr val="009999"/>
                </a:solidFill>
              </a:rPr>
              <a:t>Source</a:t>
            </a:r>
          </a:p>
          <a:p>
            <a:pPr>
              <a:lnSpc>
                <a:spcPct val="110000"/>
              </a:lnSpc>
              <a:spcAft>
                <a:spcPts val="600"/>
              </a:spcAft>
            </a:pPr>
            <a:r>
              <a:rPr lang="en-GB" sz="14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2"/>
              </a:rPr>
              <a:t>Mental Health of Children and Young People in England 2022 - wave 3 follow up to the 2017 survey - NDRS (digital.nhs.uk)</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155A7156-5F40-B050-589C-FC0C89F3BA8B}"/>
              </a:ext>
            </a:extLst>
          </p:cNvPr>
          <p:cNvGrpSpPr/>
          <p:nvPr/>
        </p:nvGrpSpPr>
        <p:grpSpPr>
          <a:xfrm>
            <a:off x="5350370" y="1404822"/>
            <a:ext cx="6479926" cy="4354982"/>
            <a:chOff x="5350370" y="1404822"/>
            <a:chExt cx="6479926" cy="4354982"/>
          </a:xfrm>
        </p:grpSpPr>
        <p:pic>
          <p:nvPicPr>
            <p:cNvPr id="11" name="Picture 10">
              <a:extLst>
                <a:ext uri="{FF2B5EF4-FFF2-40B4-BE49-F238E27FC236}">
                  <a16:creationId xmlns:a16="http://schemas.microsoft.com/office/drawing/2014/main" id="{DEF69757-DB7F-5C06-646A-826E395AB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5830" y="1404822"/>
              <a:ext cx="6464466" cy="4354982"/>
            </a:xfrm>
            <a:prstGeom prst="rect">
              <a:avLst/>
            </a:prstGeom>
          </p:spPr>
        </p:pic>
        <p:sp>
          <p:nvSpPr>
            <p:cNvPr id="4" name="Rectangle 3">
              <a:extLst>
                <a:ext uri="{FF2B5EF4-FFF2-40B4-BE49-F238E27FC236}">
                  <a16:creationId xmlns:a16="http://schemas.microsoft.com/office/drawing/2014/main" id="{57F9A88C-1C98-5042-B541-E0297BC22078}"/>
                </a:ext>
              </a:extLst>
            </p:cNvPr>
            <p:cNvSpPr/>
            <p:nvPr/>
          </p:nvSpPr>
          <p:spPr>
            <a:xfrm>
              <a:off x="5350370" y="5453179"/>
              <a:ext cx="113452" cy="292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Rounded Corners 5">
            <a:extLst>
              <a:ext uri="{FF2B5EF4-FFF2-40B4-BE49-F238E27FC236}">
                <a16:creationId xmlns:a16="http://schemas.microsoft.com/office/drawing/2014/main" id="{73191D58-4F29-8120-1B9E-B2BEADF3ABF5}"/>
              </a:ext>
            </a:extLst>
          </p:cNvPr>
          <p:cNvSpPr/>
          <p:nvPr/>
        </p:nvSpPr>
        <p:spPr>
          <a:xfrm>
            <a:off x="508000" y="1197295"/>
            <a:ext cx="4718756" cy="40483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spcAft>
                <a:spcPts val="600"/>
              </a:spcAft>
            </a:pPr>
            <a:r>
              <a:rPr lang="en-GB" sz="1400" b="1" kern="1200" dirty="0">
                <a:solidFill>
                  <a:srgbClr val="000000"/>
                </a:solidFill>
                <a:effectLst/>
                <a:ea typeface="Times New Roman" panose="02020603050405020304" pitchFamily="18" charset="0"/>
                <a:cs typeface="Times New Roman" panose="02020603050405020304" pitchFamily="18" charset="0"/>
              </a:rPr>
              <a:t>Results from a national survey show boys are more likely to have probable disorders in the younger age groups.  Rates of mental health problems for girls/ young women rise steeply in mid to late-adolescence. </a:t>
            </a:r>
            <a:endParaRPr lang="en-GB" sz="2000" dirty="0">
              <a:effectLst/>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tabLst>
                <a:tab pos="228600" algn="l"/>
              </a:tabLst>
            </a:pPr>
            <a:r>
              <a:rPr lang="en-GB" sz="1200" kern="1200" dirty="0">
                <a:solidFill>
                  <a:srgbClr val="000000"/>
                </a:solidFill>
                <a:effectLst/>
                <a:ea typeface="Times New Roman" panose="02020603050405020304" pitchFamily="18" charset="0"/>
                <a:cs typeface="Times New Roman" panose="02020603050405020304" pitchFamily="18" charset="0"/>
              </a:rPr>
              <a:t>Although boys are more likely to have a disorder among </a:t>
            </a:r>
            <a:r>
              <a:rPr lang="en-GB" sz="1200" b="1" kern="1200" dirty="0">
                <a:solidFill>
                  <a:srgbClr val="000000"/>
                </a:solidFill>
                <a:effectLst/>
                <a:ea typeface="Times New Roman" panose="02020603050405020304" pitchFamily="18" charset="0"/>
                <a:cs typeface="Times New Roman" panose="02020603050405020304" pitchFamily="18" charset="0"/>
              </a:rPr>
              <a:t>7 to 10 year olds</a:t>
            </a:r>
            <a:r>
              <a:rPr lang="en-GB" sz="1200" kern="1200" dirty="0">
                <a:solidFill>
                  <a:srgbClr val="000000"/>
                </a:solidFill>
                <a:effectLst/>
                <a:ea typeface="Times New Roman" panose="02020603050405020304" pitchFamily="18" charset="0"/>
                <a:cs typeface="Times New Roman" panose="02020603050405020304" pitchFamily="18" charset="0"/>
              </a:rPr>
              <a:t>, by the time they reach secondary school age (</a:t>
            </a:r>
            <a:r>
              <a:rPr lang="en-GB" sz="1200" b="1" kern="1200" dirty="0">
                <a:solidFill>
                  <a:srgbClr val="000000"/>
                </a:solidFill>
                <a:effectLst/>
                <a:ea typeface="Times New Roman" panose="02020603050405020304" pitchFamily="18" charset="0"/>
                <a:cs typeface="Times New Roman" panose="02020603050405020304" pitchFamily="18" charset="0"/>
              </a:rPr>
              <a:t>11-16 year olds</a:t>
            </a:r>
            <a:r>
              <a:rPr lang="en-GB" sz="1200" kern="1200" dirty="0">
                <a:solidFill>
                  <a:srgbClr val="000000"/>
                </a:solidFill>
                <a:effectLst/>
                <a:ea typeface="Times New Roman" panose="02020603050405020304" pitchFamily="18" charset="0"/>
                <a:cs typeface="Times New Roman" panose="02020603050405020304" pitchFamily="18" charset="0"/>
              </a:rPr>
              <a:t>) there is a slight fall in the number of boys having a probable mental health disorder and a big increase for girls. </a:t>
            </a:r>
            <a:endParaRPr lang="en-GB" sz="1200" dirty="0">
              <a:solidFill>
                <a:srgbClr val="000000"/>
              </a:solidFill>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tabLst>
                <a:tab pos="228600" algn="l"/>
              </a:tabLst>
            </a:pPr>
            <a:endParaRPr lang="en-GB" sz="1100" dirty="0">
              <a:effectLst/>
              <a:ea typeface="Times New Roman" panose="02020603050405020304" pitchFamily="18" charset="0"/>
            </a:endParaRPr>
          </a:p>
          <a:p>
            <a:pPr marL="342900" lvl="0" indent="-342900">
              <a:buFont typeface="Wingdings" panose="05000000000000000000" pitchFamily="2" charset="2"/>
              <a:buChar char=""/>
              <a:tabLst>
                <a:tab pos="228600" algn="l"/>
              </a:tabLst>
            </a:pPr>
            <a:r>
              <a:rPr lang="en-GB" sz="1200" kern="1200" dirty="0">
                <a:solidFill>
                  <a:srgbClr val="000000"/>
                </a:solidFill>
                <a:effectLst/>
                <a:ea typeface="Times New Roman" panose="02020603050405020304" pitchFamily="18" charset="0"/>
                <a:cs typeface="Times New Roman" panose="02020603050405020304" pitchFamily="18" charset="0"/>
              </a:rPr>
              <a:t>In </a:t>
            </a:r>
            <a:r>
              <a:rPr lang="en-GB" sz="1200" b="1" kern="1200" dirty="0">
                <a:solidFill>
                  <a:srgbClr val="000000"/>
                </a:solidFill>
                <a:effectLst/>
                <a:ea typeface="Times New Roman" panose="02020603050405020304" pitchFamily="18" charset="0"/>
                <a:cs typeface="Times New Roman" panose="02020603050405020304" pitchFamily="18" charset="0"/>
              </a:rPr>
              <a:t>17 to 19 year olds </a:t>
            </a:r>
            <a:r>
              <a:rPr lang="en-GB" sz="1200" kern="1200" dirty="0">
                <a:solidFill>
                  <a:srgbClr val="000000"/>
                </a:solidFill>
                <a:effectLst/>
                <a:ea typeface="Times New Roman" panose="02020603050405020304" pitchFamily="18" charset="0"/>
                <a:cs typeface="Times New Roman" panose="02020603050405020304" pitchFamily="18" charset="0"/>
              </a:rPr>
              <a:t>rates of probable disorders in young men remains similar and increases in young women so that </a:t>
            </a:r>
            <a:r>
              <a:rPr lang="en-GB" sz="1200" b="1" kern="1200" dirty="0">
                <a:solidFill>
                  <a:srgbClr val="000000"/>
                </a:solidFill>
                <a:effectLst/>
                <a:ea typeface="Times New Roman" panose="02020603050405020304" pitchFamily="18" charset="0"/>
                <a:cs typeface="Times New Roman" panose="02020603050405020304" pitchFamily="18" charset="0"/>
              </a:rPr>
              <a:t>a third of</a:t>
            </a:r>
            <a:r>
              <a:rPr lang="en-GB" sz="1200" kern="1200" dirty="0">
                <a:solidFill>
                  <a:srgbClr val="000000"/>
                </a:solidFill>
                <a:effectLst/>
                <a:ea typeface="Times New Roman" panose="02020603050405020304" pitchFamily="18" charset="0"/>
                <a:cs typeface="Times New Roman" panose="02020603050405020304" pitchFamily="18" charset="0"/>
              </a:rPr>
              <a:t> young women aged </a:t>
            </a:r>
            <a:r>
              <a:rPr lang="en-GB" sz="1200" b="1" kern="1200" dirty="0">
                <a:solidFill>
                  <a:srgbClr val="000000"/>
                </a:solidFill>
                <a:effectLst/>
                <a:ea typeface="Times New Roman" panose="02020603050405020304" pitchFamily="18" charset="0"/>
                <a:cs typeface="Times New Roman" panose="02020603050405020304" pitchFamily="18" charset="0"/>
              </a:rPr>
              <a:t>17 to 19 </a:t>
            </a:r>
            <a:r>
              <a:rPr lang="en-GB" sz="1200" kern="1200" dirty="0">
                <a:solidFill>
                  <a:srgbClr val="000000"/>
                </a:solidFill>
                <a:effectLst/>
                <a:ea typeface="Times New Roman" panose="02020603050405020304" pitchFamily="18" charset="0"/>
                <a:cs typeface="Times New Roman" panose="02020603050405020304" pitchFamily="18" charset="0"/>
              </a:rPr>
              <a:t>have a probable disorder. This declines to </a:t>
            </a:r>
            <a:r>
              <a:rPr lang="en-GB" sz="1200" b="1" kern="1200" dirty="0">
                <a:solidFill>
                  <a:srgbClr val="000000"/>
                </a:solidFill>
                <a:effectLst/>
                <a:ea typeface="Times New Roman" panose="02020603050405020304" pitchFamily="18" charset="0"/>
                <a:cs typeface="Times New Roman" panose="02020603050405020304" pitchFamily="18" charset="0"/>
              </a:rPr>
              <a:t>28.3%</a:t>
            </a:r>
            <a:r>
              <a:rPr lang="en-GB" sz="1200" kern="1200" dirty="0">
                <a:solidFill>
                  <a:srgbClr val="000000"/>
                </a:solidFill>
                <a:effectLst/>
                <a:ea typeface="Times New Roman" panose="02020603050405020304" pitchFamily="18" charset="0"/>
                <a:cs typeface="Times New Roman" panose="02020603050405020304" pitchFamily="18" charset="0"/>
              </a:rPr>
              <a:t> for young women and </a:t>
            </a:r>
            <a:r>
              <a:rPr lang="en-GB" sz="1200" b="1" kern="1200" dirty="0">
                <a:solidFill>
                  <a:srgbClr val="000000"/>
                </a:solidFill>
                <a:effectLst/>
                <a:ea typeface="Times New Roman" panose="02020603050405020304" pitchFamily="18" charset="0"/>
                <a:cs typeface="Times New Roman" panose="02020603050405020304" pitchFamily="18" charset="0"/>
              </a:rPr>
              <a:t>10.2% </a:t>
            </a:r>
            <a:r>
              <a:rPr lang="en-GB" sz="1200" kern="1200" dirty="0">
                <a:solidFill>
                  <a:srgbClr val="000000"/>
                </a:solidFill>
                <a:effectLst/>
                <a:ea typeface="Times New Roman" panose="02020603050405020304" pitchFamily="18" charset="0"/>
                <a:cs typeface="Times New Roman" panose="02020603050405020304" pitchFamily="18" charset="0"/>
              </a:rPr>
              <a:t>for young men</a:t>
            </a:r>
            <a:r>
              <a:rPr lang="en-GB" sz="1200" b="1" kern="1200" dirty="0">
                <a:solidFill>
                  <a:srgbClr val="000000"/>
                </a:solidFill>
                <a:effectLst/>
                <a:ea typeface="Times New Roman" panose="02020603050405020304" pitchFamily="18" charset="0"/>
                <a:cs typeface="Times New Roman" panose="02020603050405020304" pitchFamily="18" charset="0"/>
              </a:rPr>
              <a:t> aged 20 to 23.</a:t>
            </a:r>
            <a:endParaRPr lang="en-GB" sz="2800" dirty="0">
              <a:effectLst/>
              <a:ea typeface="Times New Roman" panose="02020603050405020304" pitchFamily="18" charset="0"/>
            </a:endParaRPr>
          </a:p>
        </p:txBody>
      </p:sp>
    </p:spTree>
    <p:extLst>
      <p:ext uri="{BB962C8B-B14F-4D97-AF65-F5344CB8AC3E}">
        <p14:creationId xmlns:p14="http://schemas.microsoft.com/office/powerpoint/2010/main" val="2298471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FC0ABDE-9EAE-559B-D250-AE81B3143DDD}"/>
              </a:ext>
            </a:extLst>
          </p:cNvPr>
          <p:cNvPicPr>
            <a:picLocks noChangeAspect="1"/>
          </p:cNvPicPr>
          <p:nvPr/>
        </p:nvPicPr>
        <p:blipFill>
          <a:blip r:embed="rId3"/>
          <a:stretch>
            <a:fillRect/>
          </a:stretch>
        </p:blipFill>
        <p:spPr>
          <a:xfrm>
            <a:off x="7309257" y="3563936"/>
            <a:ext cx="4882743" cy="2650920"/>
          </a:xfrm>
          <a:prstGeom prst="rect">
            <a:avLst/>
          </a:prstGeom>
        </p:spPr>
      </p:pic>
      <p:pic>
        <p:nvPicPr>
          <p:cNvPr id="13" name="Picture 12">
            <a:extLst>
              <a:ext uri="{FF2B5EF4-FFF2-40B4-BE49-F238E27FC236}">
                <a16:creationId xmlns:a16="http://schemas.microsoft.com/office/drawing/2014/main" id="{7B3525AB-8A21-B9D1-7446-3FE8431DA236}"/>
              </a:ext>
            </a:extLst>
          </p:cNvPr>
          <p:cNvPicPr>
            <a:picLocks noChangeAspect="1"/>
          </p:cNvPicPr>
          <p:nvPr/>
        </p:nvPicPr>
        <p:blipFill>
          <a:blip r:embed="rId4"/>
          <a:stretch>
            <a:fillRect/>
          </a:stretch>
        </p:blipFill>
        <p:spPr>
          <a:xfrm>
            <a:off x="0" y="3576753"/>
            <a:ext cx="4883934" cy="2651567"/>
          </a:xfrm>
          <a:prstGeom prst="rect">
            <a:avLst/>
          </a:prstGeom>
        </p:spPr>
      </p:pic>
      <p:sp>
        <p:nvSpPr>
          <p:cNvPr id="7" name="Text Placeholder 1">
            <a:extLst>
              <a:ext uri="{FF2B5EF4-FFF2-40B4-BE49-F238E27FC236}">
                <a16:creationId xmlns:a16="http://schemas.microsoft.com/office/drawing/2014/main" id="{E340787D-1DB7-4B03-8056-B16399CBAABC}"/>
              </a:ext>
            </a:extLst>
          </p:cNvPr>
          <p:cNvSpPr>
            <a:spLocks noGrp="1"/>
          </p:cNvSpPr>
          <p:nvPr>
            <p:ph idx="1"/>
          </p:nvPr>
        </p:nvSpPr>
        <p:spPr>
          <a:xfrm>
            <a:off x="0" y="-4041"/>
            <a:ext cx="12192000" cy="534620"/>
          </a:xfrm>
          <a:solidFill>
            <a:srgbClr val="009999"/>
          </a:solidFill>
        </p:spPr>
        <p:txBody>
          <a:bodyPr anchor="ctr">
            <a:normAutofit/>
          </a:bodyPr>
          <a:lstStyle/>
          <a:p>
            <a:pPr algn="ctr">
              <a:spcBef>
                <a:spcPts val="0"/>
              </a:spcBef>
            </a:pPr>
            <a:r>
              <a:rPr lang="en-GB" sz="3200" b="1" dirty="0">
                <a:solidFill>
                  <a:schemeClr val="bg1"/>
                </a:solidFill>
              </a:rPr>
              <a:t>Identifying need: Trends - Are mental disorders increasing</a:t>
            </a:r>
            <a:r>
              <a:rPr lang="en-GB" sz="3200" dirty="0">
                <a:solidFill>
                  <a:schemeClr val="bg1"/>
                </a:solidFill>
              </a:rPr>
              <a:t>?</a:t>
            </a:r>
            <a:endParaRPr lang="en-GB" sz="2000" b="1" dirty="0">
              <a:solidFill>
                <a:schemeClr val="bg1"/>
              </a:solidFill>
            </a:endParaRPr>
          </a:p>
        </p:txBody>
      </p:sp>
      <p:pic>
        <p:nvPicPr>
          <p:cNvPr id="10" name="Picture 9">
            <a:extLst>
              <a:ext uri="{FF2B5EF4-FFF2-40B4-BE49-F238E27FC236}">
                <a16:creationId xmlns:a16="http://schemas.microsoft.com/office/drawing/2014/main" id="{A527C3AF-BF87-DDCB-925A-9DC0D3917EFB}"/>
              </a:ext>
            </a:extLst>
          </p:cNvPr>
          <p:cNvPicPr>
            <a:picLocks noChangeAspect="1"/>
          </p:cNvPicPr>
          <p:nvPr/>
        </p:nvPicPr>
        <p:blipFill>
          <a:blip r:embed="rId5"/>
          <a:stretch>
            <a:fillRect/>
          </a:stretch>
        </p:blipFill>
        <p:spPr>
          <a:xfrm>
            <a:off x="0" y="581966"/>
            <a:ext cx="4883933" cy="2699282"/>
          </a:xfrm>
          <a:prstGeom prst="rect">
            <a:avLst/>
          </a:prstGeom>
        </p:spPr>
      </p:pic>
      <p:pic>
        <p:nvPicPr>
          <p:cNvPr id="11" name="Picture 10">
            <a:extLst>
              <a:ext uri="{FF2B5EF4-FFF2-40B4-BE49-F238E27FC236}">
                <a16:creationId xmlns:a16="http://schemas.microsoft.com/office/drawing/2014/main" id="{46AA6BF2-BE88-28E1-F9AD-DBC29BFC94B0}"/>
              </a:ext>
            </a:extLst>
          </p:cNvPr>
          <p:cNvPicPr>
            <a:picLocks noChangeAspect="1"/>
          </p:cNvPicPr>
          <p:nvPr/>
        </p:nvPicPr>
        <p:blipFill>
          <a:blip r:embed="rId6"/>
          <a:stretch>
            <a:fillRect/>
          </a:stretch>
        </p:blipFill>
        <p:spPr>
          <a:xfrm>
            <a:off x="7309257" y="697616"/>
            <a:ext cx="4897196" cy="2699282"/>
          </a:xfrm>
          <a:prstGeom prst="rect">
            <a:avLst/>
          </a:prstGeom>
        </p:spPr>
      </p:pic>
      <p:sp>
        <p:nvSpPr>
          <p:cNvPr id="8" name="Rectangle: Rounded Corners 7">
            <a:extLst>
              <a:ext uri="{FF2B5EF4-FFF2-40B4-BE49-F238E27FC236}">
                <a16:creationId xmlns:a16="http://schemas.microsoft.com/office/drawing/2014/main" id="{C979D715-C8D7-60A2-AFD0-2BE8740E6BC8}"/>
              </a:ext>
            </a:extLst>
          </p:cNvPr>
          <p:cNvSpPr/>
          <p:nvPr/>
        </p:nvSpPr>
        <p:spPr>
          <a:xfrm>
            <a:off x="4605868" y="668838"/>
            <a:ext cx="2702200" cy="55460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0"/>
              </a:spcAft>
              <a:buClr>
                <a:srgbClr val="01A188"/>
              </a:buClr>
              <a:buSzTx/>
              <a:tabLst/>
              <a:defRPr/>
            </a:pPr>
            <a:r>
              <a:rPr kumimoji="0" lang="en-GB" sz="1400" b="0" u="none" strike="noStrike" kern="1200" cap="none" spc="0" normalizeH="0" baseline="0" noProof="0" dirty="0">
                <a:ln>
                  <a:noFill/>
                </a:ln>
                <a:solidFill>
                  <a:srgbClr val="009999"/>
                </a:solidFill>
                <a:effectLst/>
                <a:uLnTx/>
                <a:uFillTx/>
                <a:latin typeface="Arial" panose="020B0604020202020204"/>
                <a:ea typeface="+mn-ea"/>
                <a:cs typeface="+mn-cs"/>
              </a:rPr>
              <a:t>There was an </a:t>
            </a:r>
            <a:r>
              <a:rPr kumimoji="0" lang="en-GB" sz="1400" b="1" u="none" strike="noStrike" kern="1200" cap="none" spc="0" normalizeH="0" baseline="0" noProof="0" dirty="0">
                <a:ln>
                  <a:noFill/>
                </a:ln>
                <a:solidFill>
                  <a:srgbClr val="009999"/>
                </a:solidFill>
                <a:effectLst/>
                <a:uLnTx/>
                <a:uFillTx/>
                <a:latin typeface="Arial" panose="020B0604020202020204"/>
                <a:ea typeface="+mn-ea"/>
                <a:cs typeface="+mn-cs"/>
              </a:rPr>
              <a:t>increase</a:t>
            </a:r>
            <a:r>
              <a:rPr kumimoji="0" lang="en-GB" sz="1400" b="0" u="none" strike="noStrike" kern="1200" cap="none" spc="0" normalizeH="0" baseline="0" noProof="0" dirty="0">
                <a:ln>
                  <a:noFill/>
                </a:ln>
                <a:solidFill>
                  <a:srgbClr val="009999"/>
                </a:solidFill>
                <a:effectLst/>
                <a:uLnTx/>
                <a:uFillTx/>
                <a:latin typeface="Arial" panose="020B0604020202020204"/>
                <a:ea typeface="+mn-ea"/>
                <a:cs typeface="+mn-cs"/>
              </a:rPr>
              <a:t> in the rate of probable mental health disorders </a:t>
            </a:r>
            <a:r>
              <a:rPr kumimoji="0" lang="en-GB" sz="1400" b="1" u="none" strike="noStrike" kern="1200" cap="none" spc="0" normalizeH="0" baseline="0" noProof="0" dirty="0">
                <a:ln>
                  <a:noFill/>
                </a:ln>
                <a:solidFill>
                  <a:srgbClr val="009999"/>
                </a:solidFill>
                <a:effectLst/>
                <a:uLnTx/>
                <a:uFillTx/>
                <a:latin typeface="Arial" panose="020B0604020202020204"/>
                <a:ea typeface="+mn-ea"/>
                <a:cs typeface="+mn-cs"/>
              </a:rPr>
              <a:t>aged 7 to 10</a:t>
            </a:r>
            <a:r>
              <a:rPr kumimoji="0" lang="en-GB" sz="1400" b="0" u="none" strike="noStrike" kern="1200" cap="none" spc="0" normalizeH="0" baseline="0" noProof="0" dirty="0">
                <a:ln>
                  <a:noFill/>
                </a:ln>
                <a:solidFill>
                  <a:srgbClr val="009999"/>
                </a:solidFill>
                <a:effectLst/>
                <a:uLnTx/>
                <a:uFillTx/>
                <a:latin typeface="Arial" panose="020B0604020202020204"/>
                <a:ea typeface="+mn-ea"/>
                <a:cs typeface="+mn-cs"/>
              </a:rPr>
              <a:t> between 2017</a:t>
            </a:r>
            <a:r>
              <a:rPr kumimoji="0" lang="en-GB" sz="1400" b="1" u="none" strike="noStrike" kern="1200" cap="none" spc="0" normalizeH="0" baseline="0" noProof="0" dirty="0">
                <a:ln>
                  <a:noFill/>
                </a:ln>
                <a:solidFill>
                  <a:srgbClr val="009999"/>
                </a:solidFill>
                <a:effectLst/>
                <a:uLnTx/>
                <a:uFillTx/>
                <a:latin typeface="Arial" panose="020B0604020202020204"/>
                <a:ea typeface="+mn-ea"/>
                <a:cs typeface="+mn-cs"/>
              </a:rPr>
              <a:t> and </a:t>
            </a:r>
            <a:r>
              <a:rPr kumimoji="0" lang="en-GB" sz="1400" b="0" u="none" strike="noStrike" kern="1200" cap="none" spc="0" normalizeH="0" baseline="0" noProof="0" dirty="0">
                <a:ln>
                  <a:noFill/>
                </a:ln>
                <a:solidFill>
                  <a:srgbClr val="009999"/>
                </a:solidFill>
                <a:effectLst/>
                <a:uLnTx/>
                <a:uFillTx/>
                <a:latin typeface="Arial" panose="020B0604020202020204"/>
                <a:ea typeface="+mn-ea"/>
                <a:cs typeface="+mn-cs"/>
              </a:rPr>
              <a:t>2021, before falling in 2022. The percentage for boys remained higher than girls.</a:t>
            </a:r>
          </a:p>
          <a:p>
            <a:pPr marR="0" lvl="0" algn="l" defTabSz="914400" rtl="0" eaLnBrk="1" fontAlgn="auto" latinLnBrk="0" hangingPunct="1">
              <a:lnSpc>
                <a:spcPct val="100000"/>
              </a:lnSpc>
              <a:spcBef>
                <a:spcPts val="0"/>
              </a:spcBef>
              <a:spcAft>
                <a:spcPts val="0"/>
              </a:spcAft>
              <a:buClr>
                <a:srgbClr val="01A188"/>
              </a:buClr>
              <a:buSzTx/>
              <a:tabLst/>
              <a:defRPr/>
            </a:pPr>
            <a:endParaRPr kumimoji="0" lang="en-GB" sz="600" b="0" u="none" strike="noStrike" kern="1200" cap="none" spc="0" normalizeH="0" baseline="0" noProof="0" dirty="0">
              <a:ln>
                <a:noFill/>
              </a:ln>
              <a:solidFill>
                <a:srgbClr val="009999"/>
              </a:solidFill>
              <a:effectLst/>
              <a:uLnTx/>
              <a:uFillTx/>
              <a:latin typeface="Arial" panose="020B0604020202020204"/>
              <a:ea typeface="+mn-ea"/>
              <a:cs typeface="+mn-cs"/>
            </a:endParaRPr>
          </a:p>
          <a:p>
            <a:pPr marR="0" lvl="0" algn="l" defTabSz="914400" rtl="0" eaLnBrk="1" fontAlgn="auto" latinLnBrk="0" hangingPunct="1">
              <a:lnSpc>
                <a:spcPct val="100000"/>
              </a:lnSpc>
              <a:spcBef>
                <a:spcPts val="0"/>
              </a:spcBef>
              <a:spcAft>
                <a:spcPts val="0"/>
              </a:spcAft>
              <a:buClr>
                <a:srgbClr val="01A188"/>
              </a:buClr>
              <a:buSzTx/>
              <a:tabLst/>
              <a:defRPr/>
            </a:pPr>
            <a:r>
              <a:rPr lang="en-GB" sz="1400" dirty="0">
                <a:solidFill>
                  <a:srgbClr val="009999"/>
                </a:solidFill>
                <a:latin typeface="Arial" panose="020B0604020202020204"/>
              </a:rPr>
              <a:t>For </a:t>
            </a:r>
            <a:r>
              <a:rPr lang="en-GB" sz="1400" b="1" dirty="0">
                <a:solidFill>
                  <a:srgbClr val="009999"/>
                </a:solidFill>
                <a:latin typeface="Arial" panose="020B0604020202020204"/>
              </a:rPr>
              <a:t>11 to 16 year olds </a:t>
            </a:r>
            <a:r>
              <a:rPr lang="en-GB" sz="1400" dirty="0">
                <a:solidFill>
                  <a:srgbClr val="009999"/>
                </a:solidFill>
                <a:latin typeface="Arial" panose="020B0604020202020204"/>
              </a:rPr>
              <a:t>rates </a:t>
            </a:r>
            <a:r>
              <a:rPr lang="en-GB" sz="1400" b="1" dirty="0">
                <a:solidFill>
                  <a:srgbClr val="009999"/>
                </a:solidFill>
                <a:latin typeface="Arial" panose="020B0604020202020204"/>
              </a:rPr>
              <a:t>increased</a:t>
            </a:r>
            <a:r>
              <a:rPr lang="en-GB" sz="1400" dirty="0">
                <a:solidFill>
                  <a:srgbClr val="009999"/>
                </a:solidFill>
                <a:latin typeface="Arial" panose="020B0604020202020204"/>
              </a:rPr>
              <a:t> between 2017 and 2022 and remined </a:t>
            </a:r>
            <a:r>
              <a:rPr lang="en-GB" sz="1400" b="1" dirty="0">
                <a:solidFill>
                  <a:srgbClr val="009999"/>
                </a:solidFill>
                <a:latin typeface="Arial" panose="020B0604020202020204"/>
              </a:rPr>
              <a:t>higher for girls </a:t>
            </a:r>
            <a:r>
              <a:rPr lang="en-GB" sz="1400" dirty="0">
                <a:solidFill>
                  <a:srgbClr val="009999"/>
                </a:solidFill>
                <a:latin typeface="Arial" panose="020B0604020202020204"/>
              </a:rPr>
              <a:t>than boys</a:t>
            </a:r>
          </a:p>
          <a:p>
            <a:pPr marR="0" lvl="0" algn="l" defTabSz="914400" rtl="0" eaLnBrk="1" fontAlgn="auto" latinLnBrk="0" hangingPunct="1">
              <a:lnSpc>
                <a:spcPct val="100000"/>
              </a:lnSpc>
              <a:spcBef>
                <a:spcPts val="0"/>
              </a:spcBef>
              <a:spcAft>
                <a:spcPts val="0"/>
              </a:spcAft>
              <a:buClr>
                <a:srgbClr val="01A188"/>
              </a:buClr>
              <a:buSzTx/>
              <a:tabLst/>
              <a:defRPr/>
            </a:pPr>
            <a:endParaRPr lang="en-GB" sz="600" dirty="0">
              <a:solidFill>
                <a:srgbClr val="009999"/>
              </a:solidFill>
              <a:latin typeface="Arial" panose="020B0604020202020204"/>
            </a:endParaRPr>
          </a:p>
          <a:p>
            <a:pPr marR="0" lvl="0" algn="l" defTabSz="914400" rtl="0" eaLnBrk="1" fontAlgn="auto" latinLnBrk="0" hangingPunct="1">
              <a:lnSpc>
                <a:spcPct val="100000"/>
              </a:lnSpc>
              <a:spcBef>
                <a:spcPts val="0"/>
              </a:spcBef>
              <a:spcAft>
                <a:spcPts val="0"/>
              </a:spcAft>
              <a:buClr>
                <a:srgbClr val="01A188"/>
              </a:buClr>
              <a:buSzTx/>
              <a:tabLst/>
              <a:defRPr/>
            </a:pPr>
            <a:r>
              <a:rPr lang="en-GB" sz="1400" dirty="0">
                <a:solidFill>
                  <a:srgbClr val="009999"/>
                </a:solidFill>
                <a:latin typeface="Arial" panose="020B0604020202020204"/>
              </a:rPr>
              <a:t>For the </a:t>
            </a:r>
            <a:r>
              <a:rPr lang="en-GB" sz="1400" b="1" dirty="0">
                <a:solidFill>
                  <a:srgbClr val="009999"/>
                </a:solidFill>
                <a:latin typeface="Arial" panose="020B0604020202020204"/>
              </a:rPr>
              <a:t>17 to 19 age group</a:t>
            </a:r>
            <a:r>
              <a:rPr lang="en-GB" sz="1400" dirty="0">
                <a:solidFill>
                  <a:srgbClr val="009999"/>
                </a:solidFill>
                <a:latin typeface="Arial" panose="020B0604020202020204"/>
              </a:rPr>
              <a:t>, the </a:t>
            </a:r>
            <a:r>
              <a:rPr lang="en-GB" sz="1400" b="1" dirty="0">
                <a:solidFill>
                  <a:srgbClr val="009999"/>
                </a:solidFill>
                <a:latin typeface="Arial" panose="020B0604020202020204"/>
              </a:rPr>
              <a:t>biggest increase </a:t>
            </a:r>
            <a:r>
              <a:rPr lang="en-GB" sz="1400" dirty="0">
                <a:solidFill>
                  <a:srgbClr val="009999"/>
                </a:solidFill>
                <a:latin typeface="Arial" panose="020B0604020202020204"/>
              </a:rPr>
              <a:t>was for </a:t>
            </a:r>
            <a:r>
              <a:rPr lang="en-GB" sz="1400" b="1" dirty="0">
                <a:solidFill>
                  <a:srgbClr val="009999"/>
                </a:solidFill>
                <a:latin typeface="Arial" panose="020B0604020202020204"/>
              </a:rPr>
              <a:t>girls between 2021 and 2022.</a:t>
            </a:r>
          </a:p>
          <a:p>
            <a:pPr marR="0" lvl="0" algn="l" defTabSz="914400" rtl="0" eaLnBrk="1" fontAlgn="auto" latinLnBrk="0" hangingPunct="1">
              <a:lnSpc>
                <a:spcPct val="100000"/>
              </a:lnSpc>
              <a:spcBef>
                <a:spcPts val="0"/>
              </a:spcBef>
              <a:spcAft>
                <a:spcPts val="0"/>
              </a:spcAft>
              <a:buClr>
                <a:srgbClr val="01A188"/>
              </a:buClr>
              <a:buSzTx/>
              <a:tabLst/>
              <a:defRPr/>
            </a:pPr>
            <a:endParaRPr lang="en-GB" sz="600" dirty="0">
              <a:solidFill>
                <a:srgbClr val="009999"/>
              </a:solidFill>
              <a:latin typeface="Arial" panose="020B0604020202020204"/>
            </a:endParaRPr>
          </a:p>
          <a:p>
            <a:pPr marR="0" lvl="0" algn="l" defTabSz="914400" rtl="0" eaLnBrk="1" fontAlgn="auto" latinLnBrk="0" hangingPunct="1">
              <a:lnSpc>
                <a:spcPct val="100000"/>
              </a:lnSpc>
              <a:spcBef>
                <a:spcPts val="0"/>
              </a:spcBef>
              <a:spcAft>
                <a:spcPts val="0"/>
              </a:spcAft>
              <a:buClr>
                <a:srgbClr val="01A188"/>
              </a:buClr>
              <a:buSzTx/>
              <a:tabLst/>
              <a:defRPr/>
            </a:pPr>
            <a:r>
              <a:rPr kumimoji="0" lang="en-GB" sz="1400" b="0" u="none" strike="noStrike" kern="1200" cap="none" spc="0" normalizeH="0" baseline="0" noProof="0" dirty="0">
                <a:ln>
                  <a:noFill/>
                </a:ln>
                <a:solidFill>
                  <a:srgbClr val="009999"/>
                </a:solidFill>
                <a:effectLst/>
                <a:uLnTx/>
                <a:uFillTx/>
                <a:latin typeface="Arial" panose="020B0604020202020204"/>
                <a:ea typeface="+mn-ea"/>
                <a:cs typeface="+mn-cs"/>
              </a:rPr>
              <a:t>Data for </a:t>
            </a:r>
            <a:r>
              <a:rPr kumimoji="0" lang="en-GB" sz="1400" b="1" u="none" strike="noStrike" kern="1200" cap="none" spc="0" normalizeH="0" baseline="0" noProof="0" dirty="0">
                <a:ln>
                  <a:noFill/>
                </a:ln>
                <a:solidFill>
                  <a:srgbClr val="009999"/>
                </a:solidFill>
                <a:effectLst/>
                <a:uLnTx/>
                <a:uFillTx/>
                <a:latin typeface="Arial" panose="020B0604020202020204"/>
                <a:ea typeface="+mn-ea"/>
                <a:cs typeface="+mn-cs"/>
              </a:rPr>
              <a:t>20 to 23 year olds </a:t>
            </a:r>
            <a:r>
              <a:rPr kumimoji="0" lang="en-GB" sz="1400" b="0" u="none" strike="noStrike" kern="1200" cap="none" spc="0" normalizeH="0" baseline="0" noProof="0" dirty="0">
                <a:ln>
                  <a:noFill/>
                </a:ln>
                <a:solidFill>
                  <a:srgbClr val="009999"/>
                </a:solidFill>
                <a:effectLst/>
                <a:uLnTx/>
                <a:uFillTx/>
                <a:latin typeface="Arial" panose="020B0604020202020204"/>
                <a:ea typeface="+mn-ea"/>
                <a:cs typeface="+mn-cs"/>
              </a:rPr>
              <a:t>was only collected in 2021 and 2022. There was an </a:t>
            </a:r>
            <a:r>
              <a:rPr kumimoji="0" lang="en-GB" sz="1400" b="1" u="none" strike="noStrike" kern="1200" cap="none" spc="0" normalizeH="0" baseline="0" noProof="0" dirty="0">
                <a:ln>
                  <a:noFill/>
                </a:ln>
                <a:solidFill>
                  <a:srgbClr val="009999"/>
                </a:solidFill>
                <a:effectLst/>
                <a:uLnTx/>
                <a:uFillTx/>
                <a:latin typeface="Arial" panose="020B0604020202020204"/>
                <a:ea typeface="+mn-ea"/>
                <a:cs typeface="+mn-cs"/>
              </a:rPr>
              <a:t>increase</a:t>
            </a:r>
            <a:r>
              <a:rPr kumimoji="0" lang="en-GB" sz="1400" b="0" u="none" strike="noStrike" kern="1200" cap="none" spc="0" normalizeH="0" baseline="0" noProof="0" dirty="0">
                <a:ln>
                  <a:noFill/>
                </a:ln>
                <a:solidFill>
                  <a:srgbClr val="009999"/>
                </a:solidFill>
                <a:effectLst/>
                <a:uLnTx/>
                <a:uFillTx/>
                <a:latin typeface="Arial" panose="020B0604020202020204"/>
                <a:ea typeface="+mn-ea"/>
                <a:cs typeface="+mn-cs"/>
              </a:rPr>
              <a:t> in the rates of probable mental health disorders for young women (aged 20 to 23) between 2021 and 2022 and a slight decline for young men</a:t>
            </a:r>
          </a:p>
        </p:txBody>
      </p:sp>
      <p:sp>
        <p:nvSpPr>
          <p:cNvPr id="15" name="Rectangle: Rounded Corners 14">
            <a:extLst>
              <a:ext uri="{FF2B5EF4-FFF2-40B4-BE49-F238E27FC236}">
                <a16:creationId xmlns:a16="http://schemas.microsoft.com/office/drawing/2014/main" id="{60C925AB-F50D-2129-BB33-F944E9BED67B}"/>
              </a:ext>
            </a:extLst>
          </p:cNvPr>
          <p:cNvSpPr/>
          <p:nvPr/>
        </p:nvSpPr>
        <p:spPr>
          <a:xfrm>
            <a:off x="4721139" y="6353115"/>
            <a:ext cx="7008015" cy="4001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u="none" strike="noStrike" kern="1200" cap="none" spc="0" normalizeH="0" baseline="0" noProof="0" dirty="0">
                <a:ln>
                  <a:noFill/>
                </a:ln>
                <a:solidFill>
                  <a:srgbClr val="009999"/>
                </a:solidFill>
                <a:effectLst/>
                <a:uLnTx/>
                <a:uFillTx/>
                <a:latin typeface="Arial" panose="020B0604020202020204"/>
                <a:ea typeface="+mn-ea"/>
                <a:cs typeface="+mn-cs"/>
              </a:rPr>
              <a:t>Source: </a:t>
            </a:r>
            <a:r>
              <a:rPr kumimoji="0" lang="en-GB" sz="900" b="0" u="none" strike="noStrike" kern="1200" cap="none" spc="0" normalizeH="0" baseline="0" noProof="0" dirty="0">
                <a:ln>
                  <a:noFill/>
                </a:ln>
                <a:solidFill>
                  <a:prstClr val="black"/>
                </a:solidFill>
                <a:effectLst/>
                <a:uLnTx/>
                <a:uFillTx/>
                <a:latin typeface="Arial" panose="020B0604020202020204"/>
                <a:ea typeface="+mn-ea"/>
                <a:cs typeface="+mn-cs"/>
                <a:hlinkClick r:id="rId7"/>
              </a:rPr>
              <a:t>Mental Health of Children and Young People in England 2022 - wave 3 follow up to the 2017 survey - NDRS (digital.nhs.uk)</a:t>
            </a:r>
            <a:endParaRPr kumimoji="0" lang="en-GB" sz="900" b="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63105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2507F94-D768-DBB9-122C-D23542226D2E}"/>
              </a:ext>
            </a:extLst>
          </p:cNvPr>
          <p:cNvPicPr>
            <a:picLocks noChangeAspect="1"/>
          </p:cNvPicPr>
          <p:nvPr/>
        </p:nvPicPr>
        <p:blipFill>
          <a:blip r:embed="rId3"/>
          <a:stretch>
            <a:fillRect/>
          </a:stretch>
        </p:blipFill>
        <p:spPr>
          <a:xfrm>
            <a:off x="7670044" y="499100"/>
            <a:ext cx="4186541" cy="3204772"/>
          </a:xfrm>
          <a:prstGeom prst="rect">
            <a:avLst/>
          </a:prstGeom>
        </p:spPr>
      </p:pic>
      <p:pic>
        <p:nvPicPr>
          <p:cNvPr id="34" name="Picture 33">
            <a:extLst>
              <a:ext uri="{FF2B5EF4-FFF2-40B4-BE49-F238E27FC236}">
                <a16:creationId xmlns:a16="http://schemas.microsoft.com/office/drawing/2014/main" id="{FAFFAE1A-FB1E-0894-9730-74E23063A2F0}"/>
              </a:ext>
            </a:extLst>
          </p:cNvPr>
          <p:cNvPicPr>
            <a:picLocks noChangeAspect="1"/>
          </p:cNvPicPr>
          <p:nvPr/>
        </p:nvPicPr>
        <p:blipFill>
          <a:blip r:embed="rId4"/>
          <a:stretch>
            <a:fillRect/>
          </a:stretch>
        </p:blipFill>
        <p:spPr>
          <a:xfrm>
            <a:off x="7573088" y="3702046"/>
            <a:ext cx="4265085" cy="3141209"/>
          </a:xfrm>
          <a:prstGeom prst="rect">
            <a:avLst/>
          </a:prstGeom>
        </p:spPr>
      </p:pic>
      <p:pic>
        <p:nvPicPr>
          <p:cNvPr id="3" name="Picture 2">
            <a:extLst>
              <a:ext uri="{FF2B5EF4-FFF2-40B4-BE49-F238E27FC236}">
                <a16:creationId xmlns:a16="http://schemas.microsoft.com/office/drawing/2014/main" id="{D042D02E-3BF2-8CE2-9F00-4255AB3F17C7}"/>
              </a:ext>
            </a:extLst>
          </p:cNvPr>
          <p:cNvPicPr>
            <a:picLocks noChangeAspect="1"/>
          </p:cNvPicPr>
          <p:nvPr/>
        </p:nvPicPr>
        <p:blipFill>
          <a:blip r:embed="rId5"/>
          <a:stretch>
            <a:fillRect/>
          </a:stretch>
        </p:blipFill>
        <p:spPr>
          <a:xfrm>
            <a:off x="1343508" y="579737"/>
            <a:ext cx="4086902" cy="3025305"/>
          </a:xfrm>
          <a:prstGeom prst="rect">
            <a:avLst/>
          </a:prstGeom>
        </p:spPr>
      </p:pic>
      <p:pic>
        <p:nvPicPr>
          <p:cNvPr id="26" name="Picture 25">
            <a:extLst>
              <a:ext uri="{FF2B5EF4-FFF2-40B4-BE49-F238E27FC236}">
                <a16:creationId xmlns:a16="http://schemas.microsoft.com/office/drawing/2014/main" id="{A6A2768A-8D20-34F5-75EE-3C813B704689}"/>
              </a:ext>
            </a:extLst>
          </p:cNvPr>
          <p:cNvPicPr>
            <a:picLocks noChangeAspect="1"/>
          </p:cNvPicPr>
          <p:nvPr/>
        </p:nvPicPr>
        <p:blipFill>
          <a:blip r:embed="rId6"/>
          <a:stretch>
            <a:fillRect/>
          </a:stretch>
        </p:blipFill>
        <p:spPr>
          <a:xfrm>
            <a:off x="1217439" y="3639399"/>
            <a:ext cx="4275784" cy="3110506"/>
          </a:xfrm>
          <a:prstGeom prst="rect">
            <a:avLst/>
          </a:prstGeom>
        </p:spPr>
      </p:pic>
      <p:sp>
        <p:nvSpPr>
          <p:cNvPr id="2" name="Title 1">
            <a:extLst>
              <a:ext uri="{FF2B5EF4-FFF2-40B4-BE49-F238E27FC236}">
                <a16:creationId xmlns:a16="http://schemas.microsoft.com/office/drawing/2014/main" id="{60EE7441-4E34-F8BD-EBE1-85302123A884}"/>
              </a:ext>
            </a:extLst>
          </p:cNvPr>
          <p:cNvSpPr>
            <a:spLocks noGrp="1"/>
          </p:cNvSpPr>
          <p:nvPr>
            <p:ph type="title"/>
          </p:nvPr>
        </p:nvSpPr>
        <p:spPr>
          <a:xfrm>
            <a:off x="1" y="-13591"/>
            <a:ext cx="12191998" cy="512819"/>
          </a:xfrm>
          <a:solidFill>
            <a:srgbClr val="009999"/>
          </a:solidFill>
        </p:spPr>
        <p:txBody>
          <a:bodyPr anchor="ctr">
            <a:noAutofit/>
          </a:bodyPr>
          <a:lstStyle/>
          <a:p>
            <a:r>
              <a:rPr lang="en-GB" sz="2000" b="1" dirty="0">
                <a:solidFill>
                  <a:schemeClr val="bg1"/>
                </a:solidFill>
              </a:rPr>
              <a:t>Identifying need: What are the types of mental health disorders children and young people have?</a:t>
            </a:r>
          </a:p>
        </p:txBody>
      </p:sp>
      <p:sp>
        <p:nvSpPr>
          <p:cNvPr id="9" name="Content Placeholder 8">
            <a:extLst>
              <a:ext uri="{FF2B5EF4-FFF2-40B4-BE49-F238E27FC236}">
                <a16:creationId xmlns:a16="http://schemas.microsoft.com/office/drawing/2014/main" id="{A7825CA2-2BF3-DE75-D2E8-5E0942828CCC}"/>
              </a:ext>
            </a:extLst>
          </p:cNvPr>
          <p:cNvSpPr>
            <a:spLocks noGrp="1"/>
          </p:cNvSpPr>
          <p:nvPr>
            <p:ph idx="4294967295"/>
          </p:nvPr>
        </p:nvSpPr>
        <p:spPr>
          <a:xfrm>
            <a:off x="19424" y="1439863"/>
            <a:ext cx="1496846" cy="914534"/>
          </a:xfrm>
        </p:spPr>
        <p:txBody>
          <a:bodyPr>
            <a:normAutofit/>
          </a:bodyPr>
          <a:lstStyle/>
          <a:p>
            <a:pPr marL="0" indent="0">
              <a:buNone/>
            </a:pPr>
            <a:r>
              <a:rPr lang="en-GB" sz="1800" b="1" dirty="0">
                <a:solidFill>
                  <a:srgbClr val="009999"/>
                </a:solidFill>
              </a:rPr>
              <a:t>Emotional Disorders</a:t>
            </a:r>
          </a:p>
          <a:p>
            <a:pPr marL="0" indent="0">
              <a:buNone/>
            </a:pPr>
            <a:endParaRPr lang="en-GB" sz="1800" b="1" dirty="0">
              <a:solidFill>
                <a:srgbClr val="009999"/>
              </a:solidFill>
            </a:endParaRPr>
          </a:p>
          <a:p>
            <a:pPr marL="0" indent="0">
              <a:buNone/>
            </a:pPr>
            <a:endParaRPr lang="en-GB" sz="1800" b="1" dirty="0">
              <a:solidFill>
                <a:srgbClr val="009999"/>
              </a:solidFill>
            </a:endParaRPr>
          </a:p>
        </p:txBody>
      </p:sp>
      <p:sp>
        <p:nvSpPr>
          <p:cNvPr id="6" name="TextBox 5">
            <a:extLst>
              <a:ext uri="{FF2B5EF4-FFF2-40B4-BE49-F238E27FC236}">
                <a16:creationId xmlns:a16="http://schemas.microsoft.com/office/drawing/2014/main" id="{6C1399DA-07D0-75DF-33A7-4AEEBBFBD803}"/>
              </a:ext>
            </a:extLst>
          </p:cNvPr>
          <p:cNvSpPr txBox="1"/>
          <p:nvPr/>
        </p:nvSpPr>
        <p:spPr>
          <a:xfrm>
            <a:off x="2026120" y="1218197"/>
            <a:ext cx="1880316" cy="830997"/>
          </a:xfrm>
          <a:prstGeom prst="rect">
            <a:avLst/>
          </a:prstGeom>
          <a:noFill/>
          <a:ln>
            <a:solidFill>
              <a:srgbClr val="009999"/>
            </a:solidFill>
          </a:ln>
        </p:spPr>
        <p:txBody>
          <a:bodyPr wrap="square">
            <a:spAutoFit/>
          </a:bodyPr>
          <a:lstStyle/>
          <a:p>
            <a:r>
              <a:rPr lang="en-GB" sz="1200" dirty="0">
                <a:solidFill>
                  <a:srgbClr val="009999"/>
                </a:solidFill>
              </a:rPr>
              <a:t>Young women have been identified as a high risk group in relation to emotional disorders</a:t>
            </a:r>
            <a:endParaRPr lang="en-GB" sz="1200" dirty="0">
              <a:solidFill>
                <a:srgbClr val="009999"/>
              </a:solidFill>
              <a:cs typeface="Arial" panose="020B0604020202020204"/>
            </a:endParaRPr>
          </a:p>
        </p:txBody>
      </p:sp>
      <p:cxnSp>
        <p:nvCxnSpPr>
          <p:cNvPr id="8" name="Straight Arrow Connector 7">
            <a:extLst>
              <a:ext uri="{FF2B5EF4-FFF2-40B4-BE49-F238E27FC236}">
                <a16:creationId xmlns:a16="http://schemas.microsoft.com/office/drawing/2014/main" id="{60EA4E89-5ABE-268B-0DFB-603278A1E9A5}"/>
              </a:ext>
            </a:extLst>
          </p:cNvPr>
          <p:cNvCxnSpPr>
            <a:cxnSpLocks/>
          </p:cNvCxnSpPr>
          <p:nvPr/>
        </p:nvCxnSpPr>
        <p:spPr>
          <a:xfrm>
            <a:off x="4028844" y="1493959"/>
            <a:ext cx="461408" cy="0"/>
          </a:xfrm>
          <a:prstGeom prst="straightConnector1">
            <a:avLst/>
          </a:prstGeom>
          <a:ln>
            <a:solidFill>
              <a:srgbClr val="009999"/>
            </a:solidFill>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8">
            <a:extLst>
              <a:ext uri="{FF2B5EF4-FFF2-40B4-BE49-F238E27FC236}">
                <a16:creationId xmlns:a16="http://schemas.microsoft.com/office/drawing/2014/main" id="{8CD8D9E1-0935-FE47-8D6C-97BCB307D7EB}"/>
              </a:ext>
            </a:extLst>
          </p:cNvPr>
          <p:cNvSpPr txBox="1">
            <a:spLocks/>
          </p:cNvSpPr>
          <p:nvPr/>
        </p:nvSpPr>
        <p:spPr>
          <a:xfrm>
            <a:off x="6196664" y="1465886"/>
            <a:ext cx="1598659" cy="9167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solidFill>
                  <a:srgbClr val="009999"/>
                </a:solidFill>
              </a:rPr>
              <a:t>Behavioural Disorders</a:t>
            </a:r>
          </a:p>
          <a:p>
            <a:pPr marL="0" indent="0">
              <a:buFont typeface="Arial" panose="020B0604020202020204" pitchFamily="34" charset="0"/>
              <a:buNone/>
            </a:pPr>
            <a:endParaRPr lang="en-GB" sz="1800" b="1" dirty="0">
              <a:solidFill>
                <a:srgbClr val="009999"/>
              </a:solidFill>
            </a:endParaRPr>
          </a:p>
          <a:p>
            <a:pPr marL="0" indent="0">
              <a:buFont typeface="Arial" panose="020B0604020202020204" pitchFamily="34" charset="0"/>
              <a:buNone/>
            </a:pPr>
            <a:endParaRPr lang="en-GB" sz="1800" b="1" dirty="0">
              <a:solidFill>
                <a:srgbClr val="009999"/>
              </a:solidFill>
            </a:endParaRPr>
          </a:p>
        </p:txBody>
      </p:sp>
      <p:sp>
        <p:nvSpPr>
          <p:cNvPr id="14" name="Content Placeholder 8">
            <a:extLst>
              <a:ext uri="{FF2B5EF4-FFF2-40B4-BE49-F238E27FC236}">
                <a16:creationId xmlns:a16="http://schemas.microsoft.com/office/drawing/2014/main" id="{120D3316-15B2-5BF7-397D-3322604EE504}"/>
              </a:ext>
            </a:extLst>
          </p:cNvPr>
          <p:cNvSpPr txBox="1">
            <a:spLocks/>
          </p:cNvSpPr>
          <p:nvPr/>
        </p:nvSpPr>
        <p:spPr>
          <a:xfrm>
            <a:off x="-23611" y="4364700"/>
            <a:ext cx="1712473" cy="9153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solidFill>
                  <a:srgbClr val="009999"/>
                </a:solidFill>
              </a:rPr>
              <a:t>Hyperactivity Disorders</a:t>
            </a:r>
          </a:p>
          <a:p>
            <a:pPr marL="0" indent="0">
              <a:buFont typeface="Arial" panose="020B0604020202020204" pitchFamily="34" charset="0"/>
              <a:buNone/>
            </a:pPr>
            <a:endParaRPr lang="en-GB" sz="1800" b="1" dirty="0">
              <a:solidFill>
                <a:srgbClr val="009999"/>
              </a:solidFill>
            </a:endParaRPr>
          </a:p>
          <a:p>
            <a:pPr marL="0" indent="0">
              <a:buFont typeface="Arial" panose="020B0604020202020204" pitchFamily="34" charset="0"/>
              <a:buNone/>
            </a:pPr>
            <a:endParaRPr lang="en-GB" sz="1800" b="1" dirty="0">
              <a:solidFill>
                <a:srgbClr val="009999"/>
              </a:solidFill>
            </a:endParaRPr>
          </a:p>
        </p:txBody>
      </p:sp>
      <p:sp>
        <p:nvSpPr>
          <p:cNvPr id="18" name="Content Placeholder 8">
            <a:extLst>
              <a:ext uri="{FF2B5EF4-FFF2-40B4-BE49-F238E27FC236}">
                <a16:creationId xmlns:a16="http://schemas.microsoft.com/office/drawing/2014/main" id="{DD4C18FC-E23A-9D42-5677-9FAEDBC2DFC8}"/>
              </a:ext>
            </a:extLst>
          </p:cNvPr>
          <p:cNvSpPr txBox="1">
            <a:spLocks/>
          </p:cNvSpPr>
          <p:nvPr/>
        </p:nvSpPr>
        <p:spPr>
          <a:xfrm>
            <a:off x="6196664" y="4364700"/>
            <a:ext cx="1712889" cy="11384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solidFill>
                  <a:srgbClr val="009999"/>
                </a:solidFill>
              </a:rPr>
              <a:t>Other less common disorders</a:t>
            </a:r>
          </a:p>
          <a:p>
            <a:pPr marL="0" indent="0">
              <a:buFont typeface="Arial" panose="020B0604020202020204" pitchFamily="34" charset="0"/>
              <a:buNone/>
            </a:pPr>
            <a:endParaRPr lang="en-GB" sz="1800" b="1" dirty="0">
              <a:solidFill>
                <a:srgbClr val="009999"/>
              </a:solidFill>
            </a:endParaRPr>
          </a:p>
          <a:p>
            <a:pPr marL="0" indent="0">
              <a:buFont typeface="Arial" panose="020B0604020202020204" pitchFamily="34" charset="0"/>
              <a:buNone/>
            </a:pPr>
            <a:endParaRPr lang="en-GB" b="1" dirty="0">
              <a:solidFill>
                <a:srgbClr val="009999"/>
              </a:solidFill>
            </a:endParaRPr>
          </a:p>
        </p:txBody>
      </p:sp>
      <p:sp>
        <p:nvSpPr>
          <p:cNvPr id="21" name="TextBox 20">
            <a:extLst>
              <a:ext uri="{FF2B5EF4-FFF2-40B4-BE49-F238E27FC236}">
                <a16:creationId xmlns:a16="http://schemas.microsoft.com/office/drawing/2014/main" id="{4729A329-D183-5ADF-6B1C-7DEB5E7E439A}"/>
              </a:ext>
            </a:extLst>
          </p:cNvPr>
          <p:cNvSpPr txBox="1"/>
          <p:nvPr/>
        </p:nvSpPr>
        <p:spPr>
          <a:xfrm>
            <a:off x="9314062" y="1020000"/>
            <a:ext cx="2025816" cy="659722"/>
          </a:xfrm>
          <a:prstGeom prst="rect">
            <a:avLst/>
          </a:prstGeom>
          <a:noFill/>
          <a:ln>
            <a:solidFill>
              <a:srgbClr val="009999"/>
            </a:solidFill>
          </a:ln>
        </p:spPr>
        <p:txBody>
          <a:bodyPr wrap="square">
            <a:spAutoFit/>
          </a:bodyPr>
          <a:lstStyle/>
          <a:p>
            <a:r>
              <a:rPr lang="en-GB" sz="1200" dirty="0">
                <a:solidFill>
                  <a:srgbClr val="009999"/>
                </a:solidFill>
              </a:rPr>
              <a:t>Boys aged 5 to 16 have high rates of behavioural disorders. </a:t>
            </a:r>
            <a:endParaRPr lang="en-GB" sz="1200" dirty="0">
              <a:solidFill>
                <a:srgbClr val="009999"/>
              </a:solidFill>
              <a:cs typeface="Arial"/>
            </a:endParaRPr>
          </a:p>
        </p:txBody>
      </p:sp>
      <p:cxnSp>
        <p:nvCxnSpPr>
          <p:cNvPr id="22" name="Straight Arrow Connector 21">
            <a:extLst>
              <a:ext uri="{FF2B5EF4-FFF2-40B4-BE49-F238E27FC236}">
                <a16:creationId xmlns:a16="http://schemas.microsoft.com/office/drawing/2014/main" id="{EA08DD7B-6F3C-5AC4-F84F-F800B9EABE06}"/>
              </a:ext>
            </a:extLst>
          </p:cNvPr>
          <p:cNvCxnSpPr>
            <a:cxnSpLocks/>
          </p:cNvCxnSpPr>
          <p:nvPr/>
        </p:nvCxnSpPr>
        <p:spPr>
          <a:xfrm flipH="1">
            <a:off x="8215075" y="1183757"/>
            <a:ext cx="916099" cy="449938"/>
          </a:xfrm>
          <a:prstGeom prst="straightConnector1">
            <a:avLst/>
          </a:prstGeom>
          <a:ln>
            <a:solidFill>
              <a:srgbClr val="009999"/>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E26AFF1-67D8-985E-CCA6-8DA8FC7549D0}"/>
              </a:ext>
            </a:extLst>
          </p:cNvPr>
          <p:cNvSpPr txBox="1"/>
          <p:nvPr/>
        </p:nvSpPr>
        <p:spPr>
          <a:xfrm>
            <a:off x="3470210" y="4021776"/>
            <a:ext cx="1880316" cy="646331"/>
          </a:xfrm>
          <a:prstGeom prst="rect">
            <a:avLst/>
          </a:prstGeom>
          <a:noFill/>
          <a:ln>
            <a:solidFill>
              <a:srgbClr val="009999"/>
            </a:solidFill>
          </a:ln>
        </p:spPr>
        <p:txBody>
          <a:bodyPr wrap="square">
            <a:spAutoFit/>
          </a:bodyPr>
          <a:lstStyle/>
          <a:p>
            <a:r>
              <a:rPr lang="en-GB" sz="1200" dirty="0">
                <a:solidFill>
                  <a:srgbClr val="009999"/>
                </a:solidFill>
              </a:rPr>
              <a:t>Boys aged 5 to 16 have higher rates of hyperactivity disorders </a:t>
            </a:r>
          </a:p>
        </p:txBody>
      </p:sp>
      <p:cxnSp>
        <p:nvCxnSpPr>
          <p:cNvPr id="30" name="Straight Arrow Connector 29">
            <a:extLst>
              <a:ext uri="{FF2B5EF4-FFF2-40B4-BE49-F238E27FC236}">
                <a16:creationId xmlns:a16="http://schemas.microsoft.com/office/drawing/2014/main" id="{E4A2C9F9-7C45-7B5E-D786-70A626763E07}"/>
              </a:ext>
            </a:extLst>
          </p:cNvPr>
          <p:cNvCxnSpPr>
            <a:cxnSpLocks/>
          </p:cNvCxnSpPr>
          <p:nvPr/>
        </p:nvCxnSpPr>
        <p:spPr>
          <a:xfrm flipH="1">
            <a:off x="2640169" y="4248162"/>
            <a:ext cx="654734" cy="233686"/>
          </a:xfrm>
          <a:prstGeom prst="straightConnector1">
            <a:avLst/>
          </a:prstGeom>
          <a:ln>
            <a:solidFill>
              <a:srgbClr val="009999"/>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0E1AA9B-C57B-9652-9B6B-E88AFA7511B6}"/>
              </a:ext>
            </a:extLst>
          </p:cNvPr>
          <p:cNvSpPr txBox="1"/>
          <p:nvPr/>
        </p:nvSpPr>
        <p:spPr>
          <a:xfrm>
            <a:off x="9551831" y="3956091"/>
            <a:ext cx="2554143" cy="1015663"/>
          </a:xfrm>
          <a:prstGeom prst="rect">
            <a:avLst/>
          </a:prstGeom>
          <a:noFill/>
          <a:ln>
            <a:solidFill>
              <a:srgbClr val="009999"/>
            </a:solidFill>
          </a:ln>
        </p:spPr>
        <p:txBody>
          <a:bodyPr wrap="square">
            <a:spAutoFit/>
          </a:bodyPr>
          <a:lstStyle/>
          <a:p>
            <a:r>
              <a:rPr lang="en-GB" sz="1200" dirty="0">
                <a:solidFill>
                  <a:srgbClr val="009999"/>
                </a:solidFill>
              </a:rPr>
              <a:t>Less common disorders include autism spectrum disorder (ASD), eating disorders and tics. These are more prevalent in boys (2.6%) than girls (1.6%)</a:t>
            </a:r>
            <a:endParaRPr lang="en-GB" sz="1200" dirty="0">
              <a:solidFill>
                <a:srgbClr val="009999"/>
              </a:solidFill>
              <a:cs typeface="Arial" panose="020B0604020202020204"/>
            </a:endParaRPr>
          </a:p>
        </p:txBody>
      </p:sp>
      <p:cxnSp>
        <p:nvCxnSpPr>
          <p:cNvPr id="36" name="Straight Connector 35">
            <a:extLst>
              <a:ext uri="{FF2B5EF4-FFF2-40B4-BE49-F238E27FC236}">
                <a16:creationId xmlns:a16="http://schemas.microsoft.com/office/drawing/2014/main" id="{181F470E-7723-2F8F-B620-9C36F605D128}"/>
              </a:ext>
            </a:extLst>
          </p:cNvPr>
          <p:cNvCxnSpPr/>
          <p:nvPr/>
        </p:nvCxnSpPr>
        <p:spPr>
          <a:xfrm>
            <a:off x="-1" y="3605042"/>
            <a:ext cx="12192000" cy="0"/>
          </a:xfrm>
          <a:prstGeom prst="line">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AB38654-C5CB-1576-5097-452DDC254904}"/>
              </a:ext>
            </a:extLst>
          </p:cNvPr>
          <p:cNvCxnSpPr>
            <a:cxnSpLocks/>
          </p:cNvCxnSpPr>
          <p:nvPr/>
        </p:nvCxnSpPr>
        <p:spPr>
          <a:xfrm>
            <a:off x="6096000" y="433844"/>
            <a:ext cx="0" cy="6424156"/>
          </a:xfrm>
          <a:prstGeom prst="line">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DD10CDB-D054-F58C-CEDE-424D5D513786}"/>
              </a:ext>
            </a:extLst>
          </p:cNvPr>
          <p:cNvCxnSpPr/>
          <p:nvPr/>
        </p:nvCxnSpPr>
        <p:spPr>
          <a:xfrm>
            <a:off x="-1" y="42907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AFD5A5DA-5674-D59C-053D-8804B6966396}"/>
              </a:ext>
            </a:extLst>
          </p:cNvPr>
          <p:cNvSpPr/>
          <p:nvPr/>
        </p:nvSpPr>
        <p:spPr>
          <a:xfrm>
            <a:off x="5356476" y="6192283"/>
            <a:ext cx="2342660" cy="6463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rgbClr val="009999"/>
                </a:solidFill>
              </a:rPr>
              <a:t>Source: </a:t>
            </a:r>
          </a:p>
          <a:p>
            <a:r>
              <a:rPr lang="en-GB" sz="1100" dirty="0">
                <a:hlinkClick r:id="rId7"/>
              </a:rPr>
              <a:t>Mental Health of Children and Young People in England, 2017</a:t>
            </a:r>
            <a:endParaRPr lang="en-GB" sz="1100" dirty="0"/>
          </a:p>
        </p:txBody>
      </p:sp>
      <p:cxnSp>
        <p:nvCxnSpPr>
          <p:cNvPr id="5" name="Straight Arrow Connector 4">
            <a:extLst>
              <a:ext uri="{FF2B5EF4-FFF2-40B4-BE49-F238E27FC236}">
                <a16:creationId xmlns:a16="http://schemas.microsoft.com/office/drawing/2014/main" id="{C588FA9A-1E3B-730D-D2CB-2DE6DDA91D0F}"/>
              </a:ext>
            </a:extLst>
          </p:cNvPr>
          <p:cNvCxnSpPr>
            <a:cxnSpLocks/>
          </p:cNvCxnSpPr>
          <p:nvPr/>
        </p:nvCxnSpPr>
        <p:spPr>
          <a:xfrm flipH="1">
            <a:off x="8673124" y="1361259"/>
            <a:ext cx="458050" cy="208000"/>
          </a:xfrm>
          <a:prstGeom prst="straightConnector1">
            <a:avLst/>
          </a:prstGeom>
          <a:ln>
            <a:solidFill>
              <a:srgbClr val="00999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998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5CCEDF-935A-D113-5B9D-F00D5AB14ECC}"/>
              </a:ext>
            </a:extLst>
          </p:cNvPr>
          <p:cNvPicPr>
            <a:picLocks noChangeAspect="1"/>
          </p:cNvPicPr>
          <p:nvPr/>
        </p:nvPicPr>
        <p:blipFill>
          <a:blip r:embed="rId2"/>
          <a:stretch>
            <a:fillRect/>
          </a:stretch>
        </p:blipFill>
        <p:spPr>
          <a:xfrm>
            <a:off x="4588330" y="1591609"/>
            <a:ext cx="4215292" cy="2309335"/>
          </a:xfrm>
          <a:prstGeom prst="rect">
            <a:avLst/>
          </a:prstGeom>
        </p:spPr>
      </p:pic>
      <p:pic>
        <p:nvPicPr>
          <p:cNvPr id="4" name="Content Placeholder 3" descr="Chart, line chart&#10;&#10;Description automatically generated">
            <a:extLst>
              <a:ext uri="{FF2B5EF4-FFF2-40B4-BE49-F238E27FC236}">
                <a16:creationId xmlns:a16="http://schemas.microsoft.com/office/drawing/2014/main" id="{4FA3E236-3911-06EA-A022-8ACDEDC7F46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124" y="2804264"/>
            <a:ext cx="4605423" cy="3454067"/>
          </a:xfrm>
          <a:prstGeom prst="rect">
            <a:avLst/>
          </a:prstGeom>
        </p:spPr>
      </p:pic>
      <p:sp>
        <p:nvSpPr>
          <p:cNvPr id="2" name="Title 1">
            <a:extLst>
              <a:ext uri="{FF2B5EF4-FFF2-40B4-BE49-F238E27FC236}">
                <a16:creationId xmlns:a16="http://schemas.microsoft.com/office/drawing/2014/main" id="{7004EF11-A68F-9F37-626C-07BC0B2372C3}"/>
              </a:ext>
            </a:extLst>
          </p:cNvPr>
          <p:cNvSpPr>
            <a:spLocks noGrp="1"/>
          </p:cNvSpPr>
          <p:nvPr>
            <p:ph type="title"/>
          </p:nvPr>
        </p:nvSpPr>
        <p:spPr>
          <a:xfrm>
            <a:off x="0" y="-2160"/>
            <a:ext cx="12192000" cy="521449"/>
          </a:xfrm>
          <a:solidFill>
            <a:srgbClr val="009999"/>
          </a:solidFill>
        </p:spPr>
        <p:txBody>
          <a:bodyPr anchor="ctr">
            <a:noAutofit/>
          </a:bodyPr>
          <a:lstStyle/>
          <a:p>
            <a:pPr algn="ctr"/>
            <a:r>
              <a:rPr lang="en-GB" sz="2400" b="1" dirty="0">
                <a:solidFill>
                  <a:schemeClr val="bg1"/>
                </a:solidFill>
              </a:rPr>
              <a:t>Identifying need – Hospital admissions for Self-Harm (10-24)</a:t>
            </a:r>
          </a:p>
        </p:txBody>
      </p:sp>
      <p:sp>
        <p:nvSpPr>
          <p:cNvPr id="23" name="TextBox 22">
            <a:extLst>
              <a:ext uri="{FF2B5EF4-FFF2-40B4-BE49-F238E27FC236}">
                <a16:creationId xmlns:a16="http://schemas.microsoft.com/office/drawing/2014/main" id="{D9045DC8-6BB8-18DF-B01D-499AC1E9369C}"/>
              </a:ext>
            </a:extLst>
          </p:cNvPr>
          <p:cNvSpPr txBox="1"/>
          <p:nvPr/>
        </p:nvSpPr>
        <p:spPr>
          <a:xfrm>
            <a:off x="-132036" y="551785"/>
            <a:ext cx="12324035" cy="646331"/>
          </a:xfrm>
          <a:prstGeom prst="rect">
            <a:avLst/>
          </a:prstGeom>
          <a:noFill/>
        </p:spPr>
        <p:txBody>
          <a:bodyPr wrap="square" rtlCol="0">
            <a:spAutoFit/>
          </a:bodyPr>
          <a:lstStyle/>
          <a:p>
            <a:pPr marL="85725" indent="0">
              <a:buNone/>
            </a:pPr>
            <a:r>
              <a:rPr lang="en-GB" sz="1200" dirty="0">
                <a:ea typeface="ヒラギノ角ゴ Pro W3"/>
              </a:rPr>
              <a:t>With poor quality data available on self-harm for A&amp;E attendances, community and GP data it is hard to measure the full picture of self-harm in children and young people. Hospital admissions can be seen as the tip of the iceberg for the numbers who are actually self-harming but it can be used as a proxy indicator gauging increasing and decreasing rates of self-harm.  With links to other mental health conditions such as depression, the emotional causes of self-harm may require psychological assessment and treatment.</a:t>
            </a:r>
          </a:p>
        </p:txBody>
      </p:sp>
      <p:sp>
        <p:nvSpPr>
          <p:cNvPr id="24" name="Rectangle: Rounded Corners 23">
            <a:extLst>
              <a:ext uri="{FF2B5EF4-FFF2-40B4-BE49-F238E27FC236}">
                <a16:creationId xmlns:a16="http://schemas.microsoft.com/office/drawing/2014/main" id="{129E8A69-56E5-35E5-A9B2-4896E0F4C279}"/>
              </a:ext>
            </a:extLst>
          </p:cNvPr>
          <p:cNvSpPr/>
          <p:nvPr/>
        </p:nvSpPr>
        <p:spPr>
          <a:xfrm>
            <a:off x="4753619" y="3908389"/>
            <a:ext cx="2007836" cy="648984"/>
          </a:xfrm>
          <a:prstGeom prst="roundRect">
            <a:avLst/>
          </a:prstGeom>
          <a:noFill/>
          <a:ln w="63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b="1" dirty="0">
              <a:solidFill>
                <a:srgbClr val="009999"/>
              </a:solidFill>
            </a:endParaRPr>
          </a:p>
          <a:p>
            <a:r>
              <a:rPr lang="en-GB" sz="1200" b="1" dirty="0">
                <a:solidFill>
                  <a:srgbClr val="009999"/>
                </a:solidFill>
              </a:rPr>
              <a:t>Sources:</a:t>
            </a:r>
          </a:p>
          <a:p>
            <a:r>
              <a:rPr lang="en-GB" sz="1200" dirty="0">
                <a:hlinkClick r:id="rId4"/>
              </a:rPr>
              <a:t>Fingertips</a:t>
            </a:r>
            <a:r>
              <a:rPr lang="en-GB" sz="1200" dirty="0">
                <a:solidFill>
                  <a:schemeClr val="tx1"/>
                </a:solidFill>
                <a:hlinkClick r:id="rId5"/>
              </a:rPr>
              <a:t> </a:t>
            </a:r>
            <a:r>
              <a:rPr lang="en-GB" sz="1200" dirty="0">
                <a:solidFill>
                  <a:schemeClr val="tx1"/>
                </a:solidFill>
              </a:rPr>
              <a:t>(including local authority level data)</a:t>
            </a:r>
            <a:endParaRPr lang="en-GB" sz="1200" dirty="0"/>
          </a:p>
          <a:p>
            <a:endParaRPr lang="en-GB" sz="1200" dirty="0">
              <a:solidFill>
                <a:schemeClr val="tx2"/>
              </a:solidFill>
            </a:endParaRPr>
          </a:p>
        </p:txBody>
      </p:sp>
      <p:sp>
        <p:nvSpPr>
          <p:cNvPr id="25" name="Rectangle: Rounded Corners 24">
            <a:extLst>
              <a:ext uri="{FF2B5EF4-FFF2-40B4-BE49-F238E27FC236}">
                <a16:creationId xmlns:a16="http://schemas.microsoft.com/office/drawing/2014/main" id="{F4AE6E6D-99E3-FF51-BF6A-6709A90FE7E9}"/>
              </a:ext>
            </a:extLst>
          </p:cNvPr>
          <p:cNvSpPr/>
          <p:nvPr/>
        </p:nvSpPr>
        <p:spPr>
          <a:xfrm>
            <a:off x="6996547" y="3910149"/>
            <a:ext cx="1823392" cy="648984"/>
          </a:xfrm>
          <a:prstGeom prst="roundRect">
            <a:avLst/>
          </a:prstGeom>
          <a:noFill/>
          <a:ln w="63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en-GB" sz="1200" b="1" dirty="0">
                <a:solidFill>
                  <a:srgbClr val="009999"/>
                </a:solidFill>
              </a:rPr>
              <a:t>Other indicators:</a:t>
            </a:r>
            <a:endParaRPr lang="en-GB" sz="1200" dirty="0">
              <a:solidFill>
                <a:schemeClr val="tx2"/>
              </a:solidFill>
            </a:endParaRPr>
          </a:p>
          <a:p>
            <a:r>
              <a:rPr lang="en-GB" sz="1200" dirty="0">
                <a:solidFill>
                  <a:schemeClr val="tx1"/>
                </a:solidFill>
                <a:hlinkClick r:id="rId6"/>
              </a:rPr>
              <a:t>Self-harm by age 10-14, 15-19, 20-24</a:t>
            </a:r>
            <a:endParaRPr lang="en-GB" sz="1200" dirty="0">
              <a:solidFill>
                <a:schemeClr val="tx1"/>
              </a:solidFill>
            </a:endParaRPr>
          </a:p>
        </p:txBody>
      </p:sp>
      <p:sp>
        <p:nvSpPr>
          <p:cNvPr id="35" name="Rectangle: Rounded Corners 34">
            <a:extLst>
              <a:ext uri="{FF2B5EF4-FFF2-40B4-BE49-F238E27FC236}">
                <a16:creationId xmlns:a16="http://schemas.microsoft.com/office/drawing/2014/main" id="{2398830F-ABF7-4739-50A3-16EC01E68570}"/>
              </a:ext>
            </a:extLst>
          </p:cNvPr>
          <p:cNvSpPr/>
          <p:nvPr/>
        </p:nvSpPr>
        <p:spPr>
          <a:xfrm>
            <a:off x="4799774" y="4650917"/>
            <a:ext cx="7266170" cy="1579335"/>
          </a:xfrm>
          <a:prstGeom prst="round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accent1"/>
                </a:solidFill>
                <a:ea typeface="ヒラギノ角ゴ Pro W3"/>
              </a:rPr>
              <a:t>Compared to England, the North East region has a significantly worse rate of hospital admissions due to self-harm for those aged 10-24 years. </a:t>
            </a:r>
            <a:r>
              <a:rPr lang="en-GB" sz="1400" dirty="0">
                <a:solidFill>
                  <a:schemeClr val="accent1"/>
                </a:solidFill>
              </a:rPr>
              <a:t>When broken down into smaller age groups, the rate is still significantly worse for those aged 15-19 years and 20-24 years, but statistically similar to the national average for those aged 10-14 years.</a:t>
            </a:r>
          </a:p>
          <a:p>
            <a:r>
              <a:rPr lang="en-GB" sz="1400" dirty="0">
                <a:solidFill>
                  <a:schemeClr val="accent1"/>
                </a:solidFill>
              </a:rPr>
              <a:t>Females aged 10 to 24 are 3 to 4 times more likely to be admitted to hospital for self-harm than males. </a:t>
            </a:r>
          </a:p>
          <a:p>
            <a:r>
              <a:rPr lang="en-GB" sz="1400" dirty="0">
                <a:solidFill>
                  <a:schemeClr val="accent1"/>
                </a:solidFill>
              </a:rPr>
              <a:t>Rates are higher for those living in the least deprived areas</a:t>
            </a:r>
          </a:p>
        </p:txBody>
      </p:sp>
      <p:sp>
        <p:nvSpPr>
          <p:cNvPr id="5" name="TextBox 4">
            <a:extLst>
              <a:ext uri="{FF2B5EF4-FFF2-40B4-BE49-F238E27FC236}">
                <a16:creationId xmlns:a16="http://schemas.microsoft.com/office/drawing/2014/main" id="{E329392E-9740-D578-7FB6-AE339F2C6B0D}"/>
              </a:ext>
            </a:extLst>
          </p:cNvPr>
          <p:cNvSpPr txBox="1"/>
          <p:nvPr/>
        </p:nvSpPr>
        <p:spPr>
          <a:xfrm>
            <a:off x="4907801" y="1247436"/>
            <a:ext cx="3514708" cy="276999"/>
          </a:xfrm>
          <a:prstGeom prst="rect">
            <a:avLst/>
          </a:prstGeom>
          <a:noFill/>
        </p:spPr>
        <p:txBody>
          <a:bodyPr wrap="square" rtlCol="0">
            <a:spAutoFit/>
          </a:bodyPr>
          <a:lstStyle/>
          <a:p>
            <a:r>
              <a:rPr lang="en-GB" sz="1200" b="1" dirty="0">
                <a:solidFill>
                  <a:srgbClr val="009999"/>
                </a:solidFill>
              </a:rPr>
              <a:t>Inequalities (England)  by sex</a:t>
            </a:r>
          </a:p>
        </p:txBody>
      </p:sp>
      <p:pic>
        <p:nvPicPr>
          <p:cNvPr id="8" name="Picture 7">
            <a:extLst>
              <a:ext uri="{FF2B5EF4-FFF2-40B4-BE49-F238E27FC236}">
                <a16:creationId xmlns:a16="http://schemas.microsoft.com/office/drawing/2014/main" id="{5F05B4BE-54E8-7C80-6246-103F2022543F}"/>
              </a:ext>
            </a:extLst>
          </p:cNvPr>
          <p:cNvPicPr>
            <a:picLocks noChangeAspect="1"/>
          </p:cNvPicPr>
          <p:nvPr/>
        </p:nvPicPr>
        <p:blipFill>
          <a:blip r:embed="rId7"/>
          <a:stretch>
            <a:fillRect/>
          </a:stretch>
        </p:blipFill>
        <p:spPr>
          <a:xfrm>
            <a:off x="8981765" y="2341582"/>
            <a:ext cx="3084179" cy="2309335"/>
          </a:xfrm>
          <a:prstGeom prst="rect">
            <a:avLst/>
          </a:prstGeom>
        </p:spPr>
      </p:pic>
      <p:sp>
        <p:nvSpPr>
          <p:cNvPr id="9" name="TextBox 8">
            <a:extLst>
              <a:ext uri="{FF2B5EF4-FFF2-40B4-BE49-F238E27FC236}">
                <a16:creationId xmlns:a16="http://schemas.microsoft.com/office/drawing/2014/main" id="{E79829E8-ADF2-B15B-82F7-28EC3E1B424E}"/>
              </a:ext>
            </a:extLst>
          </p:cNvPr>
          <p:cNvSpPr txBox="1"/>
          <p:nvPr/>
        </p:nvSpPr>
        <p:spPr>
          <a:xfrm>
            <a:off x="8742023" y="1224834"/>
            <a:ext cx="3373788" cy="830997"/>
          </a:xfrm>
          <a:prstGeom prst="rect">
            <a:avLst/>
          </a:prstGeom>
          <a:noFill/>
        </p:spPr>
        <p:txBody>
          <a:bodyPr wrap="square" rtlCol="0">
            <a:spAutoFit/>
          </a:bodyPr>
          <a:lstStyle/>
          <a:p>
            <a:r>
              <a:rPr lang="en-GB" sz="1200" b="1" dirty="0">
                <a:solidFill>
                  <a:srgbClr val="009999"/>
                </a:solidFill>
              </a:rPr>
              <a:t>Inequalities (England) by deprivation </a:t>
            </a:r>
          </a:p>
          <a:p>
            <a:r>
              <a:rPr lang="en-GB" sz="1200" b="1" dirty="0">
                <a:solidFill>
                  <a:srgbClr val="009999"/>
                </a:solidFill>
              </a:rPr>
              <a:t>(deciles) </a:t>
            </a:r>
          </a:p>
          <a:p>
            <a:r>
              <a:rPr lang="en-GB" sz="1200" b="1" dirty="0"/>
              <a:t>Hospital admissions for self-harm ages 10-24 per 100,000 (2021/22)</a:t>
            </a:r>
            <a:endParaRPr lang="en-GB" sz="1200" b="1" dirty="0">
              <a:solidFill>
                <a:srgbClr val="009999"/>
              </a:solidFill>
            </a:endParaRPr>
          </a:p>
        </p:txBody>
      </p:sp>
      <p:sp>
        <p:nvSpPr>
          <p:cNvPr id="10" name="TextBox 9">
            <a:extLst>
              <a:ext uri="{FF2B5EF4-FFF2-40B4-BE49-F238E27FC236}">
                <a16:creationId xmlns:a16="http://schemas.microsoft.com/office/drawing/2014/main" id="{0D83CC6E-6E60-FF81-A5B5-C57CE1A57BB6}"/>
              </a:ext>
            </a:extLst>
          </p:cNvPr>
          <p:cNvSpPr txBox="1"/>
          <p:nvPr/>
        </p:nvSpPr>
        <p:spPr>
          <a:xfrm>
            <a:off x="-64320" y="2524285"/>
            <a:ext cx="4852310" cy="276999"/>
          </a:xfrm>
          <a:prstGeom prst="rect">
            <a:avLst/>
          </a:prstGeom>
          <a:noFill/>
        </p:spPr>
        <p:txBody>
          <a:bodyPr wrap="square" rtlCol="0">
            <a:spAutoFit/>
          </a:bodyPr>
          <a:lstStyle/>
          <a:p>
            <a:r>
              <a:rPr lang="en-GB" sz="1200" b="1" dirty="0">
                <a:solidFill>
                  <a:srgbClr val="009999"/>
                </a:solidFill>
              </a:rPr>
              <a:t>Trend </a:t>
            </a:r>
            <a:r>
              <a:rPr lang="en-GB" sz="1200" b="1" dirty="0"/>
              <a:t>Hospital admissions for self-harm ages 10-24 per 100,000 </a:t>
            </a:r>
            <a:endParaRPr lang="en-GB" sz="1200" b="1" dirty="0">
              <a:solidFill>
                <a:srgbClr val="009999"/>
              </a:solidFill>
            </a:endParaRPr>
          </a:p>
        </p:txBody>
      </p:sp>
      <p:sp>
        <p:nvSpPr>
          <p:cNvPr id="11" name="TextBox 10">
            <a:extLst>
              <a:ext uri="{FF2B5EF4-FFF2-40B4-BE49-F238E27FC236}">
                <a16:creationId xmlns:a16="http://schemas.microsoft.com/office/drawing/2014/main" id="{D07505E4-925B-08DD-5C44-77062168B2C9}"/>
              </a:ext>
            </a:extLst>
          </p:cNvPr>
          <p:cNvSpPr txBox="1"/>
          <p:nvPr/>
        </p:nvSpPr>
        <p:spPr>
          <a:xfrm>
            <a:off x="11208854" y="2335321"/>
            <a:ext cx="857090" cy="600164"/>
          </a:xfrm>
          <a:prstGeom prst="rect">
            <a:avLst/>
          </a:prstGeom>
          <a:noFill/>
        </p:spPr>
        <p:txBody>
          <a:bodyPr wrap="square" rtlCol="0">
            <a:spAutoFit/>
          </a:bodyPr>
          <a:lstStyle/>
          <a:p>
            <a:r>
              <a:rPr lang="en-GB" sz="1100" dirty="0">
                <a:solidFill>
                  <a:srgbClr val="002060"/>
                </a:solidFill>
              </a:rPr>
              <a:t>Most   deprived (392)</a:t>
            </a:r>
          </a:p>
        </p:txBody>
      </p:sp>
      <p:sp>
        <p:nvSpPr>
          <p:cNvPr id="12" name="TextBox 11">
            <a:extLst>
              <a:ext uri="{FF2B5EF4-FFF2-40B4-BE49-F238E27FC236}">
                <a16:creationId xmlns:a16="http://schemas.microsoft.com/office/drawing/2014/main" id="{963E0785-7964-8D1E-A22F-5A7BF00B7657}"/>
              </a:ext>
            </a:extLst>
          </p:cNvPr>
          <p:cNvSpPr txBox="1"/>
          <p:nvPr/>
        </p:nvSpPr>
        <p:spPr>
          <a:xfrm>
            <a:off x="11475432" y="3711335"/>
            <a:ext cx="857090" cy="600164"/>
          </a:xfrm>
          <a:prstGeom prst="rect">
            <a:avLst/>
          </a:prstGeom>
          <a:noFill/>
        </p:spPr>
        <p:txBody>
          <a:bodyPr wrap="square" rtlCol="0">
            <a:spAutoFit/>
          </a:bodyPr>
          <a:lstStyle/>
          <a:p>
            <a:r>
              <a:rPr lang="en-GB" sz="1100" dirty="0">
                <a:solidFill>
                  <a:srgbClr val="002060"/>
                </a:solidFill>
              </a:rPr>
              <a:t>Least deprived</a:t>
            </a:r>
          </a:p>
          <a:p>
            <a:r>
              <a:rPr lang="en-GB" sz="1100" dirty="0">
                <a:solidFill>
                  <a:srgbClr val="002060"/>
                </a:solidFill>
              </a:rPr>
              <a:t>(462)</a:t>
            </a:r>
          </a:p>
        </p:txBody>
      </p:sp>
      <p:sp>
        <p:nvSpPr>
          <p:cNvPr id="13" name="TextBox 12">
            <a:extLst>
              <a:ext uri="{FF2B5EF4-FFF2-40B4-BE49-F238E27FC236}">
                <a16:creationId xmlns:a16="http://schemas.microsoft.com/office/drawing/2014/main" id="{714EAAF0-485A-211E-5F33-4A495A75DF47}"/>
              </a:ext>
            </a:extLst>
          </p:cNvPr>
          <p:cNvSpPr txBox="1"/>
          <p:nvPr/>
        </p:nvSpPr>
        <p:spPr>
          <a:xfrm>
            <a:off x="1944446" y="3955882"/>
            <a:ext cx="1327608" cy="276999"/>
          </a:xfrm>
          <a:prstGeom prst="rect">
            <a:avLst/>
          </a:prstGeom>
          <a:noFill/>
        </p:spPr>
        <p:txBody>
          <a:bodyPr wrap="none" rtlCol="0">
            <a:spAutoFit/>
          </a:bodyPr>
          <a:lstStyle/>
          <a:p>
            <a:r>
              <a:rPr lang="en-GB" sz="1200" dirty="0">
                <a:solidFill>
                  <a:schemeClr val="accent5">
                    <a:lumMod val="60000"/>
                    <a:lumOff val="40000"/>
                  </a:schemeClr>
                </a:solidFill>
              </a:rPr>
              <a:t> - </a:t>
            </a:r>
            <a:r>
              <a:rPr lang="en-GB" sz="1200" dirty="0">
                <a:solidFill>
                  <a:srgbClr val="002060"/>
                </a:solidFill>
              </a:rPr>
              <a:t>NE region only</a:t>
            </a:r>
          </a:p>
        </p:txBody>
      </p:sp>
      <p:pic>
        <p:nvPicPr>
          <p:cNvPr id="3" name="Picture 2">
            <a:extLst>
              <a:ext uri="{FF2B5EF4-FFF2-40B4-BE49-F238E27FC236}">
                <a16:creationId xmlns:a16="http://schemas.microsoft.com/office/drawing/2014/main" id="{A9C0E533-9947-16CE-5CA6-21A7A973255B}"/>
              </a:ext>
            </a:extLst>
          </p:cNvPr>
          <p:cNvPicPr>
            <a:picLocks noChangeAspect="1"/>
          </p:cNvPicPr>
          <p:nvPr/>
        </p:nvPicPr>
        <p:blipFill>
          <a:blip r:embed="rId8"/>
          <a:stretch>
            <a:fillRect/>
          </a:stretch>
        </p:blipFill>
        <p:spPr>
          <a:xfrm>
            <a:off x="21453" y="1244422"/>
            <a:ext cx="4388733" cy="1127474"/>
          </a:xfrm>
          <a:prstGeom prst="rect">
            <a:avLst/>
          </a:prstGeom>
        </p:spPr>
      </p:pic>
      <p:grpSp>
        <p:nvGrpSpPr>
          <p:cNvPr id="7" name="Group 6">
            <a:extLst>
              <a:ext uri="{FF2B5EF4-FFF2-40B4-BE49-F238E27FC236}">
                <a16:creationId xmlns:a16="http://schemas.microsoft.com/office/drawing/2014/main" id="{15806C7E-0578-66F9-543D-EAF9FA573A7C}"/>
              </a:ext>
            </a:extLst>
          </p:cNvPr>
          <p:cNvGrpSpPr/>
          <p:nvPr/>
        </p:nvGrpSpPr>
        <p:grpSpPr>
          <a:xfrm>
            <a:off x="1826126" y="5155732"/>
            <a:ext cx="1564247" cy="569704"/>
            <a:chOff x="1664630" y="4920340"/>
            <a:chExt cx="1564247" cy="569704"/>
          </a:xfrm>
        </p:grpSpPr>
        <p:sp>
          <p:nvSpPr>
            <p:cNvPr id="14" name="Rectangle 13">
              <a:extLst>
                <a:ext uri="{FF2B5EF4-FFF2-40B4-BE49-F238E27FC236}">
                  <a16:creationId xmlns:a16="http://schemas.microsoft.com/office/drawing/2014/main" id="{496F55C2-ECA5-286F-2ECA-D28C8BA91336}"/>
                </a:ext>
              </a:extLst>
            </p:cNvPr>
            <p:cNvSpPr/>
            <p:nvPr/>
          </p:nvSpPr>
          <p:spPr>
            <a:xfrm>
              <a:off x="1927081" y="4920340"/>
              <a:ext cx="1075507" cy="222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solidFill>
                </a:rPr>
                <a:t>England</a:t>
              </a:r>
            </a:p>
          </p:txBody>
        </p:sp>
        <p:cxnSp>
          <p:nvCxnSpPr>
            <p:cNvPr id="15" name="Straight Connector 14">
              <a:extLst>
                <a:ext uri="{FF2B5EF4-FFF2-40B4-BE49-F238E27FC236}">
                  <a16:creationId xmlns:a16="http://schemas.microsoft.com/office/drawing/2014/main" id="{AC3FC8BD-836E-45A4-41F2-4B95248C102F}"/>
                </a:ext>
              </a:extLst>
            </p:cNvPr>
            <p:cNvCxnSpPr>
              <a:cxnSpLocks/>
            </p:cNvCxnSpPr>
            <p:nvPr/>
          </p:nvCxnSpPr>
          <p:spPr>
            <a:xfrm>
              <a:off x="1664630" y="5234081"/>
              <a:ext cx="304800" cy="0"/>
            </a:xfrm>
            <a:prstGeom prst="line">
              <a:avLst/>
            </a:prstGeom>
            <a:ln w="190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C7B2781-ABEA-03F3-DC4D-37E49FA58608}"/>
                </a:ext>
              </a:extLst>
            </p:cNvPr>
            <p:cNvCxnSpPr>
              <a:cxnSpLocks/>
            </p:cNvCxnSpPr>
            <p:nvPr/>
          </p:nvCxnSpPr>
          <p:spPr>
            <a:xfrm>
              <a:off x="1664630" y="5031832"/>
              <a:ext cx="2624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9582147-7C88-B3AD-AC06-B13851B2B4BD}"/>
                </a:ext>
              </a:extLst>
            </p:cNvPr>
            <p:cNvSpPr txBox="1"/>
            <p:nvPr/>
          </p:nvSpPr>
          <p:spPr>
            <a:xfrm>
              <a:off x="1927081" y="5089934"/>
              <a:ext cx="1301796" cy="400110"/>
            </a:xfrm>
            <a:prstGeom prst="rect">
              <a:avLst/>
            </a:prstGeom>
            <a:solidFill>
              <a:schemeClr val="bg1"/>
            </a:solidFill>
          </p:spPr>
          <p:txBody>
            <a:bodyPr wrap="square" rtlCol="0">
              <a:spAutoFit/>
            </a:bodyPr>
            <a:lstStyle/>
            <a:p>
              <a:r>
                <a:rPr lang="en-GB" sz="1000" dirty="0">
                  <a:solidFill>
                    <a:schemeClr val="tx1"/>
                  </a:solidFill>
                </a:rPr>
                <a:t>North East region</a:t>
              </a:r>
            </a:p>
            <a:p>
              <a:endParaRPr lang="en-GB" sz="1000" dirty="0"/>
            </a:p>
          </p:txBody>
        </p:sp>
      </p:grpSp>
      <p:sp>
        <p:nvSpPr>
          <p:cNvPr id="18" name="Rectangle 17">
            <a:extLst>
              <a:ext uri="{FF2B5EF4-FFF2-40B4-BE49-F238E27FC236}">
                <a16:creationId xmlns:a16="http://schemas.microsoft.com/office/drawing/2014/main" id="{72E38AA9-6FAF-90FA-DB18-5E73C5CA5B93}"/>
              </a:ext>
            </a:extLst>
          </p:cNvPr>
          <p:cNvSpPr/>
          <p:nvPr/>
        </p:nvSpPr>
        <p:spPr>
          <a:xfrm>
            <a:off x="2088577" y="6039556"/>
            <a:ext cx="553023" cy="19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4380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a graph showing the number of individuals in the united states&#10;&#10;Description automatically generated with medium confidence">
            <a:extLst>
              <a:ext uri="{FF2B5EF4-FFF2-40B4-BE49-F238E27FC236}">
                <a16:creationId xmlns:a16="http://schemas.microsoft.com/office/drawing/2014/main" id="{CE22C3C8-F0C0-1514-3811-D9CBFF29B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9" y="2877182"/>
            <a:ext cx="4537890" cy="3403417"/>
          </a:xfrm>
          <a:prstGeom prst="rect">
            <a:avLst/>
          </a:prstGeom>
        </p:spPr>
      </p:pic>
      <p:pic>
        <p:nvPicPr>
          <p:cNvPr id="6" name="Picture 5">
            <a:extLst>
              <a:ext uri="{FF2B5EF4-FFF2-40B4-BE49-F238E27FC236}">
                <a16:creationId xmlns:a16="http://schemas.microsoft.com/office/drawing/2014/main" id="{0BEDBE37-C2F4-8483-7998-192B8745CDFE}"/>
              </a:ext>
            </a:extLst>
          </p:cNvPr>
          <p:cNvPicPr>
            <a:picLocks noChangeAspect="1"/>
          </p:cNvPicPr>
          <p:nvPr/>
        </p:nvPicPr>
        <p:blipFill>
          <a:blip r:embed="rId3"/>
          <a:stretch>
            <a:fillRect/>
          </a:stretch>
        </p:blipFill>
        <p:spPr>
          <a:xfrm>
            <a:off x="7924264" y="2466848"/>
            <a:ext cx="4071283" cy="1826907"/>
          </a:xfrm>
          <a:prstGeom prst="rect">
            <a:avLst/>
          </a:prstGeom>
        </p:spPr>
      </p:pic>
      <p:sp>
        <p:nvSpPr>
          <p:cNvPr id="2" name="Title 1">
            <a:extLst>
              <a:ext uri="{FF2B5EF4-FFF2-40B4-BE49-F238E27FC236}">
                <a16:creationId xmlns:a16="http://schemas.microsoft.com/office/drawing/2014/main" id="{7004EF11-A68F-9F37-626C-07BC0B2372C3}"/>
              </a:ext>
            </a:extLst>
          </p:cNvPr>
          <p:cNvSpPr>
            <a:spLocks noGrp="1"/>
          </p:cNvSpPr>
          <p:nvPr>
            <p:ph type="title"/>
          </p:nvPr>
        </p:nvSpPr>
        <p:spPr>
          <a:xfrm>
            <a:off x="0" y="-2160"/>
            <a:ext cx="12192000" cy="521449"/>
          </a:xfrm>
          <a:solidFill>
            <a:srgbClr val="009999"/>
          </a:solidFill>
        </p:spPr>
        <p:txBody>
          <a:bodyPr anchor="ctr">
            <a:noAutofit/>
          </a:bodyPr>
          <a:lstStyle/>
          <a:p>
            <a:pPr algn="ctr"/>
            <a:r>
              <a:rPr lang="en-GB" sz="2400" b="1" dirty="0">
                <a:solidFill>
                  <a:schemeClr val="bg1"/>
                </a:solidFill>
              </a:rPr>
              <a:t>Identifying need – </a:t>
            </a:r>
            <a:r>
              <a:rPr lang="en-GB" sz="2400" dirty="0">
                <a:solidFill>
                  <a:schemeClr val="bg1"/>
                </a:solidFill>
              </a:rPr>
              <a:t>Demand for services – new referrals to secondary MH services</a:t>
            </a:r>
            <a:endParaRPr lang="en-GB" sz="2400" b="1" dirty="0">
              <a:solidFill>
                <a:schemeClr val="bg1"/>
              </a:solidFill>
            </a:endParaRPr>
          </a:p>
        </p:txBody>
      </p:sp>
      <p:sp>
        <p:nvSpPr>
          <p:cNvPr id="23" name="TextBox 22">
            <a:extLst>
              <a:ext uri="{FF2B5EF4-FFF2-40B4-BE49-F238E27FC236}">
                <a16:creationId xmlns:a16="http://schemas.microsoft.com/office/drawing/2014/main" id="{D9045DC8-6BB8-18DF-B01D-499AC1E9369C}"/>
              </a:ext>
            </a:extLst>
          </p:cNvPr>
          <p:cNvSpPr txBox="1"/>
          <p:nvPr/>
        </p:nvSpPr>
        <p:spPr>
          <a:xfrm>
            <a:off x="0" y="578948"/>
            <a:ext cx="12185710" cy="646331"/>
          </a:xfrm>
          <a:prstGeom prst="rect">
            <a:avLst/>
          </a:prstGeom>
          <a:noFill/>
        </p:spPr>
        <p:txBody>
          <a:bodyPr wrap="square" rtlCol="0">
            <a:spAutoFit/>
          </a:bodyPr>
          <a:lstStyle/>
          <a:p>
            <a:pPr marL="85725" indent="0">
              <a:buNone/>
            </a:pPr>
            <a:r>
              <a:rPr lang="en-GB" sz="1200" b="0" i="0" dirty="0">
                <a:solidFill>
                  <a:srgbClr val="000000"/>
                </a:solidFill>
                <a:effectLst/>
                <a:latin typeface="Arial" panose="020B0604020202020204" pitchFamily="34" charset="0"/>
              </a:rPr>
              <a:t>The rate of new referrals will help to assess how the demand reflects the mental health needs of the local population and if the demand can be met by current service provisions. It is a measure of the number of referrals made to mental health services in the time period which will reflect factors such as the prevalence of mental ill health in the community, the capacity of primary care services to manage this need, local secondary mental health services and the expectation that the secondary services are able to accept referrals.</a:t>
            </a:r>
            <a:endParaRPr lang="en-GB" sz="1200" dirty="0">
              <a:latin typeface="Arial"/>
              <a:ea typeface="ヒラギノ角ゴ Pro W3"/>
            </a:endParaRPr>
          </a:p>
        </p:txBody>
      </p:sp>
      <p:sp>
        <p:nvSpPr>
          <p:cNvPr id="24" name="Rectangle: Rounded Corners 23">
            <a:extLst>
              <a:ext uri="{FF2B5EF4-FFF2-40B4-BE49-F238E27FC236}">
                <a16:creationId xmlns:a16="http://schemas.microsoft.com/office/drawing/2014/main" id="{129E8A69-56E5-35E5-A9B2-4896E0F4C279}"/>
              </a:ext>
            </a:extLst>
          </p:cNvPr>
          <p:cNvSpPr/>
          <p:nvPr/>
        </p:nvSpPr>
        <p:spPr>
          <a:xfrm>
            <a:off x="8058668" y="4664669"/>
            <a:ext cx="3987932" cy="488605"/>
          </a:xfrm>
          <a:prstGeom prst="roundRect">
            <a:avLst>
              <a:gd name="adj" fmla="val 50000"/>
            </a:avLst>
          </a:prstGeom>
          <a:noFill/>
          <a:ln w="63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dirty="0">
              <a:solidFill>
                <a:srgbClr val="009999"/>
              </a:solidFill>
            </a:endParaRPr>
          </a:p>
          <a:p>
            <a:r>
              <a:rPr lang="en-GB" sz="1400" b="1" dirty="0">
                <a:solidFill>
                  <a:srgbClr val="009999"/>
                </a:solidFill>
              </a:rPr>
              <a:t>Sources</a:t>
            </a:r>
          </a:p>
          <a:p>
            <a:r>
              <a:rPr lang="en-GB" sz="1400" dirty="0">
                <a:hlinkClick r:id="rId4"/>
              </a:rPr>
              <a:t>Fingertips</a:t>
            </a:r>
            <a:r>
              <a:rPr lang="en-GB" sz="1400" dirty="0">
                <a:solidFill>
                  <a:schemeClr val="tx1"/>
                </a:solidFill>
                <a:hlinkClick r:id="rId5"/>
              </a:rPr>
              <a:t> </a:t>
            </a:r>
            <a:r>
              <a:rPr lang="en-GB" sz="1400" dirty="0">
                <a:solidFill>
                  <a:schemeClr val="tx1"/>
                </a:solidFill>
              </a:rPr>
              <a:t>(including Local authority level data)</a:t>
            </a:r>
            <a:endParaRPr lang="en-GB" sz="1400" dirty="0"/>
          </a:p>
          <a:p>
            <a:endParaRPr lang="en-GB" sz="1400" dirty="0">
              <a:solidFill>
                <a:schemeClr val="tx2"/>
              </a:solidFill>
            </a:endParaRPr>
          </a:p>
        </p:txBody>
      </p:sp>
      <p:sp>
        <p:nvSpPr>
          <p:cNvPr id="25" name="Rectangle: Rounded Corners 24">
            <a:extLst>
              <a:ext uri="{FF2B5EF4-FFF2-40B4-BE49-F238E27FC236}">
                <a16:creationId xmlns:a16="http://schemas.microsoft.com/office/drawing/2014/main" id="{F4AE6E6D-99E3-FF51-BF6A-6709A90FE7E9}"/>
              </a:ext>
            </a:extLst>
          </p:cNvPr>
          <p:cNvSpPr/>
          <p:nvPr/>
        </p:nvSpPr>
        <p:spPr>
          <a:xfrm>
            <a:off x="4551902" y="5153274"/>
            <a:ext cx="3217035" cy="954107"/>
          </a:xfrm>
          <a:prstGeom prst="roundRect">
            <a:avLst/>
          </a:prstGeom>
          <a:noFill/>
          <a:ln w="63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en-GB" sz="1400" b="1" dirty="0">
                <a:solidFill>
                  <a:srgbClr val="009999"/>
                </a:solidFill>
              </a:rPr>
              <a:t>Other indicators</a:t>
            </a:r>
          </a:p>
          <a:p>
            <a:r>
              <a:rPr lang="en-GB" sz="1400" dirty="0">
                <a:solidFill>
                  <a:schemeClr val="tx1"/>
                </a:solidFill>
                <a:hlinkClick r:id="rId6"/>
              </a:rPr>
              <a:t>Contacts with MHS</a:t>
            </a:r>
            <a:endParaRPr lang="en-GB" sz="1400" dirty="0">
              <a:solidFill>
                <a:schemeClr val="tx1"/>
              </a:solidFill>
            </a:endParaRPr>
          </a:p>
          <a:p>
            <a:r>
              <a:rPr lang="en-GB" sz="1400" dirty="0">
                <a:solidFill>
                  <a:schemeClr val="tx1"/>
                </a:solidFill>
                <a:hlinkClick r:id="rId7"/>
              </a:rPr>
              <a:t>Hospital admissions for MH conditions</a:t>
            </a:r>
            <a:endParaRPr lang="en-GB" sz="1400" dirty="0">
              <a:solidFill>
                <a:schemeClr val="tx1"/>
              </a:solidFill>
            </a:endParaRPr>
          </a:p>
        </p:txBody>
      </p:sp>
      <p:sp>
        <p:nvSpPr>
          <p:cNvPr id="35" name="Rectangle: Rounded Corners 34">
            <a:extLst>
              <a:ext uri="{FF2B5EF4-FFF2-40B4-BE49-F238E27FC236}">
                <a16:creationId xmlns:a16="http://schemas.microsoft.com/office/drawing/2014/main" id="{2398830F-ABF7-4739-50A3-16EC01E68570}"/>
              </a:ext>
            </a:extLst>
          </p:cNvPr>
          <p:cNvSpPr/>
          <p:nvPr/>
        </p:nvSpPr>
        <p:spPr>
          <a:xfrm>
            <a:off x="4551902" y="1533056"/>
            <a:ext cx="3217034" cy="3403416"/>
          </a:xfrm>
          <a:prstGeom prst="round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009999"/>
                </a:solidFill>
                <a:ea typeface="ヒラギノ角ゴ Pro W3"/>
              </a:rPr>
              <a:t>The North East has a significantly higher rate of new referrals to secondary mental health services compared to England and also a higher proportion of attended contacts with community and outpatient mental health services for children and young people &lt;18 years.</a:t>
            </a:r>
          </a:p>
          <a:p>
            <a:endParaRPr lang="en-GB" sz="1400" dirty="0">
              <a:solidFill>
                <a:srgbClr val="009999"/>
              </a:solidFill>
              <a:ea typeface="ヒラギノ角ゴ Pro W3"/>
            </a:endParaRPr>
          </a:p>
          <a:p>
            <a:r>
              <a:rPr lang="en-GB" sz="1400" dirty="0">
                <a:solidFill>
                  <a:srgbClr val="009999"/>
                </a:solidFill>
                <a:ea typeface="ヒラギノ角ゴ Pro W3"/>
              </a:rPr>
              <a:t>Children from the most deprived areas are nearly twice as likely to be referred to secondary mental health services the least deprived </a:t>
            </a:r>
          </a:p>
        </p:txBody>
      </p:sp>
      <p:sp>
        <p:nvSpPr>
          <p:cNvPr id="9" name="TextBox 8">
            <a:extLst>
              <a:ext uri="{FF2B5EF4-FFF2-40B4-BE49-F238E27FC236}">
                <a16:creationId xmlns:a16="http://schemas.microsoft.com/office/drawing/2014/main" id="{E79829E8-ADF2-B15B-82F7-28EC3E1B424E}"/>
              </a:ext>
            </a:extLst>
          </p:cNvPr>
          <p:cNvSpPr txBox="1"/>
          <p:nvPr/>
        </p:nvSpPr>
        <p:spPr>
          <a:xfrm>
            <a:off x="7815431" y="1558683"/>
            <a:ext cx="4274997" cy="830997"/>
          </a:xfrm>
          <a:prstGeom prst="rect">
            <a:avLst/>
          </a:prstGeom>
          <a:noFill/>
        </p:spPr>
        <p:txBody>
          <a:bodyPr wrap="square" rtlCol="0">
            <a:spAutoFit/>
          </a:bodyPr>
          <a:lstStyle/>
          <a:p>
            <a:r>
              <a:rPr lang="en-GB" sz="1200" b="1" dirty="0">
                <a:solidFill>
                  <a:srgbClr val="009999"/>
                </a:solidFill>
              </a:rPr>
              <a:t>Inequalities (North East) – deprivation (quintiles) </a:t>
            </a:r>
          </a:p>
          <a:p>
            <a:r>
              <a:rPr lang="en-GB" sz="1200" b="1" dirty="0"/>
              <a:t>New referrals to secondary MH services per 100,000, (2019/20)</a:t>
            </a:r>
          </a:p>
          <a:p>
            <a:endParaRPr lang="en-GB" sz="1200" b="1" dirty="0"/>
          </a:p>
        </p:txBody>
      </p:sp>
      <p:sp>
        <p:nvSpPr>
          <p:cNvPr id="10" name="TextBox 9">
            <a:extLst>
              <a:ext uri="{FF2B5EF4-FFF2-40B4-BE49-F238E27FC236}">
                <a16:creationId xmlns:a16="http://schemas.microsoft.com/office/drawing/2014/main" id="{0D83CC6E-6E60-FF81-A5B5-C57CE1A57BB6}"/>
              </a:ext>
            </a:extLst>
          </p:cNvPr>
          <p:cNvSpPr txBox="1"/>
          <p:nvPr/>
        </p:nvSpPr>
        <p:spPr>
          <a:xfrm>
            <a:off x="-31558" y="2519745"/>
            <a:ext cx="4640724" cy="461665"/>
          </a:xfrm>
          <a:prstGeom prst="rect">
            <a:avLst/>
          </a:prstGeom>
          <a:noFill/>
        </p:spPr>
        <p:txBody>
          <a:bodyPr wrap="square" rtlCol="0">
            <a:spAutoFit/>
          </a:bodyPr>
          <a:lstStyle/>
          <a:p>
            <a:r>
              <a:rPr lang="en-GB" sz="1200" b="1" dirty="0">
                <a:solidFill>
                  <a:srgbClr val="009999"/>
                </a:solidFill>
              </a:rPr>
              <a:t>Trend </a:t>
            </a:r>
            <a:r>
              <a:rPr lang="en-GB" sz="1200" b="1" dirty="0"/>
              <a:t>New referrals to secondary MH services per 100,000, (2019/20)</a:t>
            </a:r>
          </a:p>
        </p:txBody>
      </p:sp>
      <p:sp>
        <p:nvSpPr>
          <p:cNvPr id="11" name="TextBox 10">
            <a:extLst>
              <a:ext uri="{FF2B5EF4-FFF2-40B4-BE49-F238E27FC236}">
                <a16:creationId xmlns:a16="http://schemas.microsoft.com/office/drawing/2014/main" id="{D07505E4-925B-08DD-5C44-77062168B2C9}"/>
              </a:ext>
            </a:extLst>
          </p:cNvPr>
          <p:cNvSpPr txBox="1"/>
          <p:nvPr/>
        </p:nvSpPr>
        <p:spPr>
          <a:xfrm>
            <a:off x="10070142" y="3716810"/>
            <a:ext cx="1726906" cy="261610"/>
          </a:xfrm>
          <a:prstGeom prst="rect">
            <a:avLst/>
          </a:prstGeom>
          <a:noFill/>
        </p:spPr>
        <p:txBody>
          <a:bodyPr wrap="square" rtlCol="0">
            <a:spAutoFit/>
          </a:bodyPr>
          <a:lstStyle/>
          <a:p>
            <a:r>
              <a:rPr lang="en-GB" sz="1100" dirty="0">
                <a:solidFill>
                  <a:srgbClr val="002060"/>
                </a:solidFill>
              </a:rPr>
              <a:t>Least deprived (5,458)</a:t>
            </a:r>
          </a:p>
        </p:txBody>
      </p:sp>
      <p:sp>
        <p:nvSpPr>
          <p:cNvPr id="12" name="TextBox 11">
            <a:extLst>
              <a:ext uri="{FF2B5EF4-FFF2-40B4-BE49-F238E27FC236}">
                <a16:creationId xmlns:a16="http://schemas.microsoft.com/office/drawing/2014/main" id="{963E0785-7964-8D1E-A22F-5A7BF00B7657}"/>
              </a:ext>
            </a:extLst>
          </p:cNvPr>
          <p:cNvSpPr txBox="1"/>
          <p:nvPr/>
        </p:nvSpPr>
        <p:spPr>
          <a:xfrm>
            <a:off x="10158249" y="2343737"/>
            <a:ext cx="1946131" cy="261610"/>
          </a:xfrm>
          <a:prstGeom prst="rect">
            <a:avLst/>
          </a:prstGeom>
          <a:noFill/>
        </p:spPr>
        <p:txBody>
          <a:bodyPr wrap="square" rtlCol="0">
            <a:spAutoFit/>
          </a:bodyPr>
          <a:lstStyle/>
          <a:p>
            <a:r>
              <a:rPr lang="en-GB" sz="1100" dirty="0">
                <a:solidFill>
                  <a:srgbClr val="002060"/>
                </a:solidFill>
              </a:rPr>
              <a:t>Most deprived(10,614)</a:t>
            </a:r>
          </a:p>
        </p:txBody>
      </p:sp>
      <p:sp>
        <p:nvSpPr>
          <p:cNvPr id="7" name="Rectangle: Rounded Corners 6">
            <a:extLst>
              <a:ext uri="{FF2B5EF4-FFF2-40B4-BE49-F238E27FC236}">
                <a16:creationId xmlns:a16="http://schemas.microsoft.com/office/drawing/2014/main" id="{CE0C5330-77FE-C3B7-562F-24EA6CC00C79}"/>
              </a:ext>
            </a:extLst>
          </p:cNvPr>
          <p:cNvSpPr/>
          <p:nvPr/>
        </p:nvSpPr>
        <p:spPr>
          <a:xfrm>
            <a:off x="8093684" y="5153274"/>
            <a:ext cx="3952916" cy="950471"/>
          </a:xfrm>
          <a:prstGeom prst="roundRect">
            <a:avLst/>
          </a:prstGeom>
          <a:noFill/>
          <a:ln w="63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en-GB" sz="1400" b="1" dirty="0">
                <a:solidFill>
                  <a:schemeClr val="accent1"/>
                </a:solidFill>
              </a:rPr>
              <a:t>Link to the</a:t>
            </a:r>
            <a:r>
              <a:rPr lang="en-GB" sz="1400" dirty="0">
                <a:solidFill>
                  <a:schemeClr val="tx1"/>
                </a:solidFill>
              </a:rPr>
              <a:t> </a:t>
            </a:r>
            <a:r>
              <a:rPr lang="en-GB" sz="1400" dirty="0">
                <a:solidFill>
                  <a:schemeClr val="tx1"/>
                </a:solidFill>
                <a:hlinkClick r:id="rId8"/>
              </a:rPr>
              <a:t>NHS Mental Health Dashboard </a:t>
            </a:r>
            <a:r>
              <a:rPr lang="en-GB" sz="1400" b="1" dirty="0">
                <a:solidFill>
                  <a:schemeClr val="accent1"/>
                </a:solidFill>
              </a:rPr>
              <a:t>for further indicators on CYP MH services</a:t>
            </a:r>
          </a:p>
        </p:txBody>
      </p:sp>
      <p:sp>
        <p:nvSpPr>
          <p:cNvPr id="8" name="TextBox 7">
            <a:extLst>
              <a:ext uri="{FF2B5EF4-FFF2-40B4-BE49-F238E27FC236}">
                <a16:creationId xmlns:a16="http://schemas.microsoft.com/office/drawing/2014/main" id="{28784255-0F0F-16AE-28EC-BC5E5A13B13E}"/>
              </a:ext>
            </a:extLst>
          </p:cNvPr>
          <p:cNvSpPr txBox="1"/>
          <p:nvPr/>
        </p:nvSpPr>
        <p:spPr>
          <a:xfrm>
            <a:off x="1581132" y="3290500"/>
            <a:ext cx="1327608" cy="276999"/>
          </a:xfrm>
          <a:prstGeom prst="rect">
            <a:avLst/>
          </a:prstGeom>
          <a:noFill/>
        </p:spPr>
        <p:txBody>
          <a:bodyPr wrap="none" rtlCol="0">
            <a:spAutoFit/>
          </a:bodyPr>
          <a:lstStyle/>
          <a:p>
            <a:r>
              <a:rPr lang="en-GB" sz="1200" dirty="0">
                <a:solidFill>
                  <a:schemeClr val="accent5">
                    <a:lumMod val="60000"/>
                    <a:lumOff val="40000"/>
                  </a:schemeClr>
                </a:solidFill>
              </a:rPr>
              <a:t> - </a:t>
            </a:r>
            <a:r>
              <a:rPr lang="en-GB" sz="1200" dirty="0">
                <a:solidFill>
                  <a:srgbClr val="002060"/>
                </a:solidFill>
              </a:rPr>
              <a:t>NE region only</a:t>
            </a:r>
          </a:p>
        </p:txBody>
      </p:sp>
      <p:sp>
        <p:nvSpPr>
          <p:cNvPr id="14" name="Rectangle 13">
            <a:extLst>
              <a:ext uri="{FF2B5EF4-FFF2-40B4-BE49-F238E27FC236}">
                <a16:creationId xmlns:a16="http://schemas.microsoft.com/office/drawing/2014/main" id="{C5789CC7-6C0F-D7AA-11B1-BBE7A576F357}"/>
              </a:ext>
            </a:extLst>
          </p:cNvPr>
          <p:cNvSpPr/>
          <p:nvPr/>
        </p:nvSpPr>
        <p:spPr>
          <a:xfrm>
            <a:off x="3552077" y="3512681"/>
            <a:ext cx="850343" cy="618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9999"/>
                </a:solidFill>
              </a:rPr>
              <a:t>NE (8,488)</a:t>
            </a:r>
          </a:p>
        </p:txBody>
      </p:sp>
      <p:sp>
        <p:nvSpPr>
          <p:cNvPr id="15" name="Rectangle 14">
            <a:extLst>
              <a:ext uri="{FF2B5EF4-FFF2-40B4-BE49-F238E27FC236}">
                <a16:creationId xmlns:a16="http://schemas.microsoft.com/office/drawing/2014/main" id="{587F1AE3-CDE6-B02C-D5B6-FAEDD4D07C24}"/>
              </a:ext>
            </a:extLst>
          </p:cNvPr>
          <p:cNvSpPr/>
          <p:nvPr/>
        </p:nvSpPr>
        <p:spPr>
          <a:xfrm>
            <a:off x="3677692" y="4059097"/>
            <a:ext cx="685691" cy="618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err="1">
                <a:solidFill>
                  <a:srgbClr val="009999"/>
                </a:solidFill>
              </a:rPr>
              <a:t>Eng</a:t>
            </a:r>
            <a:r>
              <a:rPr lang="en-GB" sz="1200" b="1" dirty="0">
                <a:solidFill>
                  <a:srgbClr val="009999"/>
                </a:solidFill>
              </a:rPr>
              <a:t> (6,977)</a:t>
            </a:r>
          </a:p>
        </p:txBody>
      </p:sp>
      <p:pic>
        <p:nvPicPr>
          <p:cNvPr id="13" name="Picture 12">
            <a:extLst>
              <a:ext uri="{FF2B5EF4-FFF2-40B4-BE49-F238E27FC236}">
                <a16:creationId xmlns:a16="http://schemas.microsoft.com/office/drawing/2014/main" id="{296995C3-00FD-A6E5-AA69-D62212813C48}"/>
              </a:ext>
            </a:extLst>
          </p:cNvPr>
          <p:cNvPicPr>
            <a:picLocks noChangeAspect="1"/>
          </p:cNvPicPr>
          <p:nvPr/>
        </p:nvPicPr>
        <p:blipFill>
          <a:blip r:embed="rId9"/>
          <a:stretch>
            <a:fillRect/>
          </a:stretch>
        </p:blipFill>
        <p:spPr>
          <a:xfrm>
            <a:off x="0" y="1414585"/>
            <a:ext cx="4343524" cy="1119191"/>
          </a:xfrm>
          <a:prstGeom prst="rect">
            <a:avLst/>
          </a:prstGeom>
        </p:spPr>
      </p:pic>
    </p:spTree>
    <p:extLst>
      <p:ext uri="{BB962C8B-B14F-4D97-AF65-F5344CB8AC3E}">
        <p14:creationId xmlns:p14="http://schemas.microsoft.com/office/powerpoint/2010/main" val="3516728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3B0C45-60F0-AF18-9BB4-57030B5DD166}"/>
              </a:ext>
            </a:extLst>
          </p:cNvPr>
          <p:cNvSpPr>
            <a:spLocks noGrp="1"/>
          </p:cNvSpPr>
          <p:nvPr>
            <p:ph type="title"/>
          </p:nvPr>
        </p:nvSpPr>
        <p:spPr>
          <a:xfrm>
            <a:off x="0" y="0"/>
            <a:ext cx="12191999" cy="502177"/>
          </a:xfrm>
          <a:solidFill>
            <a:srgbClr val="009999"/>
          </a:solidFill>
        </p:spPr>
        <p:txBody>
          <a:bodyPr anchor="ctr">
            <a:normAutofit fontScale="90000"/>
          </a:bodyPr>
          <a:lstStyle/>
          <a:p>
            <a:pPr algn="ctr"/>
            <a:r>
              <a:rPr lang="en-GB" dirty="0">
                <a:solidFill>
                  <a:schemeClr val="bg1"/>
                </a:solidFill>
              </a:rPr>
              <a:t>Useful links</a:t>
            </a:r>
          </a:p>
        </p:txBody>
      </p:sp>
      <p:sp>
        <p:nvSpPr>
          <p:cNvPr id="5" name="Content Placeholder 4">
            <a:extLst>
              <a:ext uri="{FF2B5EF4-FFF2-40B4-BE49-F238E27FC236}">
                <a16:creationId xmlns:a16="http://schemas.microsoft.com/office/drawing/2014/main" id="{968C38C7-9093-4A5B-0472-14C045A1FAFA}"/>
              </a:ext>
            </a:extLst>
          </p:cNvPr>
          <p:cNvSpPr>
            <a:spLocks noGrp="1"/>
          </p:cNvSpPr>
          <p:nvPr>
            <p:ph idx="1"/>
          </p:nvPr>
        </p:nvSpPr>
        <p:spPr>
          <a:xfrm>
            <a:off x="235821" y="714685"/>
            <a:ext cx="11446163" cy="5003756"/>
          </a:xfrm>
        </p:spPr>
        <p:txBody>
          <a:bodyPr/>
          <a:lstStyle/>
          <a:p>
            <a:endParaRPr lang="en-GB" sz="1600" dirty="0">
              <a:solidFill>
                <a:srgbClr val="009999"/>
              </a:solidFill>
            </a:endParaRPr>
          </a:p>
          <a:p>
            <a:r>
              <a:rPr lang="en-GB" sz="1600" dirty="0">
                <a:solidFill>
                  <a:srgbClr val="009999"/>
                </a:solidFill>
              </a:rPr>
              <a:t>Sources used in this pack</a:t>
            </a:r>
            <a:endParaRPr lang="en-GB" sz="1600" dirty="0">
              <a:solidFill>
                <a:srgbClr val="009999"/>
              </a:solidFill>
              <a:hlinkClick r:id="rId2">
                <a:extLst>
                  <a:ext uri="{A12FA001-AC4F-418D-AE19-62706E023703}">
                    <ahyp:hlinkClr xmlns:ahyp="http://schemas.microsoft.com/office/drawing/2018/hyperlinkcolor" val="tx"/>
                  </a:ext>
                </a:extLst>
              </a:hlinkClick>
            </a:endParaRPr>
          </a:p>
          <a:p>
            <a:endParaRPr lang="en-GB" sz="100" dirty="0">
              <a:solidFill>
                <a:srgbClr val="0063BE"/>
              </a:solidFill>
              <a:hlinkClick r:id="rId2">
                <a:extLst>
                  <a:ext uri="{A12FA001-AC4F-418D-AE19-62706E023703}">
                    <ahyp:hlinkClr xmlns:ahyp="http://schemas.microsoft.com/office/drawing/2018/hyperlinkcolor" val="tx"/>
                  </a:ext>
                </a:extLst>
              </a:hlinkClick>
            </a:endParaRPr>
          </a:p>
          <a:p>
            <a:r>
              <a:rPr lang="en-GB" sz="1600" dirty="0">
                <a:solidFill>
                  <a:srgbClr val="0063BE"/>
                </a:solidFill>
                <a:hlinkClick r:id="rId2">
                  <a:extLst>
                    <a:ext uri="{A12FA001-AC4F-418D-AE19-62706E023703}">
                      <ahyp:hlinkClr xmlns:ahyp="http://schemas.microsoft.com/office/drawing/2018/hyperlinkcolor" val="tx"/>
                    </a:ext>
                  </a:extLst>
                </a:hlinkClick>
              </a:rPr>
              <a:t>Public health profiles - OHID (phe.org.uk)</a:t>
            </a:r>
            <a:endParaRPr lang="en-GB" sz="1600" dirty="0"/>
          </a:p>
          <a:p>
            <a:r>
              <a:rPr lang="en-GB" sz="1600" dirty="0">
                <a:hlinkClick r:id="rId3"/>
              </a:rPr>
              <a:t>Local Health - Office for Health Improvement and Disparities</a:t>
            </a:r>
            <a:endParaRPr lang="en-GB" sz="1600" dirty="0"/>
          </a:p>
          <a:p>
            <a:r>
              <a:rPr lang="en-GB" sz="1600" dirty="0">
                <a:hlinkClick r:id="rId4"/>
              </a:rPr>
              <a:t>Mental Health of Children and Young People Surveys - NHS Digital</a:t>
            </a:r>
            <a:endParaRPr lang="en-GB" sz="1600" dirty="0"/>
          </a:p>
          <a:p>
            <a:r>
              <a:rPr lang="en-GB" sz="1600" dirty="0">
                <a:hlinkClick r:id="rId5"/>
              </a:rPr>
              <a:t>NHS England » NHS mental health dashboard</a:t>
            </a:r>
            <a:endParaRPr lang="en-GB" sz="1600" dirty="0"/>
          </a:p>
          <a:p>
            <a:endParaRPr lang="en-GB" sz="1600" dirty="0">
              <a:solidFill>
                <a:srgbClr val="009999"/>
              </a:solidFill>
            </a:endParaRPr>
          </a:p>
          <a:p>
            <a:endParaRPr lang="en-GB" sz="1600" dirty="0">
              <a:solidFill>
                <a:srgbClr val="009999"/>
              </a:solidFill>
            </a:endParaRPr>
          </a:p>
          <a:p>
            <a:r>
              <a:rPr lang="en-GB" sz="1600" dirty="0">
                <a:solidFill>
                  <a:srgbClr val="009999"/>
                </a:solidFill>
              </a:rPr>
              <a:t>For further information please contact:</a:t>
            </a:r>
          </a:p>
          <a:p>
            <a:endParaRPr lang="en-GB" sz="300" dirty="0">
              <a:solidFill>
                <a:srgbClr val="009999"/>
              </a:solidFill>
            </a:endParaRPr>
          </a:p>
          <a:p>
            <a:r>
              <a:rPr lang="en-GB" sz="1600" dirty="0">
                <a:hlinkClick r:id="rId6"/>
              </a:rPr>
              <a:t>LKISNorthEastandYorkshire@dhsc.gov.uk</a:t>
            </a:r>
            <a:endParaRPr lang="en-GB" sz="1600" dirty="0"/>
          </a:p>
          <a:p>
            <a:endParaRPr lang="en-GB" dirty="0"/>
          </a:p>
        </p:txBody>
      </p:sp>
    </p:spTree>
    <p:extLst>
      <p:ext uri="{BB962C8B-B14F-4D97-AF65-F5344CB8AC3E}">
        <p14:creationId xmlns:p14="http://schemas.microsoft.com/office/powerpoint/2010/main" val="1783433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3B0C45-60F0-AF18-9BB4-57030B5DD166}"/>
              </a:ext>
            </a:extLst>
          </p:cNvPr>
          <p:cNvSpPr>
            <a:spLocks noGrp="1"/>
          </p:cNvSpPr>
          <p:nvPr>
            <p:ph type="title"/>
          </p:nvPr>
        </p:nvSpPr>
        <p:spPr>
          <a:xfrm>
            <a:off x="0" y="0"/>
            <a:ext cx="12191999" cy="502177"/>
          </a:xfrm>
          <a:solidFill>
            <a:srgbClr val="009999"/>
          </a:solidFill>
        </p:spPr>
        <p:txBody>
          <a:bodyPr anchor="ctr">
            <a:normAutofit fontScale="90000"/>
          </a:bodyPr>
          <a:lstStyle/>
          <a:p>
            <a:pPr algn="ctr"/>
            <a:r>
              <a:rPr lang="en-GB" dirty="0">
                <a:solidFill>
                  <a:schemeClr val="bg1"/>
                </a:solidFill>
              </a:rPr>
              <a:t>Summary</a:t>
            </a:r>
          </a:p>
        </p:txBody>
      </p:sp>
      <p:sp>
        <p:nvSpPr>
          <p:cNvPr id="5" name="Content Placeholder 4">
            <a:extLst>
              <a:ext uri="{FF2B5EF4-FFF2-40B4-BE49-F238E27FC236}">
                <a16:creationId xmlns:a16="http://schemas.microsoft.com/office/drawing/2014/main" id="{968C38C7-9093-4A5B-0472-14C045A1FAFA}"/>
              </a:ext>
            </a:extLst>
          </p:cNvPr>
          <p:cNvSpPr>
            <a:spLocks noGrp="1"/>
          </p:cNvSpPr>
          <p:nvPr>
            <p:ph idx="1"/>
          </p:nvPr>
        </p:nvSpPr>
        <p:spPr>
          <a:xfrm>
            <a:off x="245248" y="927122"/>
            <a:ext cx="11446163" cy="5003756"/>
          </a:xfrm>
        </p:spPr>
        <p:txBody>
          <a:bodyPr>
            <a:normAutofit/>
          </a:bodyPr>
          <a:lstStyle/>
          <a:p>
            <a:pPr marL="285750" indent="-285750">
              <a:buFont typeface="Wingdings" panose="05000000000000000000" pitchFamily="2" charset="2"/>
              <a:buChar char="v"/>
            </a:pPr>
            <a:r>
              <a:rPr lang="en-GB" sz="2000" b="0" dirty="0">
                <a:effectLst/>
                <a:latin typeface="Calibri" panose="020F0502020204030204" pitchFamily="34" charset="0"/>
                <a:ea typeface="Calibri" panose="020F0502020204030204" pitchFamily="34" charset="0"/>
              </a:rPr>
              <a:t>There are known things that protect our children and young people's emotional wellbeing, such as school readiness- which is increasing.</a:t>
            </a:r>
          </a:p>
          <a:p>
            <a:endParaRPr lang="en-GB" sz="2000" b="0" dirty="0">
              <a:effectLst/>
              <a:latin typeface="Calibri" panose="020F0502020204030204" pitchFamily="34" charset="0"/>
              <a:ea typeface="Calibri" panose="020F0502020204030204" pitchFamily="34" charset="0"/>
            </a:endParaRPr>
          </a:p>
          <a:p>
            <a:pPr marL="285750" indent="-285750">
              <a:buFont typeface="Wingdings" panose="05000000000000000000" pitchFamily="2" charset="2"/>
              <a:buChar char="v"/>
            </a:pPr>
            <a:r>
              <a:rPr lang="en-GB" sz="2000" b="0" dirty="0">
                <a:effectLst/>
                <a:latin typeface="Calibri" panose="020F0502020204030204" pitchFamily="34" charset="0"/>
                <a:ea typeface="Calibri" panose="020F0502020204030204" pitchFamily="34" charset="0"/>
              </a:rPr>
              <a:t>There are known things that are risks to our children and young people's mental health, such as poverty- which is increasing.</a:t>
            </a:r>
          </a:p>
          <a:p>
            <a:endParaRPr lang="en-GB" sz="2000" b="0" dirty="0">
              <a:effectLst/>
              <a:latin typeface="Calibri" panose="020F0502020204030204" pitchFamily="34" charset="0"/>
              <a:ea typeface="Calibri" panose="020F0502020204030204" pitchFamily="34" charset="0"/>
            </a:endParaRPr>
          </a:p>
          <a:p>
            <a:pPr marL="285750" indent="-285750">
              <a:buFont typeface="Wingdings" panose="05000000000000000000" pitchFamily="2" charset="2"/>
              <a:buChar char="v"/>
            </a:pPr>
            <a:r>
              <a:rPr lang="en-GB" sz="2000" b="0" dirty="0">
                <a:effectLst/>
                <a:latin typeface="Calibri" panose="020F0502020204030204" pitchFamily="34" charset="0"/>
                <a:ea typeface="Calibri" panose="020F0502020204030204" pitchFamily="34" charset="0"/>
              </a:rPr>
              <a:t>These protective and risk factors are also linked to other health outcomes and health inequalities for children and young people.</a:t>
            </a:r>
          </a:p>
          <a:p>
            <a:endParaRPr lang="en-GB" sz="2000" b="0" dirty="0">
              <a:effectLst/>
              <a:latin typeface="Calibri" panose="020F0502020204030204" pitchFamily="34" charset="0"/>
              <a:ea typeface="Calibri" panose="020F0502020204030204" pitchFamily="34" charset="0"/>
            </a:endParaRPr>
          </a:p>
          <a:p>
            <a:pPr marL="285750" indent="-285750">
              <a:buFont typeface="Wingdings" panose="05000000000000000000" pitchFamily="2" charset="2"/>
              <a:buChar char="v"/>
            </a:pPr>
            <a:r>
              <a:rPr lang="en-GB" sz="2000" b="0" dirty="0">
                <a:effectLst/>
                <a:latin typeface="Calibri" panose="020F0502020204030204" pitchFamily="34" charset="0"/>
                <a:ea typeface="Calibri" panose="020F0502020204030204" pitchFamily="34" charset="0"/>
              </a:rPr>
              <a:t>The need for mental health support is increasing, shown by the increasing number of referrals to hospital for mental health conditions</a:t>
            </a:r>
          </a:p>
          <a:p>
            <a:pPr marL="285750" indent="-285750">
              <a:buFont typeface="Wingdings" panose="05000000000000000000" pitchFamily="2" charset="2"/>
              <a:buChar char="v"/>
            </a:pPr>
            <a:r>
              <a:rPr lang="en-GB" sz="2000" b="0" dirty="0">
                <a:effectLst/>
                <a:latin typeface="Calibri" panose="020F0502020204030204" pitchFamily="34" charset="0"/>
                <a:ea typeface="Calibri" panose="020F0502020204030204" pitchFamily="34" charset="0"/>
              </a:rPr>
              <a:t>Girls and boys are experiencing different mental health conditions at different ages. </a:t>
            </a:r>
          </a:p>
          <a:p>
            <a:r>
              <a:rPr lang="en-GB" sz="1800" dirty="0">
                <a:effectLst/>
                <a:latin typeface="Calibri" panose="020F0502020204030204" pitchFamily="34" charset="0"/>
                <a:ea typeface="Calibri" panose="020F0502020204030204" pitchFamily="34" charset="0"/>
              </a:rPr>
              <a:t> </a:t>
            </a:r>
          </a:p>
          <a:p>
            <a:endParaRPr lang="en-GB" dirty="0"/>
          </a:p>
        </p:txBody>
      </p:sp>
    </p:spTree>
    <p:extLst>
      <p:ext uri="{BB962C8B-B14F-4D97-AF65-F5344CB8AC3E}">
        <p14:creationId xmlns:p14="http://schemas.microsoft.com/office/powerpoint/2010/main" val="783201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8CD79-51F0-D407-E65B-9DF96746C34A}"/>
              </a:ext>
            </a:extLst>
          </p:cNvPr>
          <p:cNvSpPr>
            <a:spLocks noGrp="1"/>
          </p:cNvSpPr>
          <p:nvPr>
            <p:ph type="title"/>
          </p:nvPr>
        </p:nvSpPr>
        <p:spPr/>
        <p:txBody>
          <a:bodyPr>
            <a:noAutofit/>
          </a:bodyPr>
          <a:lstStyle/>
          <a:p>
            <a:r>
              <a:rPr lang="en-GB" sz="3200" b="1" dirty="0">
                <a:solidFill>
                  <a:srgbClr val="009999"/>
                </a:solidFill>
              </a:rPr>
              <a:t>About this data pack</a:t>
            </a:r>
          </a:p>
        </p:txBody>
      </p:sp>
      <p:sp>
        <p:nvSpPr>
          <p:cNvPr id="3" name="Content Placeholder 2">
            <a:extLst>
              <a:ext uri="{FF2B5EF4-FFF2-40B4-BE49-F238E27FC236}">
                <a16:creationId xmlns:a16="http://schemas.microsoft.com/office/drawing/2014/main" id="{1D988DDB-EA91-80D7-5A69-4C71D4FBD178}"/>
              </a:ext>
            </a:extLst>
          </p:cNvPr>
          <p:cNvSpPr>
            <a:spLocks noGrp="1"/>
          </p:cNvSpPr>
          <p:nvPr>
            <p:ph idx="1"/>
          </p:nvPr>
        </p:nvSpPr>
        <p:spPr>
          <a:xfrm>
            <a:off x="360000" y="950520"/>
            <a:ext cx="8287289" cy="4696316"/>
          </a:xfrm>
        </p:spPr>
        <p:txBody>
          <a:bodyPr>
            <a:normAutofit fontScale="85000" lnSpcReduction="20000"/>
          </a:bodyPr>
          <a:lstStyle/>
          <a:p>
            <a:pPr marL="360000" indent="-360000">
              <a:lnSpc>
                <a:spcPct val="110000"/>
              </a:lnSpc>
              <a:spcAft>
                <a:spcPts val="600"/>
              </a:spcAft>
              <a:buClr>
                <a:srgbClr val="009999"/>
              </a:buClr>
              <a:buFont typeface="Wingdings" panose="05000000000000000000" pitchFamily="2" charset="2"/>
              <a:buChar char="v"/>
            </a:pPr>
            <a:r>
              <a:rPr lang="en-GB" sz="1800" b="0" dirty="0">
                <a:latin typeface="Calibri" panose="020F0502020204030204" pitchFamily="34" charset="0"/>
                <a:cs typeface="Times New Roman" panose="02020603050405020304" pitchFamily="18" charset="0"/>
              </a:rPr>
              <a:t>This data pack sets the scene about mental health in children and young peoples in NENC. It provides useful information about some of the positive and negative factors that can impact on children and young people’s mental health and data, these are considered as part of the whole picture about levels of mental health illness, outcomes, use of services, assets in the community etc. helping to identify areas that can be targeted to that might prevent mental health issues developing.</a:t>
            </a:r>
          </a:p>
          <a:p>
            <a:pPr marL="360000" indent="-360000">
              <a:lnSpc>
                <a:spcPct val="110000"/>
              </a:lnSpc>
              <a:spcAft>
                <a:spcPts val="600"/>
              </a:spcAft>
              <a:buClr>
                <a:srgbClr val="009999"/>
              </a:buClr>
              <a:buFont typeface="Wingdings" panose="05000000000000000000" pitchFamily="2" charset="2"/>
              <a:buChar char="v"/>
            </a:pPr>
            <a:r>
              <a:rPr lang="en-GB" sz="1800" b="0" dirty="0">
                <a:latin typeface="Calibri" panose="020F0502020204030204" pitchFamily="34" charset="0"/>
                <a:cs typeface="Times New Roman" panose="02020603050405020304" pitchFamily="18" charset="0"/>
              </a:rPr>
              <a:t>The pack provides a summary of the key data and links to where you can find out more. Most of the data comes from the </a:t>
            </a:r>
            <a:r>
              <a:rPr lang="en-GB" sz="1800" b="0" dirty="0">
                <a:latin typeface="Calibri" panose="020F0502020204030204" pitchFamily="34" charset="0"/>
                <a:cs typeface="Times New Roman" panose="02020603050405020304" pitchFamily="18" charset="0"/>
                <a:hlinkClick r:id="rId3"/>
              </a:rPr>
              <a:t>Office of Health Improvement and disparities (OHID) Fingertips tool</a:t>
            </a:r>
            <a:r>
              <a:rPr lang="en-GB" sz="1800" b="0" dirty="0">
                <a:latin typeface="Calibri" panose="020F0502020204030204" pitchFamily="34" charset="0"/>
                <a:cs typeface="Times New Roman" panose="02020603050405020304" pitchFamily="18" charset="0"/>
              </a:rPr>
              <a:t>. Fingertips is a large public health data collection, organised into themed profiles, including profiles with children and young people’s mental health data. The data can be broken down by different geographies, organisations, age, sex, and levels of deprivation and includes trends</a:t>
            </a:r>
            <a:r>
              <a:rPr lang="en-GB" sz="1800" b="0" dirty="0">
                <a:latin typeface="Calibri" panose="020F0502020204030204" pitchFamily="34" charset="0"/>
                <a:cs typeface="Calibri" panose="020F0502020204030204" pitchFamily="34" charset="0"/>
              </a:rPr>
              <a:t>. </a:t>
            </a:r>
            <a:r>
              <a:rPr lang="en-GB" sz="1800" b="0" dirty="0">
                <a:solidFill>
                  <a:prstClr val="white">
                    <a:lumMod val="50000"/>
                  </a:prstClr>
                </a:solidFill>
                <a:latin typeface="Calibri" panose="020F0502020204030204" pitchFamily="34" charset="0"/>
                <a:ea typeface="ヒラギノ角ゴ Pro W3"/>
                <a:cs typeface="Calibri" panose="020F0502020204030204" pitchFamily="34" charset="0"/>
                <a:hlinkClick r:id="rId4"/>
              </a:rPr>
              <a:t>A Picture of health</a:t>
            </a:r>
            <a:r>
              <a:rPr lang="en-GB" sz="1800" b="0" dirty="0">
                <a:solidFill>
                  <a:prstClr val="white">
                    <a:lumMod val="50000"/>
                  </a:prstClr>
                </a:solidFill>
                <a:latin typeface="Calibri" panose="020F0502020204030204" pitchFamily="34" charset="0"/>
                <a:ea typeface="ヒラギノ角ゴ Pro W3"/>
                <a:cs typeface="Calibri" panose="020F0502020204030204" pitchFamily="34" charset="0"/>
              </a:rPr>
              <a:t> </a:t>
            </a:r>
            <a:r>
              <a:rPr lang="en-GB" sz="1800" b="0" dirty="0">
                <a:latin typeface="Calibri" panose="020F0502020204030204" pitchFamily="34" charset="0"/>
                <a:ea typeface="ヒラギノ角ゴ Pro W3"/>
                <a:cs typeface="Calibri" panose="020F0502020204030204" pitchFamily="34" charset="0"/>
              </a:rPr>
              <a:t>a h</a:t>
            </a:r>
            <a:r>
              <a:rPr lang="en-GB" sz="1800" b="0" dirty="0">
                <a:latin typeface="Calibri" panose="020F0502020204030204" pitchFamily="34" charset="0"/>
                <a:cs typeface="Calibri" panose="020F0502020204030204" pitchFamily="34" charset="0"/>
              </a:rPr>
              <a:t>ealth </a:t>
            </a:r>
            <a:r>
              <a:rPr lang="en-GB" sz="1800" b="0" dirty="0">
                <a:latin typeface="Calibri" panose="020F0502020204030204" pitchFamily="34" charset="0"/>
                <a:cs typeface="Times New Roman" panose="02020603050405020304" pitchFamily="18" charset="0"/>
              </a:rPr>
              <a:t>intelligence pack for health improvement North East and Yorkshire ICS edition 2023 offers further information.</a:t>
            </a:r>
          </a:p>
          <a:p>
            <a:pPr marL="360000" indent="-360000">
              <a:lnSpc>
                <a:spcPct val="110000"/>
              </a:lnSpc>
              <a:spcAft>
                <a:spcPts val="600"/>
              </a:spcAft>
              <a:buClr>
                <a:srgbClr val="009999"/>
              </a:buClr>
              <a:buFont typeface="Wingdings" panose="05000000000000000000" pitchFamily="2" charset="2"/>
              <a:buChar char="v"/>
            </a:pPr>
            <a:r>
              <a:rPr lang="en-GB" sz="1800" b="0" dirty="0">
                <a:latin typeface="Calibri" panose="020F0502020204030204" pitchFamily="34" charset="0"/>
                <a:cs typeface="Times New Roman" panose="02020603050405020304" pitchFamily="18" charset="0"/>
              </a:rPr>
              <a:t>Inequalities – When looking at the data it’s important to reflect that there may be inequalities in health that affect some groups more than others, there are some examples in this pack showing inequalities such as between areas with different deprivation levels and sex.</a:t>
            </a:r>
          </a:p>
          <a:p>
            <a:pPr marL="360000" indent="-360000">
              <a:lnSpc>
                <a:spcPct val="110000"/>
              </a:lnSpc>
              <a:spcAft>
                <a:spcPts val="600"/>
              </a:spcAft>
              <a:buClr>
                <a:srgbClr val="009999"/>
              </a:buClr>
              <a:buFont typeface="Wingdings" panose="05000000000000000000" pitchFamily="2" charset="2"/>
              <a:buChar char="v"/>
            </a:pPr>
            <a:r>
              <a:rPr lang="en-GB" sz="1800" b="0" dirty="0">
                <a:latin typeface="Calibri" panose="020F0502020204030204" pitchFamily="34" charset="0"/>
                <a:cs typeface="Times New Roman" panose="02020603050405020304" pitchFamily="18" charset="0"/>
              </a:rPr>
              <a:t>NENC/ NE region data availability – the data in this pack is currently not always published at NENC level and so maybe only available for the NE region. Data will be available in the future at this level on fingertips. Fingertips still provides data by county and district local authorities and previous CCGs. This can be found using the links available on the slides. Please contact </a:t>
            </a:r>
            <a:r>
              <a:rPr lang="en-GB" sz="1800" b="0" dirty="0">
                <a:latin typeface="Calibri" panose="020F0502020204030204" pitchFamily="34" charset="0"/>
                <a:cs typeface="Times New Roman" panose="02020603050405020304" pitchFamily="18" charset="0"/>
                <a:hlinkClick r:id="rId5"/>
              </a:rPr>
              <a:t>LKISNorthEastandYorkshire@dhsc.gov.uk</a:t>
            </a:r>
            <a:r>
              <a:rPr lang="en-GB" sz="1800" b="0" dirty="0">
                <a:latin typeface="Calibri" panose="020F0502020204030204" pitchFamily="34" charset="0"/>
                <a:cs typeface="Times New Roman" panose="02020603050405020304" pitchFamily="18" charset="0"/>
              </a:rPr>
              <a:t> for further information about this.</a:t>
            </a:r>
          </a:p>
        </p:txBody>
      </p:sp>
      <p:pic>
        <p:nvPicPr>
          <p:cNvPr id="39" name="Picture 38" descr="A group of children smiling&#10;&#10;Description automatically generated">
            <a:extLst>
              <a:ext uri="{FF2B5EF4-FFF2-40B4-BE49-F238E27FC236}">
                <a16:creationId xmlns:a16="http://schemas.microsoft.com/office/drawing/2014/main" id="{21DE8E0F-217F-9522-4E73-7B4E37B09CA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806966" y="1095022"/>
            <a:ext cx="2999197" cy="2001964"/>
          </a:xfrm>
          <a:prstGeom prst="rect">
            <a:avLst/>
          </a:prstGeom>
        </p:spPr>
      </p:pic>
      <p:sp>
        <p:nvSpPr>
          <p:cNvPr id="5" name="TextBox 4">
            <a:extLst>
              <a:ext uri="{FF2B5EF4-FFF2-40B4-BE49-F238E27FC236}">
                <a16:creationId xmlns:a16="http://schemas.microsoft.com/office/drawing/2014/main" id="{15E1DB65-AB6B-CC9F-7A43-6E0659B63453}"/>
              </a:ext>
            </a:extLst>
          </p:cNvPr>
          <p:cNvSpPr txBox="1"/>
          <p:nvPr/>
        </p:nvSpPr>
        <p:spPr>
          <a:xfrm>
            <a:off x="9094024" y="3443180"/>
            <a:ext cx="3097976" cy="2059153"/>
          </a:xfrm>
          <a:prstGeom prst="rect">
            <a:avLst/>
          </a:prstGeom>
          <a:noFill/>
        </p:spPr>
        <p:txBody>
          <a:bodyPr wrap="square">
            <a:spAutoFit/>
          </a:bodyPr>
          <a:lstStyle/>
          <a:p>
            <a:pPr>
              <a:lnSpc>
                <a:spcPct val="110000"/>
              </a:lnSpc>
              <a:spcAft>
                <a:spcPts val="600"/>
              </a:spcAft>
              <a:buClr>
                <a:srgbClr val="009999"/>
              </a:buClr>
            </a:pPr>
            <a:r>
              <a:rPr lang="en-GB" sz="1800" b="1" dirty="0">
                <a:solidFill>
                  <a:srgbClr val="009999"/>
                </a:solidFill>
              </a:rPr>
              <a:t>Health inequalities </a:t>
            </a:r>
            <a:endParaRPr lang="en-GB" b="1" dirty="0">
              <a:solidFill>
                <a:srgbClr val="009999"/>
              </a:solidFill>
            </a:endParaRPr>
          </a:p>
          <a:p>
            <a:pPr>
              <a:lnSpc>
                <a:spcPct val="110000"/>
              </a:lnSpc>
              <a:spcAft>
                <a:spcPts val="600"/>
              </a:spcAft>
              <a:buClr>
                <a:srgbClr val="009999"/>
              </a:buClr>
            </a:pPr>
            <a:r>
              <a:rPr lang="en-GB" sz="1800" i="1" dirty="0">
                <a:solidFill>
                  <a:srgbClr val="009999"/>
                </a:solidFill>
              </a:rPr>
              <a:t>“avoidable, unfair and systematic differences in health between different groups of people”</a:t>
            </a:r>
            <a:r>
              <a:rPr lang="en-GB" sz="1800" dirty="0">
                <a:solidFill>
                  <a:srgbClr val="009999"/>
                </a:solidFill>
              </a:rPr>
              <a:t>. </a:t>
            </a:r>
          </a:p>
          <a:p>
            <a:pPr>
              <a:lnSpc>
                <a:spcPct val="110000"/>
              </a:lnSpc>
              <a:spcAft>
                <a:spcPts val="600"/>
              </a:spcAft>
              <a:buClr>
                <a:srgbClr val="009999"/>
              </a:buClr>
            </a:pPr>
            <a:r>
              <a:rPr lang="en-GB" sz="1400" dirty="0">
                <a:solidFill>
                  <a:srgbClr val="009999"/>
                </a:solidFill>
                <a:hlinkClick r:id="rId8"/>
              </a:rPr>
              <a:t>The Kings Fund</a:t>
            </a:r>
            <a:endParaRPr lang="en-GB" sz="1400" dirty="0">
              <a:solidFill>
                <a:srgbClr val="009999"/>
              </a:solidFill>
            </a:endParaRPr>
          </a:p>
        </p:txBody>
      </p:sp>
      <p:sp>
        <p:nvSpPr>
          <p:cNvPr id="4" name="TextBox 3">
            <a:extLst>
              <a:ext uri="{FF2B5EF4-FFF2-40B4-BE49-F238E27FC236}">
                <a16:creationId xmlns:a16="http://schemas.microsoft.com/office/drawing/2014/main" id="{F4C24146-FB88-DCD0-2417-D9514A8EFE63}"/>
              </a:ext>
            </a:extLst>
          </p:cNvPr>
          <p:cNvSpPr txBox="1"/>
          <p:nvPr/>
        </p:nvSpPr>
        <p:spPr>
          <a:xfrm>
            <a:off x="0" y="5791338"/>
            <a:ext cx="12192000" cy="430887"/>
          </a:xfrm>
          <a:prstGeom prst="rect">
            <a:avLst/>
          </a:prstGeom>
          <a:noFill/>
        </p:spPr>
        <p:txBody>
          <a:bodyPr wrap="square" rtlCol="0">
            <a:spAutoFit/>
          </a:bodyPr>
          <a:lstStyle/>
          <a:p>
            <a:r>
              <a:rPr lang="en-GB" sz="1100" b="1" dirty="0"/>
              <a:t>Data note: Please be aware that depending on the indicator, trend data may change once the Office for National Statistics (ONS) has re-based (using the 2021 Census results) the population estimates back to 2011 (expected later in year). For further information please contact the email address above.</a:t>
            </a:r>
          </a:p>
        </p:txBody>
      </p:sp>
    </p:spTree>
    <p:extLst>
      <p:ext uri="{BB962C8B-B14F-4D97-AF65-F5344CB8AC3E}">
        <p14:creationId xmlns:p14="http://schemas.microsoft.com/office/powerpoint/2010/main" val="4160921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91E2-21B9-561B-0072-9F7F8DAAD3B8}"/>
              </a:ext>
            </a:extLst>
          </p:cNvPr>
          <p:cNvSpPr>
            <a:spLocks noGrp="1"/>
          </p:cNvSpPr>
          <p:nvPr>
            <p:ph type="title"/>
          </p:nvPr>
        </p:nvSpPr>
        <p:spPr/>
        <p:txBody>
          <a:bodyPr>
            <a:normAutofit fontScale="90000"/>
          </a:bodyPr>
          <a:lstStyle/>
          <a:p>
            <a:r>
              <a:rPr lang="en-GB" b="1" dirty="0">
                <a:solidFill>
                  <a:srgbClr val="009999"/>
                </a:solidFill>
              </a:rPr>
              <a:t>Wider determinants - risk and protective factors for children and young people’s mental health</a:t>
            </a:r>
          </a:p>
        </p:txBody>
      </p:sp>
      <p:sp>
        <p:nvSpPr>
          <p:cNvPr id="4" name="Text Placeholder 3">
            <a:extLst>
              <a:ext uri="{FF2B5EF4-FFF2-40B4-BE49-F238E27FC236}">
                <a16:creationId xmlns:a16="http://schemas.microsoft.com/office/drawing/2014/main" id="{1C5E7C9E-9E18-EBFD-22F6-76E3431EBEE6}"/>
              </a:ext>
            </a:extLst>
          </p:cNvPr>
          <p:cNvSpPr>
            <a:spLocks noGrp="1"/>
          </p:cNvSpPr>
          <p:nvPr>
            <p:ph type="body" idx="1"/>
          </p:nvPr>
        </p:nvSpPr>
        <p:spPr>
          <a:xfrm>
            <a:off x="831850" y="3789940"/>
            <a:ext cx="10515600" cy="1990288"/>
          </a:xfrm>
        </p:spPr>
        <p:txBody>
          <a:bodyPr/>
          <a:lstStyle/>
          <a:p>
            <a:r>
              <a:rPr lang="en-GB" dirty="0"/>
              <a:t>Child poverty</a:t>
            </a:r>
          </a:p>
          <a:p>
            <a:r>
              <a:rPr lang="en-GB" dirty="0"/>
              <a:t>Vulnerable groups</a:t>
            </a:r>
          </a:p>
          <a:p>
            <a:r>
              <a:rPr lang="en-GB" dirty="0"/>
              <a:t>Educational factors</a:t>
            </a:r>
          </a:p>
          <a:p>
            <a:r>
              <a:rPr lang="en-GB" dirty="0"/>
              <a:t>Behaviour factors</a:t>
            </a:r>
          </a:p>
          <a:p>
            <a:endParaRPr lang="en-GB" dirty="0"/>
          </a:p>
        </p:txBody>
      </p:sp>
    </p:spTree>
    <p:extLst>
      <p:ext uri="{BB962C8B-B14F-4D97-AF65-F5344CB8AC3E}">
        <p14:creationId xmlns:p14="http://schemas.microsoft.com/office/powerpoint/2010/main" val="2869939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47141D-0A0F-54F2-964D-E3E9F14B4C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09332" y="0"/>
            <a:ext cx="9283991" cy="6264489"/>
          </a:xfrm>
          <a:prstGeom prst="rect">
            <a:avLst/>
          </a:prstGeom>
        </p:spPr>
      </p:pic>
      <p:sp>
        <p:nvSpPr>
          <p:cNvPr id="3" name="Rectangle: Rounded Corners 2">
            <a:extLst>
              <a:ext uri="{FF2B5EF4-FFF2-40B4-BE49-F238E27FC236}">
                <a16:creationId xmlns:a16="http://schemas.microsoft.com/office/drawing/2014/main" id="{8C72106E-EB33-D056-F9FF-8580742E4E90}"/>
              </a:ext>
            </a:extLst>
          </p:cNvPr>
          <p:cNvSpPr/>
          <p:nvPr/>
        </p:nvSpPr>
        <p:spPr>
          <a:xfrm>
            <a:off x="122932" y="593511"/>
            <a:ext cx="2755734" cy="52880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B05D3F47-44F8-73F0-1AEA-3D857D82DB93}"/>
              </a:ext>
            </a:extLst>
          </p:cNvPr>
          <p:cNvSpPr>
            <a:spLocks noGrp="1"/>
          </p:cNvSpPr>
          <p:nvPr>
            <p:ph type="title"/>
          </p:nvPr>
        </p:nvSpPr>
        <p:spPr>
          <a:xfrm>
            <a:off x="122931" y="840348"/>
            <a:ext cx="2755735" cy="5871467"/>
          </a:xfrm>
          <a:noFill/>
          <a:ln>
            <a:noFill/>
          </a:ln>
        </p:spPr>
        <p:style>
          <a:lnRef idx="2">
            <a:schemeClr val="accent1"/>
          </a:lnRef>
          <a:fillRef idx="1">
            <a:schemeClr val="lt1"/>
          </a:fillRef>
          <a:effectRef idx="0">
            <a:schemeClr val="accent1"/>
          </a:effectRef>
          <a:fontRef idx="minor">
            <a:schemeClr val="dk1"/>
          </a:fontRef>
        </p:style>
        <p:txBody>
          <a:bodyPr>
            <a:noAutofit/>
          </a:bodyPr>
          <a:lstStyle/>
          <a:p>
            <a:r>
              <a:rPr lang="en-GB" sz="1800" b="0" dirty="0"/>
              <a:t>There are four categories of </a:t>
            </a:r>
            <a:r>
              <a:rPr lang="en-GB" sz="1800" b="0" dirty="0">
                <a:solidFill>
                  <a:srgbClr val="009999"/>
                </a:solidFill>
              </a:rPr>
              <a:t>risk and protective factors </a:t>
            </a:r>
            <a:r>
              <a:rPr lang="en-GB" sz="1800" b="0" dirty="0"/>
              <a:t>for children and young people’s mental health (the </a:t>
            </a:r>
            <a:r>
              <a:rPr lang="en-GB" sz="1800" b="0" dirty="0">
                <a:solidFill>
                  <a:srgbClr val="009999"/>
                </a:solidFill>
              </a:rPr>
              <a:t>individual</a:t>
            </a:r>
            <a:r>
              <a:rPr lang="en-GB" sz="1800" b="0" dirty="0"/>
              <a:t> child, the child’s </a:t>
            </a:r>
            <a:r>
              <a:rPr lang="en-GB" sz="1800" b="0" dirty="0">
                <a:solidFill>
                  <a:srgbClr val="009999"/>
                </a:solidFill>
              </a:rPr>
              <a:t>family</a:t>
            </a:r>
            <a:r>
              <a:rPr lang="en-GB" sz="1800" b="0" dirty="0"/>
              <a:t>, the child’s </a:t>
            </a:r>
            <a:r>
              <a:rPr lang="en-GB" sz="1800" b="0" dirty="0">
                <a:solidFill>
                  <a:srgbClr val="009999"/>
                </a:solidFill>
              </a:rPr>
              <a:t>school </a:t>
            </a:r>
            <a:r>
              <a:rPr lang="en-GB" sz="1800" b="0" dirty="0"/>
              <a:t>and the </a:t>
            </a:r>
            <a:r>
              <a:rPr lang="en-GB" sz="1800" b="0" dirty="0">
                <a:solidFill>
                  <a:srgbClr val="009999"/>
                </a:solidFill>
              </a:rPr>
              <a:t>community </a:t>
            </a:r>
            <a:r>
              <a:rPr lang="en-GB" sz="1800" b="0" dirty="0"/>
              <a:t>the child lives in)</a:t>
            </a:r>
            <a:br>
              <a:rPr lang="en-GB" sz="1800" b="0" dirty="0"/>
            </a:br>
            <a:br>
              <a:rPr lang="en-GB" sz="1800" b="0" dirty="0"/>
            </a:br>
            <a:r>
              <a:rPr lang="en-GB" sz="1800" b="0" dirty="0"/>
              <a:t>These can be broken down into </a:t>
            </a:r>
            <a:r>
              <a:rPr lang="en-GB" sz="1800" b="0" dirty="0">
                <a:solidFill>
                  <a:srgbClr val="009999"/>
                </a:solidFill>
              </a:rPr>
              <a:t>risk factors </a:t>
            </a:r>
            <a:r>
              <a:rPr lang="en-GB" sz="1800" b="0" dirty="0"/>
              <a:t>(more likely to have a negative effect on a child’s mental health) and </a:t>
            </a:r>
            <a:r>
              <a:rPr lang="en-GB" sz="1800" b="0" dirty="0">
                <a:solidFill>
                  <a:srgbClr val="009999"/>
                </a:solidFill>
              </a:rPr>
              <a:t>protective factors </a:t>
            </a:r>
            <a:r>
              <a:rPr lang="en-GB" sz="1800" b="0" dirty="0"/>
              <a:t>(more likely to have a positive impact)</a:t>
            </a:r>
          </a:p>
        </p:txBody>
      </p:sp>
    </p:spTree>
    <p:extLst>
      <p:ext uri="{BB962C8B-B14F-4D97-AF65-F5344CB8AC3E}">
        <p14:creationId xmlns:p14="http://schemas.microsoft.com/office/powerpoint/2010/main" val="3388524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2">
            <a:extLst>
              <a:ext uri="{FF2B5EF4-FFF2-40B4-BE49-F238E27FC236}">
                <a16:creationId xmlns:a16="http://schemas.microsoft.com/office/drawing/2014/main" id="{9C93125A-DF8E-01A8-D74D-31BDFDDA23C5}"/>
              </a:ext>
            </a:extLst>
          </p:cNvPr>
          <p:cNvPicPr>
            <a:picLocks noGrp="1" noChangeAspect="1"/>
          </p:cNvPicPr>
          <p:nvPr>
            <p:ph idx="1"/>
          </p:nvPr>
        </p:nvPicPr>
        <p:blipFill>
          <a:blip r:embed="rId3"/>
          <a:stretch>
            <a:fillRect/>
          </a:stretch>
        </p:blipFill>
        <p:spPr>
          <a:xfrm>
            <a:off x="3804" y="509203"/>
            <a:ext cx="5680882" cy="5680882"/>
          </a:xfrm>
        </p:spPr>
      </p:pic>
      <p:pic>
        <p:nvPicPr>
          <p:cNvPr id="14" name="Picture 13">
            <a:extLst>
              <a:ext uri="{FF2B5EF4-FFF2-40B4-BE49-F238E27FC236}">
                <a16:creationId xmlns:a16="http://schemas.microsoft.com/office/drawing/2014/main" id="{6B01F83D-C51C-6944-2AAA-19BED773CD93}"/>
              </a:ext>
            </a:extLst>
          </p:cNvPr>
          <p:cNvPicPr>
            <a:picLocks noChangeAspect="1"/>
          </p:cNvPicPr>
          <p:nvPr/>
        </p:nvPicPr>
        <p:blipFill>
          <a:blip r:embed="rId4"/>
          <a:stretch>
            <a:fillRect/>
          </a:stretch>
        </p:blipFill>
        <p:spPr>
          <a:xfrm>
            <a:off x="6283513" y="509203"/>
            <a:ext cx="5908487" cy="5703462"/>
          </a:xfrm>
          <a:prstGeom prst="rect">
            <a:avLst/>
          </a:prstGeom>
        </p:spPr>
      </p:pic>
      <p:sp>
        <p:nvSpPr>
          <p:cNvPr id="2" name="Title 1">
            <a:extLst>
              <a:ext uri="{FF2B5EF4-FFF2-40B4-BE49-F238E27FC236}">
                <a16:creationId xmlns:a16="http://schemas.microsoft.com/office/drawing/2014/main" id="{60EE7441-4E34-F8BD-EBE1-85302123A884}"/>
              </a:ext>
            </a:extLst>
          </p:cNvPr>
          <p:cNvSpPr>
            <a:spLocks noGrp="1"/>
          </p:cNvSpPr>
          <p:nvPr>
            <p:ph type="title"/>
          </p:nvPr>
        </p:nvSpPr>
        <p:spPr>
          <a:xfrm>
            <a:off x="-21778" y="-1"/>
            <a:ext cx="12213778" cy="531783"/>
          </a:xfrm>
          <a:solidFill>
            <a:srgbClr val="009999"/>
          </a:solidFill>
        </p:spPr>
        <p:txBody>
          <a:bodyPr anchor="ctr">
            <a:normAutofit/>
          </a:bodyPr>
          <a:lstStyle/>
          <a:p>
            <a:pPr algn="ctr"/>
            <a:r>
              <a:rPr lang="en-GB" b="1" dirty="0">
                <a:solidFill>
                  <a:schemeClr val="bg1"/>
                </a:solidFill>
              </a:rPr>
              <a:t>NENC – Population and child poverty</a:t>
            </a:r>
          </a:p>
        </p:txBody>
      </p:sp>
      <p:sp>
        <p:nvSpPr>
          <p:cNvPr id="11" name="Title 1">
            <a:extLst>
              <a:ext uri="{FF2B5EF4-FFF2-40B4-BE49-F238E27FC236}">
                <a16:creationId xmlns:a16="http://schemas.microsoft.com/office/drawing/2014/main" id="{80223CDF-7833-591C-CD31-72AF8E4E14A8}"/>
              </a:ext>
            </a:extLst>
          </p:cNvPr>
          <p:cNvSpPr txBox="1">
            <a:spLocks/>
          </p:cNvSpPr>
          <p:nvPr/>
        </p:nvSpPr>
        <p:spPr>
          <a:xfrm>
            <a:off x="-21778" y="577599"/>
            <a:ext cx="2724036" cy="15795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t>Percentage of the total population who are 0 to 15 years of age 2020 (%)</a:t>
            </a:r>
          </a:p>
        </p:txBody>
      </p:sp>
      <p:sp>
        <p:nvSpPr>
          <p:cNvPr id="13" name="Title 1">
            <a:extLst>
              <a:ext uri="{FF2B5EF4-FFF2-40B4-BE49-F238E27FC236}">
                <a16:creationId xmlns:a16="http://schemas.microsoft.com/office/drawing/2014/main" id="{C245CA64-97C6-9BB8-7CFE-B42532F0416A}"/>
              </a:ext>
            </a:extLst>
          </p:cNvPr>
          <p:cNvSpPr txBox="1">
            <a:spLocks/>
          </p:cNvSpPr>
          <p:nvPr/>
        </p:nvSpPr>
        <p:spPr>
          <a:xfrm>
            <a:off x="10116403" y="585938"/>
            <a:ext cx="2305318" cy="206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t>Child Poverty, Income Deprivation Affecting Children index (IDACI) , </a:t>
            </a:r>
          </a:p>
          <a:p>
            <a:pPr algn="ctr"/>
            <a:r>
              <a:rPr lang="en-GB" sz="2000" b="1" dirty="0"/>
              <a:t>2019 (%)</a:t>
            </a:r>
          </a:p>
        </p:txBody>
      </p:sp>
      <p:sp>
        <p:nvSpPr>
          <p:cNvPr id="3" name="Rectangle: Rounded Corners 2">
            <a:extLst>
              <a:ext uri="{FF2B5EF4-FFF2-40B4-BE49-F238E27FC236}">
                <a16:creationId xmlns:a16="http://schemas.microsoft.com/office/drawing/2014/main" id="{4B8D7010-A414-5C51-A077-07D7FDEB15F0}"/>
              </a:ext>
            </a:extLst>
          </p:cNvPr>
          <p:cNvSpPr/>
          <p:nvPr/>
        </p:nvSpPr>
        <p:spPr>
          <a:xfrm>
            <a:off x="4323909" y="645335"/>
            <a:ext cx="3522404" cy="252531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en-GB" sz="1400" dirty="0">
                <a:solidFill>
                  <a:srgbClr val="009999"/>
                </a:solidFill>
              </a:rPr>
              <a:t>17.7% (531,200)of the total population are children age 0 to 15. </a:t>
            </a:r>
          </a:p>
          <a:p>
            <a:pPr marL="285750" indent="-285750">
              <a:buFont typeface="Wingdings" panose="05000000000000000000" pitchFamily="2" charset="2"/>
              <a:buChar char="v"/>
            </a:pPr>
            <a:r>
              <a:rPr lang="en-GB" sz="1400" dirty="0">
                <a:solidFill>
                  <a:srgbClr val="009999"/>
                </a:solidFill>
              </a:rPr>
              <a:t>10.7% (320,900) of the total population are young people aged 16 -24</a:t>
            </a:r>
          </a:p>
          <a:p>
            <a:pPr marL="285750" indent="-285750">
              <a:buFont typeface="Wingdings" panose="05000000000000000000" pitchFamily="2" charset="2"/>
              <a:buChar char="v"/>
            </a:pPr>
            <a:r>
              <a:rPr lang="en-GB" sz="1400" dirty="0">
                <a:solidFill>
                  <a:srgbClr val="009999"/>
                </a:solidFill>
              </a:rPr>
              <a:t>22% of children are living in poverty compared with 17% in England as a whole (IDACI 2019)</a:t>
            </a:r>
          </a:p>
          <a:p>
            <a:pPr marL="285750" indent="-285750">
              <a:buFont typeface="Wingdings" panose="05000000000000000000" pitchFamily="2" charset="2"/>
              <a:buChar char="v"/>
            </a:pPr>
            <a:r>
              <a:rPr lang="en-GB" sz="1400" dirty="0">
                <a:solidFill>
                  <a:srgbClr val="009999"/>
                </a:solidFill>
              </a:rPr>
              <a:t>There are higher percentages of children and child poverty in more urban areas</a:t>
            </a:r>
          </a:p>
        </p:txBody>
      </p:sp>
      <p:sp>
        <p:nvSpPr>
          <p:cNvPr id="16" name="TextBox 15">
            <a:extLst>
              <a:ext uri="{FF2B5EF4-FFF2-40B4-BE49-F238E27FC236}">
                <a16:creationId xmlns:a16="http://schemas.microsoft.com/office/drawing/2014/main" id="{A1940A8B-7E38-BF62-37A6-15B460AA7EE7}"/>
              </a:ext>
            </a:extLst>
          </p:cNvPr>
          <p:cNvSpPr txBox="1"/>
          <p:nvPr/>
        </p:nvSpPr>
        <p:spPr>
          <a:xfrm>
            <a:off x="5390865" y="6551760"/>
            <a:ext cx="7850777" cy="307777"/>
          </a:xfrm>
          <a:prstGeom prst="rect">
            <a:avLst/>
          </a:prstGeom>
          <a:noFill/>
        </p:spPr>
        <p:txBody>
          <a:bodyPr wrap="square" rtlCol="0">
            <a:spAutoFit/>
          </a:bodyPr>
          <a:lstStyle/>
          <a:p>
            <a:r>
              <a:rPr lang="en-GB" sz="1400" b="1" dirty="0">
                <a:hlinkClick r:id="rId5"/>
              </a:rPr>
              <a:t>Maps available from Local Health</a:t>
            </a:r>
            <a:r>
              <a:rPr lang="en-GB" sz="1400" b="1" dirty="0"/>
              <a:t>	More data available on</a:t>
            </a:r>
            <a:r>
              <a:rPr lang="en-GB" sz="1400" b="1" dirty="0">
                <a:hlinkClick r:id="rId6"/>
              </a:rPr>
              <a:t> fingertips</a:t>
            </a:r>
            <a:r>
              <a:rPr lang="en-GB" sz="1400" b="1" dirty="0"/>
              <a:t>	</a:t>
            </a:r>
          </a:p>
        </p:txBody>
      </p:sp>
      <p:sp>
        <p:nvSpPr>
          <p:cNvPr id="4" name="Rectangle 3">
            <a:extLst>
              <a:ext uri="{FF2B5EF4-FFF2-40B4-BE49-F238E27FC236}">
                <a16:creationId xmlns:a16="http://schemas.microsoft.com/office/drawing/2014/main" id="{1FF2EE30-99BC-48CA-8F81-B07003A0F89E}"/>
              </a:ext>
            </a:extLst>
          </p:cNvPr>
          <p:cNvSpPr/>
          <p:nvPr/>
        </p:nvSpPr>
        <p:spPr>
          <a:xfrm>
            <a:off x="0" y="1722268"/>
            <a:ext cx="230819" cy="124287"/>
          </a:xfrm>
          <a:prstGeom prst="rect">
            <a:avLst/>
          </a:prstGeom>
          <a:solidFill>
            <a:srgbClr val="EBE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1708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4EF11-A68F-9F37-626C-07BC0B2372C3}"/>
              </a:ext>
            </a:extLst>
          </p:cNvPr>
          <p:cNvSpPr>
            <a:spLocks noGrp="1"/>
          </p:cNvSpPr>
          <p:nvPr>
            <p:ph type="title"/>
          </p:nvPr>
        </p:nvSpPr>
        <p:spPr>
          <a:xfrm>
            <a:off x="0" y="1"/>
            <a:ext cx="12192000" cy="576804"/>
          </a:xfrm>
          <a:solidFill>
            <a:srgbClr val="009999"/>
          </a:solidFill>
        </p:spPr>
        <p:txBody>
          <a:bodyPr anchor="ctr">
            <a:normAutofit/>
          </a:bodyPr>
          <a:lstStyle/>
          <a:p>
            <a:pPr algn="ctr"/>
            <a:r>
              <a:rPr lang="en-GB" b="1" dirty="0">
                <a:solidFill>
                  <a:schemeClr val="bg1"/>
                </a:solidFill>
              </a:rPr>
              <a:t>Wider determinants – risk factors - child poverty</a:t>
            </a:r>
          </a:p>
        </p:txBody>
      </p:sp>
      <p:pic>
        <p:nvPicPr>
          <p:cNvPr id="5" name="Content Placeholder 4">
            <a:extLst>
              <a:ext uri="{FF2B5EF4-FFF2-40B4-BE49-F238E27FC236}">
                <a16:creationId xmlns:a16="http://schemas.microsoft.com/office/drawing/2014/main" id="{2728FECF-0C5D-FC37-7167-A75ACE968E26}"/>
              </a:ext>
            </a:extLst>
          </p:cNvPr>
          <p:cNvPicPr>
            <a:picLocks noGrp="1" noChangeAspect="1"/>
          </p:cNvPicPr>
          <p:nvPr>
            <p:ph idx="1"/>
          </p:nvPr>
        </p:nvPicPr>
        <p:blipFill>
          <a:blip r:embed="rId2"/>
          <a:stretch>
            <a:fillRect/>
          </a:stretch>
        </p:blipFill>
        <p:spPr>
          <a:xfrm>
            <a:off x="221473" y="1517236"/>
            <a:ext cx="2416863" cy="2440028"/>
          </a:xfrm>
          <a:ln>
            <a:noFill/>
          </a:ln>
        </p:spPr>
      </p:pic>
      <p:sp>
        <p:nvSpPr>
          <p:cNvPr id="7" name="TextBox 6">
            <a:extLst>
              <a:ext uri="{FF2B5EF4-FFF2-40B4-BE49-F238E27FC236}">
                <a16:creationId xmlns:a16="http://schemas.microsoft.com/office/drawing/2014/main" id="{2A102817-B032-0B45-8DD4-C53436E34AAD}"/>
              </a:ext>
            </a:extLst>
          </p:cNvPr>
          <p:cNvSpPr txBox="1"/>
          <p:nvPr/>
        </p:nvSpPr>
        <p:spPr>
          <a:xfrm>
            <a:off x="227792" y="726957"/>
            <a:ext cx="11288355" cy="461665"/>
          </a:xfrm>
          <a:prstGeom prst="rect">
            <a:avLst/>
          </a:prstGeom>
          <a:noFill/>
        </p:spPr>
        <p:txBody>
          <a:bodyPr wrap="square">
            <a:spAutoFit/>
          </a:bodyPr>
          <a:lstStyle/>
          <a:p>
            <a:r>
              <a:rPr lang="en-GB" sz="1200" dirty="0"/>
              <a:t>There are strong links between poverty and mental health and the North East is one of the most deprived regions in England. Whilst children in low-income families continues to be such a key issue for the region, mental health in children and young people is likely to remain a priority</a:t>
            </a:r>
          </a:p>
        </p:txBody>
      </p:sp>
      <p:sp>
        <p:nvSpPr>
          <p:cNvPr id="13" name="TextBox 12">
            <a:extLst>
              <a:ext uri="{FF2B5EF4-FFF2-40B4-BE49-F238E27FC236}">
                <a16:creationId xmlns:a16="http://schemas.microsoft.com/office/drawing/2014/main" id="{744DE5F4-739C-DE22-468F-35B923FA8CB3}"/>
              </a:ext>
            </a:extLst>
          </p:cNvPr>
          <p:cNvSpPr txBox="1"/>
          <p:nvPr/>
        </p:nvSpPr>
        <p:spPr>
          <a:xfrm>
            <a:off x="306197" y="2193000"/>
            <a:ext cx="619080" cy="276999"/>
          </a:xfrm>
          <a:prstGeom prst="rect">
            <a:avLst/>
          </a:prstGeom>
          <a:noFill/>
        </p:spPr>
        <p:txBody>
          <a:bodyPr wrap="none" rtlCol="0">
            <a:spAutoFit/>
          </a:bodyPr>
          <a:lstStyle/>
          <a:p>
            <a:r>
              <a:rPr lang="en-GB" sz="1200" dirty="0">
                <a:solidFill>
                  <a:srgbClr val="002060"/>
                </a:solidFill>
              </a:rPr>
              <a:t>NENC</a:t>
            </a:r>
          </a:p>
        </p:txBody>
      </p:sp>
      <p:sp>
        <p:nvSpPr>
          <p:cNvPr id="15" name="Rectangle: Rounded Corners 14">
            <a:extLst>
              <a:ext uri="{FF2B5EF4-FFF2-40B4-BE49-F238E27FC236}">
                <a16:creationId xmlns:a16="http://schemas.microsoft.com/office/drawing/2014/main" id="{318B3E8D-BC9D-4D6C-945E-EECA030DFF6F}"/>
              </a:ext>
            </a:extLst>
          </p:cNvPr>
          <p:cNvSpPr/>
          <p:nvPr/>
        </p:nvSpPr>
        <p:spPr>
          <a:xfrm>
            <a:off x="3429933" y="4640545"/>
            <a:ext cx="2666067" cy="1008749"/>
          </a:xfrm>
          <a:prstGeom prst="roundRect">
            <a:avLst/>
          </a:prstGeom>
          <a:noFill/>
          <a:ln w="63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rgbClr val="009999"/>
                </a:solidFill>
              </a:rPr>
              <a:t>Other child poverty indicators:</a:t>
            </a:r>
          </a:p>
          <a:p>
            <a:r>
              <a:rPr lang="en-GB" sz="1400" dirty="0">
                <a:solidFill>
                  <a:schemeClr val="tx1"/>
                </a:solidFill>
                <a:hlinkClick r:id="rId3"/>
              </a:rPr>
              <a:t>Children in absolute low income families (under 16)</a:t>
            </a:r>
            <a:endParaRPr lang="en-GB" sz="1400" dirty="0">
              <a:solidFill>
                <a:schemeClr val="tx1"/>
              </a:solidFill>
            </a:endParaRPr>
          </a:p>
        </p:txBody>
      </p:sp>
      <p:sp>
        <p:nvSpPr>
          <p:cNvPr id="16" name="Rectangle: Rounded Corners 15">
            <a:extLst>
              <a:ext uri="{FF2B5EF4-FFF2-40B4-BE49-F238E27FC236}">
                <a16:creationId xmlns:a16="http://schemas.microsoft.com/office/drawing/2014/main" id="{CC233A20-6283-AC94-4D11-16273D8CBA74}"/>
              </a:ext>
            </a:extLst>
          </p:cNvPr>
          <p:cNvSpPr/>
          <p:nvPr/>
        </p:nvSpPr>
        <p:spPr>
          <a:xfrm>
            <a:off x="85653" y="4651428"/>
            <a:ext cx="3171702" cy="1008749"/>
          </a:xfrm>
          <a:prstGeom prst="roundRect">
            <a:avLst/>
          </a:prstGeom>
          <a:noFill/>
          <a:ln w="63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a:solidFill>
                <a:srgbClr val="009999"/>
              </a:solidFill>
            </a:endParaRPr>
          </a:p>
          <a:p>
            <a:r>
              <a:rPr lang="en-GB" sz="1400" b="1" dirty="0">
                <a:solidFill>
                  <a:srgbClr val="009999"/>
                </a:solidFill>
              </a:rPr>
              <a:t>Sources:</a:t>
            </a:r>
          </a:p>
          <a:p>
            <a:r>
              <a:rPr lang="en-GB" sz="1400" dirty="0">
                <a:hlinkClick r:id="rId4"/>
              </a:rPr>
              <a:t>Picture of health</a:t>
            </a:r>
            <a:endParaRPr lang="en-GB" sz="1400" dirty="0"/>
          </a:p>
          <a:p>
            <a:r>
              <a:rPr lang="en-GB" sz="1400" dirty="0">
                <a:hlinkClick r:id="rId5"/>
              </a:rPr>
              <a:t>Fingertips</a:t>
            </a:r>
            <a:r>
              <a:rPr lang="en-GB" sz="1400" dirty="0">
                <a:solidFill>
                  <a:schemeClr val="tx1"/>
                </a:solidFill>
              </a:rPr>
              <a:t> (including local authority level data)</a:t>
            </a:r>
            <a:endParaRPr lang="en-GB" sz="1400" dirty="0"/>
          </a:p>
          <a:p>
            <a:endParaRPr lang="en-GB" dirty="0">
              <a:solidFill>
                <a:schemeClr val="tx2"/>
              </a:solidFill>
            </a:endParaRPr>
          </a:p>
        </p:txBody>
      </p:sp>
      <p:sp>
        <p:nvSpPr>
          <p:cNvPr id="3" name="Rectangle: Rounded Corners 2">
            <a:extLst>
              <a:ext uri="{FF2B5EF4-FFF2-40B4-BE49-F238E27FC236}">
                <a16:creationId xmlns:a16="http://schemas.microsoft.com/office/drawing/2014/main" id="{BC5B1C34-BAE3-FB2C-DCE3-B704B8484DAD}"/>
              </a:ext>
            </a:extLst>
          </p:cNvPr>
          <p:cNvSpPr/>
          <p:nvPr/>
        </p:nvSpPr>
        <p:spPr>
          <a:xfrm>
            <a:off x="2980267" y="1517235"/>
            <a:ext cx="3171702" cy="2679695"/>
          </a:xfrm>
          <a:prstGeom prst="roundRect">
            <a:avLst/>
          </a:prstGeom>
          <a:noFill/>
          <a:ln w="63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009999"/>
              </a:solidFill>
            </a:endParaRPr>
          </a:p>
        </p:txBody>
      </p:sp>
      <p:sp>
        <p:nvSpPr>
          <p:cNvPr id="6" name="TextBox 5">
            <a:extLst>
              <a:ext uri="{FF2B5EF4-FFF2-40B4-BE49-F238E27FC236}">
                <a16:creationId xmlns:a16="http://schemas.microsoft.com/office/drawing/2014/main" id="{E6D5445B-5371-21E4-CAA5-70A6BC59CBF1}"/>
              </a:ext>
            </a:extLst>
          </p:cNvPr>
          <p:cNvSpPr txBox="1"/>
          <p:nvPr/>
        </p:nvSpPr>
        <p:spPr>
          <a:xfrm>
            <a:off x="6369071" y="1268192"/>
            <a:ext cx="5147076" cy="276999"/>
          </a:xfrm>
          <a:prstGeom prst="rect">
            <a:avLst/>
          </a:prstGeom>
          <a:noFill/>
        </p:spPr>
        <p:txBody>
          <a:bodyPr wrap="square" rtlCol="0">
            <a:spAutoFit/>
          </a:bodyPr>
          <a:lstStyle/>
          <a:p>
            <a:r>
              <a:rPr lang="en-GB" sz="1200" b="1" dirty="0">
                <a:solidFill>
                  <a:srgbClr val="009999"/>
                </a:solidFill>
              </a:rPr>
              <a:t>Trend</a:t>
            </a:r>
            <a:r>
              <a:rPr lang="en-GB" sz="1200" b="1" dirty="0"/>
              <a:t> Children in relative low income families (under 16s)</a:t>
            </a:r>
          </a:p>
        </p:txBody>
      </p:sp>
      <p:sp>
        <p:nvSpPr>
          <p:cNvPr id="10" name="TextBox 9">
            <a:extLst>
              <a:ext uri="{FF2B5EF4-FFF2-40B4-BE49-F238E27FC236}">
                <a16:creationId xmlns:a16="http://schemas.microsoft.com/office/drawing/2014/main" id="{B0876B37-8EF0-91B0-86AE-8D12FB92EDFC}"/>
              </a:ext>
            </a:extLst>
          </p:cNvPr>
          <p:cNvSpPr txBox="1"/>
          <p:nvPr/>
        </p:nvSpPr>
        <p:spPr>
          <a:xfrm>
            <a:off x="3081629" y="1683476"/>
            <a:ext cx="2968978" cy="2246769"/>
          </a:xfrm>
          <a:prstGeom prst="rect">
            <a:avLst/>
          </a:prstGeom>
          <a:noFill/>
        </p:spPr>
        <p:txBody>
          <a:bodyPr wrap="square">
            <a:spAutoFit/>
          </a:bodyPr>
          <a:lstStyle/>
          <a:p>
            <a:pPr defTabSz="914400"/>
            <a:r>
              <a:rPr lang="en-GB" sz="1400" dirty="0">
                <a:solidFill>
                  <a:srgbClr val="009999"/>
                </a:solidFill>
                <a:latin typeface="Arial"/>
                <a:ea typeface="ヒラギノ角ゴ Pro W3"/>
              </a:rPr>
              <a:t>There are strong links between poverty and mental health and the North East is one of the most deprived regions in England.</a:t>
            </a:r>
          </a:p>
          <a:p>
            <a:pPr defTabSz="914400"/>
            <a:endParaRPr lang="en-GB" sz="1400" dirty="0">
              <a:solidFill>
                <a:srgbClr val="009999"/>
              </a:solidFill>
              <a:latin typeface="Arial"/>
              <a:ea typeface="ヒラギノ角ゴ Pro W3"/>
            </a:endParaRPr>
          </a:p>
          <a:p>
            <a:pPr defTabSz="914400"/>
            <a:r>
              <a:rPr lang="en-GB" sz="1400" dirty="0">
                <a:solidFill>
                  <a:srgbClr val="009999"/>
                </a:solidFill>
                <a:latin typeface="Arial"/>
                <a:ea typeface="ヒラギノ角ゴ Pro W3"/>
              </a:rPr>
              <a:t>Whilst children in low-income families continues to be such a key issue for the region, mental health in children and young people is likely to remain a priority</a:t>
            </a:r>
          </a:p>
        </p:txBody>
      </p:sp>
      <p:grpSp>
        <p:nvGrpSpPr>
          <p:cNvPr id="20" name="Group 19">
            <a:extLst>
              <a:ext uri="{FF2B5EF4-FFF2-40B4-BE49-F238E27FC236}">
                <a16:creationId xmlns:a16="http://schemas.microsoft.com/office/drawing/2014/main" id="{100C3A2D-DFA0-1D08-E413-B7EA60244AA2}"/>
              </a:ext>
            </a:extLst>
          </p:cNvPr>
          <p:cNvGrpSpPr/>
          <p:nvPr/>
        </p:nvGrpSpPr>
        <p:grpSpPr>
          <a:xfrm>
            <a:off x="6268578" y="1613228"/>
            <a:ext cx="5701949" cy="4517815"/>
            <a:chOff x="6268578" y="1613228"/>
            <a:chExt cx="5701949" cy="4517815"/>
          </a:xfrm>
        </p:grpSpPr>
        <p:pic>
          <p:nvPicPr>
            <p:cNvPr id="9" name="Content Placeholder 5" descr="Chart, line chart&#10;&#10;Description automatically generated">
              <a:extLst>
                <a:ext uri="{FF2B5EF4-FFF2-40B4-BE49-F238E27FC236}">
                  <a16:creationId xmlns:a16="http://schemas.microsoft.com/office/drawing/2014/main" id="{0A1AF05E-E5E9-B4D9-3C2C-D398C44EB1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68578" y="1613228"/>
              <a:ext cx="5701949" cy="4276461"/>
            </a:xfrm>
            <a:prstGeom prst="rect">
              <a:avLst/>
            </a:prstGeom>
            <a:ln>
              <a:noFill/>
            </a:ln>
          </p:spPr>
        </p:pic>
        <p:sp>
          <p:nvSpPr>
            <p:cNvPr id="14" name="TextBox 13">
              <a:extLst>
                <a:ext uri="{FF2B5EF4-FFF2-40B4-BE49-F238E27FC236}">
                  <a16:creationId xmlns:a16="http://schemas.microsoft.com/office/drawing/2014/main" id="{0FBCBDBC-AC6E-45D0-6ED7-8D7CC38559A0}"/>
                </a:ext>
              </a:extLst>
            </p:cNvPr>
            <p:cNvSpPr txBox="1"/>
            <p:nvPr/>
          </p:nvSpPr>
          <p:spPr>
            <a:xfrm>
              <a:off x="9553664" y="2806861"/>
              <a:ext cx="1284326" cy="276999"/>
            </a:xfrm>
            <a:prstGeom prst="rect">
              <a:avLst/>
            </a:prstGeom>
            <a:noFill/>
          </p:spPr>
          <p:txBody>
            <a:bodyPr wrap="none" rtlCol="0">
              <a:spAutoFit/>
            </a:bodyPr>
            <a:lstStyle/>
            <a:p>
              <a:r>
                <a:rPr lang="en-GB" sz="1200" dirty="0">
                  <a:solidFill>
                    <a:schemeClr val="accent5">
                      <a:lumMod val="60000"/>
                      <a:lumOff val="40000"/>
                    </a:schemeClr>
                  </a:solidFill>
                </a:rPr>
                <a:t>-</a:t>
              </a:r>
              <a:r>
                <a:rPr lang="en-GB" sz="1200" dirty="0">
                  <a:solidFill>
                    <a:srgbClr val="002060"/>
                  </a:solidFill>
                </a:rPr>
                <a:t> NE region only</a:t>
              </a:r>
            </a:p>
          </p:txBody>
        </p:sp>
        <p:sp>
          <p:nvSpPr>
            <p:cNvPr id="11" name="Rectangle 10">
              <a:extLst>
                <a:ext uri="{FF2B5EF4-FFF2-40B4-BE49-F238E27FC236}">
                  <a16:creationId xmlns:a16="http://schemas.microsoft.com/office/drawing/2014/main" id="{8FD61E13-5E0C-1EDF-618D-16CAB49C9EAA}"/>
                </a:ext>
              </a:extLst>
            </p:cNvPr>
            <p:cNvSpPr/>
            <p:nvPr/>
          </p:nvSpPr>
          <p:spPr>
            <a:xfrm>
              <a:off x="11010568" y="2596625"/>
              <a:ext cx="511163" cy="585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9999"/>
                  </a:solidFill>
                </a:rPr>
                <a:t>NE  28%</a:t>
              </a:r>
            </a:p>
          </p:txBody>
        </p:sp>
        <p:sp>
          <p:nvSpPr>
            <p:cNvPr id="17" name="Rectangle 16">
              <a:extLst>
                <a:ext uri="{FF2B5EF4-FFF2-40B4-BE49-F238E27FC236}">
                  <a16:creationId xmlns:a16="http://schemas.microsoft.com/office/drawing/2014/main" id="{CCEE978F-BB78-CB67-F03F-323BB04641F8}"/>
                </a:ext>
              </a:extLst>
            </p:cNvPr>
            <p:cNvSpPr/>
            <p:nvPr/>
          </p:nvSpPr>
          <p:spPr>
            <a:xfrm>
              <a:off x="11260565" y="3344713"/>
              <a:ext cx="511163" cy="585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err="1">
                  <a:solidFill>
                    <a:srgbClr val="009999"/>
                  </a:solidFill>
                </a:rPr>
                <a:t>Eng</a:t>
              </a:r>
              <a:r>
                <a:rPr lang="en-GB" sz="1200" b="1" dirty="0">
                  <a:solidFill>
                    <a:srgbClr val="009999"/>
                  </a:solidFill>
                </a:rPr>
                <a:t> 19%</a:t>
              </a:r>
            </a:p>
          </p:txBody>
        </p:sp>
        <p:grpSp>
          <p:nvGrpSpPr>
            <p:cNvPr id="4" name="Group 3">
              <a:extLst>
                <a:ext uri="{FF2B5EF4-FFF2-40B4-BE49-F238E27FC236}">
                  <a16:creationId xmlns:a16="http://schemas.microsoft.com/office/drawing/2014/main" id="{A51C704B-F462-DCDE-267F-99665C7E5B37}"/>
                </a:ext>
              </a:extLst>
            </p:cNvPr>
            <p:cNvGrpSpPr/>
            <p:nvPr/>
          </p:nvGrpSpPr>
          <p:grpSpPr>
            <a:xfrm>
              <a:off x="8466617" y="5561339"/>
              <a:ext cx="1564247" cy="569704"/>
              <a:chOff x="1664630" y="4920340"/>
              <a:chExt cx="1564247" cy="569704"/>
            </a:xfrm>
          </p:grpSpPr>
          <p:sp>
            <p:nvSpPr>
              <p:cNvPr id="8" name="Rectangle 7">
                <a:extLst>
                  <a:ext uri="{FF2B5EF4-FFF2-40B4-BE49-F238E27FC236}">
                    <a16:creationId xmlns:a16="http://schemas.microsoft.com/office/drawing/2014/main" id="{EC18CD74-978C-8E5D-C2F2-5C10DA14BEE1}"/>
                  </a:ext>
                </a:extLst>
              </p:cNvPr>
              <p:cNvSpPr/>
              <p:nvPr/>
            </p:nvSpPr>
            <p:spPr>
              <a:xfrm>
                <a:off x="1927081" y="4920340"/>
                <a:ext cx="1075507" cy="222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solidFill>
                  </a:rPr>
                  <a:t>England</a:t>
                </a:r>
              </a:p>
            </p:txBody>
          </p:sp>
          <p:cxnSp>
            <p:nvCxnSpPr>
              <p:cNvPr id="12" name="Straight Connector 11">
                <a:extLst>
                  <a:ext uri="{FF2B5EF4-FFF2-40B4-BE49-F238E27FC236}">
                    <a16:creationId xmlns:a16="http://schemas.microsoft.com/office/drawing/2014/main" id="{23EB0F1F-5A4D-3989-C3A2-1719FC4CD7E7}"/>
                  </a:ext>
                </a:extLst>
              </p:cNvPr>
              <p:cNvCxnSpPr>
                <a:cxnSpLocks/>
              </p:cNvCxnSpPr>
              <p:nvPr/>
            </p:nvCxnSpPr>
            <p:spPr>
              <a:xfrm>
                <a:off x="1664630" y="5234081"/>
                <a:ext cx="304800" cy="0"/>
              </a:xfrm>
              <a:prstGeom prst="line">
                <a:avLst/>
              </a:prstGeom>
              <a:ln w="190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0088094-809C-01B1-866F-C7EFA1D6CC19}"/>
                  </a:ext>
                </a:extLst>
              </p:cNvPr>
              <p:cNvCxnSpPr>
                <a:cxnSpLocks/>
              </p:cNvCxnSpPr>
              <p:nvPr/>
            </p:nvCxnSpPr>
            <p:spPr>
              <a:xfrm>
                <a:off x="1664630" y="5031832"/>
                <a:ext cx="2624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B055C0E-C56E-E598-2C90-4ABECA44DB4A}"/>
                  </a:ext>
                </a:extLst>
              </p:cNvPr>
              <p:cNvSpPr txBox="1"/>
              <p:nvPr/>
            </p:nvSpPr>
            <p:spPr>
              <a:xfrm>
                <a:off x="1927081" y="5089934"/>
                <a:ext cx="1301796" cy="400110"/>
              </a:xfrm>
              <a:prstGeom prst="rect">
                <a:avLst/>
              </a:prstGeom>
              <a:solidFill>
                <a:schemeClr val="bg1"/>
              </a:solidFill>
            </p:spPr>
            <p:txBody>
              <a:bodyPr wrap="square" rtlCol="0">
                <a:spAutoFit/>
              </a:bodyPr>
              <a:lstStyle/>
              <a:p>
                <a:r>
                  <a:rPr lang="en-GB" sz="1000" dirty="0">
                    <a:solidFill>
                      <a:schemeClr val="tx1"/>
                    </a:solidFill>
                  </a:rPr>
                  <a:t>North East region</a:t>
                </a:r>
              </a:p>
              <a:p>
                <a:endParaRPr lang="en-GB" sz="1000" dirty="0"/>
              </a:p>
            </p:txBody>
          </p:sp>
        </p:grpSp>
      </p:grpSp>
    </p:spTree>
    <p:extLst>
      <p:ext uri="{BB962C8B-B14F-4D97-AF65-F5344CB8AC3E}">
        <p14:creationId xmlns:p14="http://schemas.microsoft.com/office/powerpoint/2010/main" val="3360721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420E1F8-45A6-B740-4043-A0544C4FD148}"/>
              </a:ext>
            </a:extLst>
          </p:cNvPr>
          <p:cNvPicPr>
            <a:picLocks noChangeAspect="1"/>
          </p:cNvPicPr>
          <p:nvPr/>
        </p:nvPicPr>
        <p:blipFill>
          <a:blip r:embed="rId3"/>
          <a:stretch>
            <a:fillRect/>
          </a:stretch>
        </p:blipFill>
        <p:spPr>
          <a:xfrm>
            <a:off x="8105422" y="2129780"/>
            <a:ext cx="3695890" cy="2732003"/>
          </a:xfrm>
          <a:prstGeom prst="rect">
            <a:avLst/>
          </a:prstGeom>
        </p:spPr>
      </p:pic>
      <p:sp>
        <p:nvSpPr>
          <p:cNvPr id="2" name="Title 1">
            <a:extLst>
              <a:ext uri="{FF2B5EF4-FFF2-40B4-BE49-F238E27FC236}">
                <a16:creationId xmlns:a16="http://schemas.microsoft.com/office/drawing/2014/main" id="{7004EF11-A68F-9F37-626C-07BC0B2372C3}"/>
              </a:ext>
            </a:extLst>
          </p:cNvPr>
          <p:cNvSpPr>
            <a:spLocks noGrp="1"/>
          </p:cNvSpPr>
          <p:nvPr>
            <p:ph type="title"/>
          </p:nvPr>
        </p:nvSpPr>
        <p:spPr>
          <a:xfrm>
            <a:off x="0" y="-2160"/>
            <a:ext cx="12192000" cy="521449"/>
          </a:xfrm>
          <a:solidFill>
            <a:srgbClr val="009999"/>
          </a:solidFill>
        </p:spPr>
        <p:txBody>
          <a:bodyPr anchor="ctr">
            <a:noAutofit/>
          </a:bodyPr>
          <a:lstStyle/>
          <a:p>
            <a:pPr algn="ctr"/>
            <a:r>
              <a:rPr lang="en-GB" sz="2400" b="1" dirty="0">
                <a:solidFill>
                  <a:schemeClr val="bg1"/>
                </a:solidFill>
              </a:rPr>
              <a:t>Wider determinants– Vulnerable groups – Children in care</a:t>
            </a:r>
          </a:p>
        </p:txBody>
      </p:sp>
      <p:sp>
        <p:nvSpPr>
          <p:cNvPr id="23" name="TextBox 22">
            <a:extLst>
              <a:ext uri="{FF2B5EF4-FFF2-40B4-BE49-F238E27FC236}">
                <a16:creationId xmlns:a16="http://schemas.microsoft.com/office/drawing/2014/main" id="{D9045DC8-6BB8-18DF-B01D-499AC1E9369C}"/>
              </a:ext>
            </a:extLst>
          </p:cNvPr>
          <p:cNvSpPr txBox="1"/>
          <p:nvPr/>
        </p:nvSpPr>
        <p:spPr>
          <a:xfrm>
            <a:off x="0" y="578948"/>
            <a:ext cx="12185710" cy="1015663"/>
          </a:xfrm>
          <a:prstGeom prst="rect">
            <a:avLst/>
          </a:prstGeom>
          <a:noFill/>
        </p:spPr>
        <p:txBody>
          <a:bodyPr wrap="square" rtlCol="0">
            <a:spAutoFit/>
          </a:bodyPr>
          <a:lstStyle/>
          <a:p>
            <a:pPr marL="85725" indent="0">
              <a:buNone/>
            </a:pPr>
            <a:r>
              <a:rPr lang="en-GB" sz="1200" dirty="0">
                <a:latin typeface="Arial"/>
                <a:ea typeface="ヒラギノ角ゴ Pro W3"/>
              </a:rPr>
              <a:t>Many children in care are likely to have had experiences or been brought up in circumstances which make them more vulnerable and at risk of poorer outcomes than other children (</a:t>
            </a:r>
            <a:r>
              <a:rPr lang="en-GB" sz="1200" dirty="0">
                <a:latin typeface="Arial"/>
                <a:ea typeface="ヒラギノ角ゴ Pro W3"/>
                <a:hlinkClick r:id="rId4"/>
              </a:rPr>
              <a:t>No child left behind: understanding and quantifying vulnerability</a:t>
            </a:r>
            <a:r>
              <a:rPr lang="en-GB" sz="1200" dirty="0">
                <a:latin typeface="Arial"/>
                <a:ea typeface="ヒラギノ角ゴ Pro W3"/>
              </a:rPr>
              <a:t>). Studies have found that children in care are more likely to have lower educational attainment across all age groups as well as poorer mental and physical health (</a:t>
            </a:r>
            <a:r>
              <a:rPr lang="en-GB" sz="1200" dirty="0">
                <a:latin typeface="Arial"/>
                <a:ea typeface="ヒラギノ角ゴ Pro W3"/>
                <a:hlinkClick r:id="rId5"/>
              </a:rPr>
              <a:t>Rahilly et al, 2014</a:t>
            </a:r>
            <a:r>
              <a:rPr lang="en-GB" sz="1200" dirty="0">
                <a:latin typeface="Arial"/>
                <a:ea typeface="ヒラギノ角ゴ Pro W3"/>
              </a:rPr>
              <a:t>).</a:t>
            </a:r>
          </a:p>
          <a:p>
            <a:pPr marL="85725" indent="0">
              <a:buNone/>
            </a:pPr>
            <a:r>
              <a:rPr lang="en-GB" sz="1200" dirty="0">
                <a:latin typeface="Arial"/>
                <a:ea typeface="ヒラギノ角ゴ Pro W3"/>
              </a:rPr>
              <a:t>Currently half of all children in care meet the criteria for a possible mental health disorder, compared to one in ten children outside the care system (Improved mental health support for children in care</a:t>
            </a:r>
          </a:p>
        </p:txBody>
      </p:sp>
      <p:sp>
        <p:nvSpPr>
          <p:cNvPr id="24" name="Rectangle: Rounded Corners 23">
            <a:extLst>
              <a:ext uri="{FF2B5EF4-FFF2-40B4-BE49-F238E27FC236}">
                <a16:creationId xmlns:a16="http://schemas.microsoft.com/office/drawing/2014/main" id="{129E8A69-56E5-35E5-A9B2-4896E0F4C279}"/>
              </a:ext>
            </a:extLst>
          </p:cNvPr>
          <p:cNvSpPr/>
          <p:nvPr/>
        </p:nvSpPr>
        <p:spPr>
          <a:xfrm>
            <a:off x="5029027" y="5556049"/>
            <a:ext cx="2339927" cy="646213"/>
          </a:xfrm>
          <a:prstGeom prst="roundRect">
            <a:avLst/>
          </a:prstGeom>
          <a:noFill/>
          <a:ln w="63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b="1" dirty="0">
              <a:solidFill>
                <a:srgbClr val="009999"/>
              </a:solidFill>
            </a:endParaRPr>
          </a:p>
          <a:p>
            <a:r>
              <a:rPr lang="en-GB" sz="1200" b="1" dirty="0">
                <a:solidFill>
                  <a:srgbClr val="009999"/>
                </a:solidFill>
              </a:rPr>
              <a:t>Sources:</a:t>
            </a:r>
          </a:p>
          <a:p>
            <a:r>
              <a:rPr lang="en-GB" sz="1200" dirty="0">
                <a:hlinkClick r:id="rId6"/>
              </a:rPr>
              <a:t>Fingertips</a:t>
            </a:r>
            <a:r>
              <a:rPr lang="en-GB" sz="1200" dirty="0">
                <a:solidFill>
                  <a:schemeClr val="tx1"/>
                </a:solidFill>
                <a:hlinkClick r:id="rId7"/>
              </a:rPr>
              <a:t> </a:t>
            </a:r>
            <a:r>
              <a:rPr lang="en-GB" sz="1200" dirty="0">
                <a:solidFill>
                  <a:schemeClr val="tx1"/>
                </a:solidFill>
              </a:rPr>
              <a:t>(including local authority level data)</a:t>
            </a:r>
            <a:endParaRPr lang="en-GB" sz="1200" dirty="0"/>
          </a:p>
          <a:p>
            <a:endParaRPr lang="en-GB" sz="1200" dirty="0">
              <a:solidFill>
                <a:schemeClr val="tx2"/>
              </a:solidFill>
            </a:endParaRPr>
          </a:p>
        </p:txBody>
      </p:sp>
      <p:sp>
        <p:nvSpPr>
          <p:cNvPr id="25" name="Rectangle: Rounded Corners 24">
            <a:extLst>
              <a:ext uri="{FF2B5EF4-FFF2-40B4-BE49-F238E27FC236}">
                <a16:creationId xmlns:a16="http://schemas.microsoft.com/office/drawing/2014/main" id="{F4AE6E6D-99E3-FF51-BF6A-6709A90FE7E9}"/>
              </a:ext>
            </a:extLst>
          </p:cNvPr>
          <p:cNvSpPr/>
          <p:nvPr/>
        </p:nvSpPr>
        <p:spPr>
          <a:xfrm>
            <a:off x="7974729" y="4988161"/>
            <a:ext cx="4033879" cy="1214101"/>
          </a:xfrm>
          <a:prstGeom prst="roundRect">
            <a:avLst/>
          </a:prstGeom>
          <a:noFill/>
          <a:ln w="63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en-GB" sz="1200" b="1" dirty="0">
                <a:solidFill>
                  <a:srgbClr val="009999"/>
                </a:solidFill>
              </a:rPr>
              <a:t>Other indicators:</a:t>
            </a:r>
            <a:endParaRPr lang="en-GB" sz="1200" dirty="0">
              <a:solidFill>
                <a:schemeClr val="tx2"/>
              </a:solidFill>
            </a:endParaRPr>
          </a:p>
          <a:p>
            <a:r>
              <a:rPr lang="en-GB" sz="1200" dirty="0">
                <a:solidFill>
                  <a:schemeClr val="tx1"/>
                </a:solidFill>
                <a:hlinkClick r:id="rId8"/>
              </a:rPr>
              <a:t>Children on child protection plans</a:t>
            </a:r>
            <a:endParaRPr lang="en-GB" sz="1200" dirty="0">
              <a:solidFill>
                <a:schemeClr val="tx1"/>
              </a:solidFill>
            </a:endParaRPr>
          </a:p>
          <a:p>
            <a:r>
              <a:rPr lang="en-GB" sz="1200" dirty="0">
                <a:solidFill>
                  <a:schemeClr val="tx1"/>
                </a:solidFill>
                <a:hlinkClick r:id="rId9"/>
              </a:rPr>
              <a:t>Looked after children emotional wellbeing</a:t>
            </a:r>
            <a:endParaRPr lang="en-GB" sz="1200" dirty="0">
              <a:solidFill>
                <a:schemeClr val="tx1"/>
              </a:solidFill>
            </a:endParaRPr>
          </a:p>
          <a:p>
            <a:r>
              <a:rPr lang="en-GB" sz="1200" dirty="0">
                <a:solidFill>
                  <a:schemeClr val="tx1"/>
                </a:solidFill>
                <a:hlinkClick r:id="rId10"/>
              </a:rPr>
              <a:t>Pupils with social, emotional and MH needs</a:t>
            </a:r>
            <a:endParaRPr lang="en-GB" sz="1200" dirty="0">
              <a:solidFill>
                <a:schemeClr val="tx1"/>
              </a:solidFill>
            </a:endParaRPr>
          </a:p>
          <a:p>
            <a:r>
              <a:rPr lang="en-GB" sz="1200" dirty="0">
                <a:solidFill>
                  <a:schemeClr val="tx1"/>
                </a:solidFill>
                <a:hlinkClick r:id="rId11"/>
              </a:rPr>
              <a:t>Homelessness households with dependent children</a:t>
            </a:r>
            <a:endParaRPr lang="en-GB" sz="1200" dirty="0">
              <a:solidFill>
                <a:schemeClr val="tx1"/>
              </a:solidFill>
            </a:endParaRPr>
          </a:p>
          <a:p>
            <a:r>
              <a:rPr lang="en-GB" sz="1200" dirty="0">
                <a:solidFill>
                  <a:schemeClr val="tx1"/>
                </a:solidFill>
                <a:hlinkClick r:id="rId12"/>
              </a:rPr>
              <a:t>Children with learning difficulties known to school</a:t>
            </a:r>
            <a:endParaRPr lang="en-GB" sz="1200" dirty="0">
              <a:solidFill>
                <a:schemeClr val="tx1"/>
              </a:solidFill>
            </a:endParaRPr>
          </a:p>
        </p:txBody>
      </p:sp>
      <p:sp>
        <p:nvSpPr>
          <p:cNvPr id="35" name="Rectangle: Rounded Corners 34">
            <a:extLst>
              <a:ext uri="{FF2B5EF4-FFF2-40B4-BE49-F238E27FC236}">
                <a16:creationId xmlns:a16="http://schemas.microsoft.com/office/drawing/2014/main" id="{2398830F-ABF7-4739-50A3-16EC01E68570}"/>
              </a:ext>
            </a:extLst>
          </p:cNvPr>
          <p:cNvSpPr/>
          <p:nvPr/>
        </p:nvSpPr>
        <p:spPr>
          <a:xfrm>
            <a:off x="4696056" y="1425039"/>
            <a:ext cx="3223938" cy="4001983"/>
          </a:xfrm>
          <a:prstGeom prst="round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accent1"/>
                </a:solidFill>
                <a:ea typeface="ヒラギノ角ゴ Pro W3"/>
              </a:rPr>
              <a:t>The North East has a significantly worse rate, compared to England, of children in care and children subject to a protection plan with an initial category of neglect or abuse.</a:t>
            </a:r>
            <a:br>
              <a:rPr lang="en-GB" sz="1400" dirty="0">
                <a:solidFill>
                  <a:schemeClr val="accent1"/>
                </a:solidFill>
                <a:ea typeface="ヒラギノ角ゴ Pro W3"/>
              </a:rPr>
            </a:br>
            <a:br>
              <a:rPr lang="en-GB" sz="1400" dirty="0">
                <a:solidFill>
                  <a:schemeClr val="accent1"/>
                </a:solidFill>
                <a:ea typeface="ヒラギノ角ゴ Pro W3"/>
              </a:rPr>
            </a:br>
            <a:r>
              <a:rPr lang="en-GB" sz="1400" dirty="0">
                <a:solidFill>
                  <a:schemeClr val="accent1"/>
                </a:solidFill>
                <a:ea typeface="ヒラギノ角ゴ Pro W3"/>
              </a:rPr>
              <a:t>The region also has a significantly higher rate of children on protection plans and children leaving care, compared to the national average. </a:t>
            </a:r>
            <a:br>
              <a:rPr lang="en-GB" sz="1400" dirty="0">
                <a:solidFill>
                  <a:schemeClr val="accent1"/>
                </a:solidFill>
                <a:ea typeface="ヒラギノ角ゴ Pro W3"/>
              </a:rPr>
            </a:br>
            <a:br>
              <a:rPr lang="en-GB" sz="1400" dirty="0">
                <a:solidFill>
                  <a:schemeClr val="accent1"/>
                </a:solidFill>
                <a:ea typeface="ヒラギノ角ゴ Pro W3"/>
              </a:rPr>
            </a:br>
            <a:r>
              <a:rPr lang="en-GB" sz="1400" dirty="0">
                <a:solidFill>
                  <a:schemeClr val="accent1"/>
                </a:solidFill>
                <a:ea typeface="ヒラギノ角ゴ Pro W3"/>
              </a:rPr>
              <a:t>The percentage of children who became subject of a child protection plan for a second or subsequent time is statistically similar to the England value</a:t>
            </a:r>
            <a:r>
              <a:rPr lang="en-GB" sz="1400" i="1" dirty="0">
                <a:solidFill>
                  <a:schemeClr val="accent1"/>
                </a:solidFill>
                <a:ea typeface="ヒラギノ角ゴ Pro W3"/>
              </a:rPr>
              <a:t>. </a:t>
            </a:r>
            <a:endParaRPr lang="en-GB" sz="1400" i="1" dirty="0">
              <a:solidFill>
                <a:schemeClr val="accent1"/>
              </a:solidFill>
            </a:endParaRPr>
          </a:p>
        </p:txBody>
      </p:sp>
      <p:sp>
        <p:nvSpPr>
          <p:cNvPr id="9" name="TextBox 8">
            <a:extLst>
              <a:ext uri="{FF2B5EF4-FFF2-40B4-BE49-F238E27FC236}">
                <a16:creationId xmlns:a16="http://schemas.microsoft.com/office/drawing/2014/main" id="{E79829E8-ADF2-B15B-82F7-28EC3E1B424E}"/>
              </a:ext>
            </a:extLst>
          </p:cNvPr>
          <p:cNvSpPr txBox="1"/>
          <p:nvPr/>
        </p:nvSpPr>
        <p:spPr>
          <a:xfrm>
            <a:off x="7974730" y="1606561"/>
            <a:ext cx="3979784" cy="461665"/>
          </a:xfrm>
          <a:prstGeom prst="rect">
            <a:avLst/>
          </a:prstGeom>
          <a:noFill/>
        </p:spPr>
        <p:txBody>
          <a:bodyPr wrap="square" rtlCol="0">
            <a:spAutoFit/>
          </a:bodyPr>
          <a:lstStyle/>
          <a:p>
            <a:r>
              <a:rPr lang="en-GB" sz="1200" b="1" dirty="0">
                <a:solidFill>
                  <a:srgbClr val="009999"/>
                </a:solidFill>
              </a:rPr>
              <a:t>Inequalities (England) – deprivation (deciles) </a:t>
            </a:r>
            <a:r>
              <a:rPr lang="en-GB" sz="1200" b="1" dirty="0"/>
              <a:t>Children in care per 10,000 (2022)</a:t>
            </a:r>
          </a:p>
        </p:txBody>
      </p:sp>
      <p:sp>
        <p:nvSpPr>
          <p:cNvPr id="10" name="TextBox 9">
            <a:extLst>
              <a:ext uri="{FF2B5EF4-FFF2-40B4-BE49-F238E27FC236}">
                <a16:creationId xmlns:a16="http://schemas.microsoft.com/office/drawing/2014/main" id="{0D83CC6E-6E60-FF81-A5B5-C57CE1A57BB6}"/>
              </a:ext>
            </a:extLst>
          </p:cNvPr>
          <p:cNvSpPr txBox="1"/>
          <p:nvPr/>
        </p:nvSpPr>
        <p:spPr>
          <a:xfrm>
            <a:off x="-38868" y="2732643"/>
            <a:ext cx="4060979" cy="276999"/>
          </a:xfrm>
          <a:prstGeom prst="rect">
            <a:avLst/>
          </a:prstGeom>
          <a:noFill/>
        </p:spPr>
        <p:txBody>
          <a:bodyPr wrap="square" rtlCol="0">
            <a:spAutoFit/>
          </a:bodyPr>
          <a:lstStyle/>
          <a:p>
            <a:r>
              <a:rPr lang="en-GB" sz="1200" b="1" dirty="0">
                <a:solidFill>
                  <a:srgbClr val="009999"/>
                </a:solidFill>
              </a:rPr>
              <a:t>Trend </a:t>
            </a:r>
            <a:r>
              <a:rPr lang="en-GB" sz="1200" b="1" dirty="0"/>
              <a:t>Children in care per 10,000 </a:t>
            </a:r>
            <a:endParaRPr lang="en-GB" sz="1200" b="1" dirty="0">
              <a:solidFill>
                <a:srgbClr val="009999"/>
              </a:solidFill>
            </a:endParaRPr>
          </a:p>
        </p:txBody>
      </p:sp>
      <p:sp>
        <p:nvSpPr>
          <p:cNvPr id="11" name="TextBox 10">
            <a:extLst>
              <a:ext uri="{FF2B5EF4-FFF2-40B4-BE49-F238E27FC236}">
                <a16:creationId xmlns:a16="http://schemas.microsoft.com/office/drawing/2014/main" id="{D07505E4-925B-08DD-5C44-77062168B2C9}"/>
              </a:ext>
            </a:extLst>
          </p:cNvPr>
          <p:cNvSpPr txBox="1"/>
          <p:nvPr/>
        </p:nvSpPr>
        <p:spPr>
          <a:xfrm>
            <a:off x="10362109" y="3925656"/>
            <a:ext cx="857090" cy="600164"/>
          </a:xfrm>
          <a:prstGeom prst="rect">
            <a:avLst/>
          </a:prstGeom>
          <a:noFill/>
        </p:spPr>
        <p:txBody>
          <a:bodyPr wrap="square" rtlCol="0">
            <a:spAutoFit/>
          </a:bodyPr>
          <a:lstStyle/>
          <a:p>
            <a:r>
              <a:rPr lang="en-GB" sz="1100" dirty="0">
                <a:solidFill>
                  <a:srgbClr val="002060"/>
                </a:solidFill>
              </a:rPr>
              <a:t>Least deprived (45)</a:t>
            </a:r>
          </a:p>
        </p:txBody>
      </p:sp>
      <p:sp>
        <p:nvSpPr>
          <p:cNvPr id="12" name="TextBox 11">
            <a:extLst>
              <a:ext uri="{FF2B5EF4-FFF2-40B4-BE49-F238E27FC236}">
                <a16:creationId xmlns:a16="http://schemas.microsoft.com/office/drawing/2014/main" id="{963E0785-7964-8D1E-A22F-5A7BF00B7657}"/>
              </a:ext>
            </a:extLst>
          </p:cNvPr>
          <p:cNvSpPr txBox="1"/>
          <p:nvPr/>
        </p:nvSpPr>
        <p:spPr>
          <a:xfrm>
            <a:off x="11344668" y="2256159"/>
            <a:ext cx="857090" cy="600164"/>
          </a:xfrm>
          <a:prstGeom prst="rect">
            <a:avLst/>
          </a:prstGeom>
          <a:noFill/>
        </p:spPr>
        <p:txBody>
          <a:bodyPr wrap="square" rtlCol="0">
            <a:spAutoFit/>
          </a:bodyPr>
          <a:lstStyle/>
          <a:p>
            <a:r>
              <a:rPr lang="en-GB" sz="1100" dirty="0">
                <a:solidFill>
                  <a:srgbClr val="002060"/>
                </a:solidFill>
              </a:rPr>
              <a:t>Most deprived</a:t>
            </a:r>
          </a:p>
          <a:p>
            <a:r>
              <a:rPr lang="en-GB" sz="1100" dirty="0">
                <a:solidFill>
                  <a:srgbClr val="002060"/>
                </a:solidFill>
              </a:rPr>
              <a:t>(110)</a:t>
            </a:r>
          </a:p>
        </p:txBody>
      </p:sp>
      <p:pic>
        <p:nvPicPr>
          <p:cNvPr id="3" name="Picture 2">
            <a:extLst>
              <a:ext uri="{FF2B5EF4-FFF2-40B4-BE49-F238E27FC236}">
                <a16:creationId xmlns:a16="http://schemas.microsoft.com/office/drawing/2014/main" id="{C884C2E6-38FC-9DF1-72AC-376F4EE71214}"/>
              </a:ext>
            </a:extLst>
          </p:cNvPr>
          <p:cNvPicPr>
            <a:picLocks noChangeAspect="1"/>
          </p:cNvPicPr>
          <p:nvPr/>
        </p:nvPicPr>
        <p:blipFill>
          <a:blip r:embed="rId13"/>
          <a:stretch>
            <a:fillRect/>
          </a:stretch>
        </p:blipFill>
        <p:spPr>
          <a:xfrm>
            <a:off x="-247" y="1594611"/>
            <a:ext cx="4423500" cy="1136406"/>
          </a:xfrm>
          <a:prstGeom prst="rect">
            <a:avLst/>
          </a:prstGeom>
        </p:spPr>
      </p:pic>
      <p:grpSp>
        <p:nvGrpSpPr>
          <p:cNvPr id="15" name="Group 14">
            <a:extLst>
              <a:ext uri="{FF2B5EF4-FFF2-40B4-BE49-F238E27FC236}">
                <a16:creationId xmlns:a16="http://schemas.microsoft.com/office/drawing/2014/main" id="{A5E470D3-3B77-EBC5-CBFE-24EF1C730F88}"/>
              </a:ext>
            </a:extLst>
          </p:cNvPr>
          <p:cNvGrpSpPr/>
          <p:nvPr/>
        </p:nvGrpSpPr>
        <p:grpSpPr>
          <a:xfrm>
            <a:off x="127396" y="3057160"/>
            <a:ext cx="4295857" cy="3221892"/>
            <a:chOff x="127396" y="3057160"/>
            <a:chExt cx="4295857" cy="3221892"/>
          </a:xfrm>
        </p:grpSpPr>
        <p:pic>
          <p:nvPicPr>
            <p:cNvPr id="13" name="Picture 12" descr="Chart, line chart&#10;&#10;Description automatically generated">
              <a:extLst>
                <a:ext uri="{FF2B5EF4-FFF2-40B4-BE49-F238E27FC236}">
                  <a16:creationId xmlns:a16="http://schemas.microsoft.com/office/drawing/2014/main" id="{B0A51928-2947-2A2F-6E3E-3F99649D19F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7396" y="3057160"/>
              <a:ext cx="4295857" cy="3221892"/>
            </a:xfrm>
            <a:prstGeom prst="rect">
              <a:avLst/>
            </a:prstGeom>
          </p:spPr>
        </p:pic>
        <p:sp>
          <p:nvSpPr>
            <p:cNvPr id="20" name="TextBox 19">
              <a:extLst>
                <a:ext uri="{FF2B5EF4-FFF2-40B4-BE49-F238E27FC236}">
                  <a16:creationId xmlns:a16="http://schemas.microsoft.com/office/drawing/2014/main" id="{27C139B7-F7CD-A0A1-38BD-769F0A715A42}"/>
                </a:ext>
              </a:extLst>
            </p:cNvPr>
            <p:cNvSpPr txBox="1"/>
            <p:nvPr/>
          </p:nvSpPr>
          <p:spPr>
            <a:xfrm>
              <a:off x="1575443" y="3873691"/>
              <a:ext cx="1327608" cy="276999"/>
            </a:xfrm>
            <a:prstGeom prst="rect">
              <a:avLst/>
            </a:prstGeom>
            <a:noFill/>
          </p:spPr>
          <p:txBody>
            <a:bodyPr wrap="none" rtlCol="0">
              <a:spAutoFit/>
            </a:bodyPr>
            <a:lstStyle/>
            <a:p>
              <a:r>
                <a:rPr lang="en-GB" sz="1200" dirty="0">
                  <a:solidFill>
                    <a:schemeClr val="accent5">
                      <a:lumMod val="60000"/>
                      <a:lumOff val="40000"/>
                    </a:schemeClr>
                  </a:solidFill>
                </a:rPr>
                <a:t> - </a:t>
              </a:r>
              <a:r>
                <a:rPr lang="en-GB" sz="1200" dirty="0">
                  <a:solidFill>
                    <a:srgbClr val="002060"/>
                  </a:solidFill>
                </a:rPr>
                <a:t>NE region only</a:t>
              </a:r>
            </a:p>
          </p:txBody>
        </p:sp>
        <p:grpSp>
          <p:nvGrpSpPr>
            <p:cNvPr id="4" name="Group 3">
              <a:extLst>
                <a:ext uri="{FF2B5EF4-FFF2-40B4-BE49-F238E27FC236}">
                  <a16:creationId xmlns:a16="http://schemas.microsoft.com/office/drawing/2014/main" id="{55DC1D56-3583-AFBD-8B2A-810FD3D79C8C}"/>
                </a:ext>
              </a:extLst>
            </p:cNvPr>
            <p:cNvGrpSpPr/>
            <p:nvPr/>
          </p:nvGrpSpPr>
          <p:grpSpPr>
            <a:xfrm>
              <a:off x="1493200" y="5142170"/>
              <a:ext cx="1564247" cy="569704"/>
              <a:chOff x="1664630" y="4920340"/>
              <a:chExt cx="1564247" cy="569704"/>
            </a:xfrm>
          </p:grpSpPr>
          <p:sp>
            <p:nvSpPr>
              <p:cNvPr id="5" name="Rectangle 4">
                <a:extLst>
                  <a:ext uri="{FF2B5EF4-FFF2-40B4-BE49-F238E27FC236}">
                    <a16:creationId xmlns:a16="http://schemas.microsoft.com/office/drawing/2014/main" id="{D693C813-D8C0-9263-F079-B5BE88570B91}"/>
                  </a:ext>
                </a:extLst>
              </p:cNvPr>
              <p:cNvSpPr/>
              <p:nvPr/>
            </p:nvSpPr>
            <p:spPr>
              <a:xfrm>
                <a:off x="1927081" y="4920340"/>
                <a:ext cx="1075507" cy="222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solidFill>
                  </a:rPr>
                  <a:t>England</a:t>
                </a:r>
              </a:p>
            </p:txBody>
          </p:sp>
          <p:cxnSp>
            <p:nvCxnSpPr>
              <p:cNvPr id="6" name="Straight Connector 5">
                <a:extLst>
                  <a:ext uri="{FF2B5EF4-FFF2-40B4-BE49-F238E27FC236}">
                    <a16:creationId xmlns:a16="http://schemas.microsoft.com/office/drawing/2014/main" id="{D43999E1-4BF5-4B82-41AD-713CFA5D71AE}"/>
                  </a:ext>
                </a:extLst>
              </p:cNvPr>
              <p:cNvCxnSpPr>
                <a:cxnSpLocks/>
              </p:cNvCxnSpPr>
              <p:nvPr/>
            </p:nvCxnSpPr>
            <p:spPr>
              <a:xfrm>
                <a:off x="1664630" y="5234081"/>
                <a:ext cx="304800" cy="0"/>
              </a:xfrm>
              <a:prstGeom prst="line">
                <a:avLst/>
              </a:prstGeom>
              <a:ln w="190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C1D6738-A364-E218-D7B4-8C475DE1513F}"/>
                  </a:ext>
                </a:extLst>
              </p:cNvPr>
              <p:cNvCxnSpPr>
                <a:cxnSpLocks/>
              </p:cNvCxnSpPr>
              <p:nvPr/>
            </p:nvCxnSpPr>
            <p:spPr>
              <a:xfrm>
                <a:off x="1664630" y="5031832"/>
                <a:ext cx="2624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9163B35-DB22-0EEC-F954-FE2472F822D2}"/>
                  </a:ext>
                </a:extLst>
              </p:cNvPr>
              <p:cNvSpPr txBox="1"/>
              <p:nvPr/>
            </p:nvSpPr>
            <p:spPr>
              <a:xfrm>
                <a:off x="1927081" y="5089934"/>
                <a:ext cx="1301796" cy="400110"/>
              </a:xfrm>
              <a:prstGeom prst="rect">
                <a:avLst/>
              </a:prstGeom>
              <a:solidFill>
                <a:schemeClr val="bg1"/>
              </a:solidFill>
            </p:spPr>
            <p:txBody>
              <a:bodyPr wrap="square" rtlCol="0">
                <a:spAutoFit/>
              </a:bodyPr>
              <a:lstStyle/>
              <a:p>
                <a:r>
                  <a:rPr lang="en-GB" sz="1000" dirty="0">
                    <a:solidFill>
                      <a:schemeClr val="tx1"/>
                    </a:solidFill>
                  </a:rPr>
                  <a:t>North East region</a:t>
                </a:r>
              </a:p>
              <a:p>
                <a:endParaRPr lang="en-GB" sz="1000" dirty="0"/>
              </a:p>
            </p:txBody>
          </p:sp>
        </p:grpSp>
      </p:grpSp>
      <p:sp>
        <p:nvSpPr>
          <p:cNvPr id="14" name="Rectangle 13">
            <a:extLst>
              <a:ext uri="{FF2B5EF4-FFF2-40B4-BE49-F238E27FC236}">
                <a16:creationId xmlns:a16="http://schemas.microsoft.com/office/drawing/2014/main" id="{D3A03F52-ECE0-6C48-78E6-C35EC448CBF4}"/>
              </a:ext>
            </a:extLst>
          </p:cNvPr>
          <p:cNvSpPr/>
          <p:nvPr/>
        </p:nvSpPr>
        <p:spPr>
          <a:xfrm>
            <a:off x="1991621" y="6073422"/>
            <a:ext cx="616112" cy="128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081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6676C72B-789F-1828-969C-FBB4E8040BCF}"/>
              </a:ext>
            </a:extLst>
          </p:cNvPr>
          <p:cNvGrpSpPr/>
          <p:nvPr/>
        </p:nvGrpSpPr>
        <p:grpSpPr>
          <a:xfrm>
            <a:off x="498544" y="1095081"/>
            <a:ext cx="2749549" cy="2595758"/>
            <a:chOff x="160867" y="1481667"/>
            <a:chExt cx="2471314" cy="2285034"/>
          </a:xfrm>
        </p:grpSpPr>
        <p:pic>
          <p:nvPicPr>
            <p:cNvPr id="6" name="Content Placeholder 7">
              <a:extLst>
                <a:ext uri="{FF2B5EF4-FFF2-40B4-BE49-F238E27FC236}">
                  <a16:creationId xmlns:a16="http://schemas.microsoft.com/office/drawing/2014/main" id="{17302453-96F6-6846-98E6-BFD6D936B1D1}"/>
                </a:ext>
              </a:extLst>
            </p:cNvPr>
            <p:cNvPicPr>
              <a:picLocks noChangeAspect="1"/>
            </p:cNvPicPr>
            <p:nvPr/>
          </p:nvPicPr>
          <p:blipFill>
            <a:blip r:embed="rId2"/>
            <a:stretch>
              <a:fillRect/>
            </a:stretch>
          </p:blipFill>
          <p:spPr>
            <a:xfrm>
              <a:off x="160867" y="1481667"/>
              <a:ext cx="2471314" cy="2285034"/>
            </a:xfrm>
            <a:prstGeom prst="rect">
              <a:avLst/>
            </a:prstGeom>
            <a:ln>
              <a:noFill/>
            </a:ln>
          </p:spPr>
        </p:pic>
        <p:sp>
          <p:nvSpPr>
            <p:cNvPr id="26" name="Rectangle 25">
              <a:extLst>
                <a:ext uri="{FF2B5EF4-FFF2-40B4-BE49-F238E27FC236}">
                  <a16:creationId xmlns:a16="http://schemas.microsoft.com/office/drawing/2014/main" id="{2A3CF6E2-A50E-9792-A3BA-E33C394D3078}"/>
                </a:ext>
              </a:extLst>
            </p:cNvPr>
            <p:cNvSpPr/>
            <p:nvPr/>
          </p:nvSpPr>
          <p:spPr>
            <a:xfrm>
              <a:off x="1464733" y="2980267"/>
              <a:ext cx="982134" cy="17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7004EF11-A68F-9F37-626C-07BC0B2372C3}"/>
              </a:ext>
            </a:extLst>
          </p:cNvPr>
          <p:cNvSpPr>
            <a:spLocks noGrp="1"/>
          </p:cNvSpPr>
          <p:nvPr>
            <p:ph type="title"/>
          </p:nvPr>
        </p:nvSpPr>
        <p:spPr>
          <a:xfrm>
            <a:off x="0" y="0"/>
            <a:ext cx="12192000" cy="537177"/>
          </a:xfrm>
          <a:solidFill>
            <a:srgbClr val="009999"/>
          </a:solidFill>
        </p:spPr>
        <p:txBody>
          <a:bodyPr>
            <a:noAutofit/>
          </a:bodyPr>
          <a:lstStyle/>
          <a:p>
            <a:pPr algn="ctr"/>
            <a:r>
              <a:rPr lang="en-GB" sz="2800" b="1" dirty="0">
                <a:solidFill>
                  <a:schemeClr val="bg1"/>
                </a:solidFill>
              </a:rPr>
              <a:t>Wider determinants – Educational risk factors - Pupil absentees</a:t>
            </a:r>
          </a:p>
        </p:txBody>
      </p:sp>
      <p:grpSp>
        <p:nvGrpSpPr>
          <p:cNvPr id="18" name="Group 17">
            <a:extLst>
              <a:ext uri="{FF2B5EF4-FFF2-40B4-BE49-F238E27FC236}">
                <a16:creationId xmlns:a16="http://schemas.microsoft.com/office/drawing/2014/main" id="{C3AE72F3-226B-7855-08D2-29300D356F38}"/>
              </a:ext>
            </a:extLst>
          </p:cNvPr>
          <p:cNvGrpSpPr/>
          <p:nvPr/>
        </p:nvGrpSpPr>
        <p:grpSpPr>
          <a:xfrm>
            <a:off x="160868" y="3671689"/>
            <a:ext cx="5276250" cy="2508962"/>
            <a:chOff x="160866" y="3785445"/>
            <a:chExt cx="5406710" cy="2458771"/>
          </a:xfrm>
        </p:grpSpPr>
        <p:pic>
          <p:nvPicPr>
            <p:cNvPr id="14" name="Picture 13">
              <a:extLst>
                <a:ext uri="{FF2B5EF4-FFF2-40B4-BE49-F238E27FC236}">
                  <a16:creationId xmlns:a16="http://schemas.microsoft.com/office/drawing/2014/main" id="{7239B9B0-876D-E972-8F83-84620CC47297}"/>
                </a:ext>
              </a:extLst>
            </p:cNvPr>
            <p:cNvPicPr>
              <a:picLocks noChangeAspect="1"/>
            </p:cNvPicPr>
            <p:nvPr/>
          </p:nvPicPr>
          <p:blipFill>
            <a:blip r:embed="rId3"/>
            <a:stretch>
              <a:fillRect/>
            </a:stretch>
          </p:blipFill>
          <p:spPr>
            <a:xfrm>
              <a:off x="160866" y="4275615"/>
              <a:ext cx="4635791" cy="1968601"/>
            </a:xfrm>
            <a:prstGeom prst="rect">
              <a:avLst/>
            </a:prstGeom>
            <a:ln>
              <a:noFill/>
            </a:ln>
          </p:spPr>
        </p:pic>
        <p:sp>
          <p:nvSpPr>
            <p:cNvPr id="15" name="TextBox 14">
              <a:extLst>
                <a:ext uri="{FF2B5EF4-FFF2-40B4-BE49-F238E27FC236}">
                  <a16:creationId xmlns:a16="http://schemas.microsoft.com/office/drawing/2014/main" id="{797A87A9-CA21-968B-0CF0-672000D574D7}"/>
                </a:ext>
              </a:extLst>
            </p:cNvPr>
            <p:cNvSpPr txBox="1"/>
            <p:nvPr/>
          </p:nvSpPr>
          <p:spPr>
            <a:xfrm>
              <a:off x="160866" y="3785445"/>
              <a:ext cx="4162776" cy="452430"/>
            </a:xfrm>
            <a:prstGeom prst="rect">
              <a:avLst/>
            </a:prstGeom>
            <a:noFill/>
            <a:ln>
              <a:noFill/>
            </a:ln>
          </p:spPr>
          <p:txBody>
            <a:bodyPr wrap="none" rtlCol="0">
              <a:spAutoFit/>
            </a:bodyPr>
            <a:lstStyle/>
            <a:p>
              <a:r>
                <a:rPr lang="en-GB" sz="1200" b="1" dirty="0">
                  <a:solidFill>
                    <a:srgbClr val="009999"/>
                  </a:solidFill>
                </a:rPr>
                <a:t>Inequalities (England) by deprivation decile (2020/21)</a:t>
              </a:r>
            </a:p>
            <a:p>
              <a:r>
                <a:rPr lang="en-GB" sz="1200" b="1" dirty="0"/>
                <a:t>Persistent absentees – secondary school</a:t>
              </a:r>
            </a:p>
          </p:txBody>
        </p:sp>
        <p:sp>
          <p:nvSpPr>
            <p:cNvPr id="16" name="TextBox 15">
              <a:extLst>
                <a:ext uri="{FF2B5EF4-FFF2-40B4-BE49-F238E27FC236}">
                  <a16:creationId xmlns:a16="http://schemas.microsoft.com/office/drawing/2014/main" id="{4DEBF86E-EBC3-66CD-4011-720E2CA4F9C1}"/>
                </a:ext>
              </a:extLst>
            </p:cNvPr>
            <p:cNvSpPr txBox="1"/>
            <p:nvPr/>
          </p:nvSpPr>
          <p:spPr>
            <a:xfrm>
              <a:off x="3927894" y="4403113"/>
              <a:ext cx="1639682" cy="271458"/>
            </a:xfrm>
            <a:prstGeom prst="rect">
              <a:avLst/>
            </a:prstGeom>
            <a:noFill/>
            <a:ln>
              <a:noFill/>
            </a:ln>
          </p:spPr>
          <p:txBody>
            <a:bodyPr wrap="none" rtlCol="0">
              <a:spAutoFit/>
            </a:bodyPr>
            <a:lstStyle/>
            <a:p>
              <a:r>
                <a:rPr lang="en-GB" sz="1200" dirty="0">
                  <a:solidFill>
                    <a:srgbClr val="002060"/>
                  </a:solidFill>
                </a:rPr>
                <a:t>Most deprived (19%)</a:t>
              </a:r>
            </a:p>
          </p:txBody>
        </p:sp>
        <p:sp>
          <p:nvSpPr>
            <p:cNvPr id="17" name="TextBox 16">
              <a:extLst>
                <a:ext uri="{FF2B5EF4-FFF2-40B4-BE49-F238E27FC236}">
                  <a16:creationId xmlns:a16="http://schemas.microsoft.com/office/drawing/2014/main" id="{4828A668-825C-72B1-ECBA-DB9F99A9A622}"/>
                </a:ext>
              </a:extLst>
            </p:cNvPr>
            <p:cNvSpPr txBox="1"/>
            <p:nvPr/>
          </p:nvSpPr>
          <p:spPr>
            <a:xfrm>
              <a:off x="3589580" y="5395966"/>
              <a:ext cx="834790" cy="633401"/>
            </a:xfrm>
            <a:prstGeom prst="rect">
              <a:avLst/>
            </a:prstGeom>
            <a:noFill/>
            <a:ln>
              <a:noFill/>
            </a:ln>
          </p:spPr>
          <p:txBody>
            <a:bodyPr wrap="none" rtlCol="0">
              <a:spAutoFit/>
            </a:bodyPr>
            <a:lstStyle/>
            <a:p>
              <a:r>
                <a:rPr lang="en-GB" sz="1200" dirty="0">
                  <a:solidFill>
                    <a:srgbClr val="002060"/>
                  </a:solidFill>
                </a:rPr>
                <a:t>Least  </a:t>
              </a:r>
            </a:p>
            <a:p>
              <a:r>
                <a:rPr lang="en-GB" sz="1200" dirty="0">
                  <a:solidFill>
                    <a:srgbClr val="002060"/>
                  </a:solidFill>
                </a:rPr>
                <a:t>deprived </a:t>
              </a:r>
            </a:p>
            <a:p>
              <a:r>
                <a:rPr lang="en-GB" sz="1200" dirty="0">
                  <a:solidFill>
                    <a:srgbClr val="002060"/>
                  </a:solidFill>
                </a:rPr>
                <a:t>(12%)</a:t>
              </a:r>
            </a:p>
          </p:txBody>
        </p:sp>
      </p:grpSp>
      <p:sp>
        <p:nvSpPr>
          <p:cNvPr id="21" name="TextBox 20">
            <a:extLst>
              <a:ext uri="{FF2B5EF4-FFF2-40B4-BE49-F238E27FC236}">
                <a16:creationId xmlns:a16="http://schemas.microsoft.com/office/drawing/2014/main" id="{E545B47E-CCB9-B02E-0C0B-BDF0A0037107}"/>
              </a:ext>
            </a:extLst>
          </p:cNvPr>
          <p:cNvSpPr txBox="1"/>
          <p:nvPr/>
        </p:nvSpPr>
        <p:spPr>
          <a:xfrm>
            <a:off x="498544" y="1850654"/>
            <a:ext cx="619080" cy="276999"/>
          </a:xfrm>
          <a:prstGeom prst="rect">
            <a:avLst/>
          </a:prstGeom>
          <a:noFill/>
        </p:spPr>
        <p:txBody>
          <a:bodyPr wrap="none" rtlCol="0">
            <a:spAutoFit/>
          </a:bodyPr>
          <a:lstStyle/>
          <a:p>
            <a:r>
              <a:rPr lang="en-GB" sz="1200" dirty="0">
                <a:solidFill>
                  <a:srgbClr val="002060"/>
                </a:solidFill>
              </a:rPr>
              <a:t>NENC</a:t>
            </a:r>
          </a:p>
        </p:txBody>
      </p:sp>
      <p:sp>
        <p:nvSpPr>
          <p:cNvPr id="23" name="TextBox 22">
            <a:extLst>
              <a:ext uri="{FF2B5EF4-FFF2-40B4-BE49-F238E27FC236}">
                <a16:creationId xmlns:a16="http://schemas.microsoft.com/office/drawing/2014/main" id="{D9045DC8-6BB8-18DF-B01D-499AC1E9369C}"/>
              </a:ext>
            </a:extLst>
          </p:cNvPr>
          <p:cNvSpPr txBox="1"/>
          <p:nvPr/>
        </p:nvSpPr>
        <p:spPr>
          <a:xfrm>
            <a:off x="296336" y="595245"/>
            <a:ext cx="11734797" cy="276999"/>
          </a:xfrm>
          <a:prstGeom prst="rect">
            <a:avLst/>
          </a:prstGeom>
          <a:noFill/>
        </p:spPr>
        <p:txBody>
          <a:bodyPr wrap="square" rtlCol="0">
            <a:spAutoFit/>
          </a:bodyPr>
          <a:lstStyle/>
          <a:p>
            <a:r>
              <a:rPr lang="en-GB" sz="1200" dirty="0"/>
              <a:t>Disillusion or exclusion from school are risk factors for children’s mental wellbeing </a:t>
            </a:r>
            <a:r>
              <a:rPr lang="en-GB" sz="1200" dirty="0">
                <a:ea typeface="ヒラギノ角ゴ Pro W3"/>
              </a:rPr>
              <a:t>(</a:t>
            </a:r>
            <a:r>
              <a:rPr lang="en-GB" sz="1200" dirty="0">
                <a:ea typeface="ヒラギノ角ゴ Pro W3"/>
                <a:hlinkClick r:id="rId4"/>
              </a:rPr>
              <a:t>National Collaborating Centre For Mental Health</a:t>
            </a:r>
            <a:r>
              <a:rPr lang="en-GB" sz="1200" dirty="0">
                <a:ea typeface="ヒラギノ角ゴ Pro W3"/>
              </a:rPr>
              <a:t>)</a:t>
            </a:r>
            <a:endParaRPr lang="en-GB" sz="1200" dirty="0"/>
          </a:p>
        </p:txBody>
      </p:sp>
      <p:sp>
        <p:nvSpPr>
          <p:cNvPr id="24" name="Rectangle: Rounded Corners 23">
            <a:extLst>
              <a:ext uri="{FF2B5EF4-FFF2-40B4-BE49-F238E27FC236}">
                <a16:creationId xmlns:a16="http://schemas.microsoft.com/office/drawing/2014/main" id="{129E8A69-56E5-35E5-A9B2-4896E0F4C279}"/>
              </a:ext>
            </a:extLst>
          </p:cNvPr>
          <p:cNvSpPr/>
          <p:nvPr/>
        </p:nvSpPr>
        <p:spPr>
          <a:xfrm>
            <a:off x="4684800" y="4987822"/>
            <a:ext cx="3278720" cy="1008749"/>
          </a:xfrm>
          <a:prstGeom prst="roundRect">
            <a:avLst/>
          </a:prstGeom>
          <a:noFill/>
          <a:ln w="63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a:solidFill>
                <a:srgbClr val="009999"/>
              </a:solidFill>
            </a:endParaRPr>
          </a:p>
          <a:p>
            <a:r>
              <a:rPr lang="en-GB" sz="1400" b="1" dirty="0">
                <a:solidFill>
                  <a:srgbClr val="009999"/>
                </a:solidFill>
              </a:rPr>
              <a:t>Sources:</a:t>
            </a:r>
          </a:p>
          <a:p>
            <a:r>
              <a:rPr lang="en-GB" sz="1400" dirty="0">
                <a:hlinkClick r:id="rId5"/>
              </a:rPr>
              <a:t>Picture of health</a:t>
            </a:r>
            <a:endParaRPr lang="en-GB" sz="1400" dirty="0"/>
          </a:p>
          <a:p>
            <a:r>
              <a:rPr lang="en-GB" sz="1400" dirty="0">
                <a:hlinkClick r:id="rId6"/>
              </a:rPr>
              <a:t>Fingertips</a:t>
            </a:r>
            <a:r>
              <a:rPr lang="en-GB" sz="1400" dirty="0">
                <a:solidFill>
                  <a:schemeClr val="tx1"/>
                </a:solidFill>
                <a:hlinkClick r:id="rId7"/>
              </a:rPr>
              <a:t> </a:t>
            </a:r>
            <a:r>
              <a:rPr lang="en-GB" sz="1400" dirty="0">
                <a:solidFill>
                  <a:schemeClr val="tx1"/>
                </a:solidFill>
              </a:rPr>
              <a:t>(including local authority level data)</a:t>
            </a:r>
            <a:endParaRPr lang="en-GB" sz="1400" dirty="0"/>
          </a:p>
          <a:p>
            <a:endParaRPr lang="en-GB" dirty="0">
              <a:solidFill>
                <a:schemeClr val="tx2"/>
              </a:solidFill>
            </a:endParaRPr>
          </a:p>
        </p:txBody>
      </p:sp>
      <p:sp>
        <p:nvSpPr>
          <p:cNvPr id="3" name="Rectangle: Rounded Corners 2">
            <a:extLst>
              <a:ext uri="{FF2B5EF4-FFF2-40B4-BE49-F238E27FC236}">
                <a16:creationId xmlns:a16="http://schemas.microsoft.com/office/drawing/2014/main" id="{95DF2591-7542-E473-9843-3BBC2E16B1C7}"/>
              </a:ext>
            </a:extLst>
          </p:cNvPr>
          <p:cNvSpPr/>
          <p:nvPr/>
        </p:nvSpPr>
        <p:spPr>
          <a:xfrm>
            <a:off x="4066279" y="1267891"/>
            <a:ext cx="2589511" cy="2285034"/>
          </a:xfrm>
          <a:prstGeom prst="round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457200">
              <a:buNone/>
            </a:pPr>
            <a:r>
              <a:rPr lang="en-GB" sz="1400" dirty="0">
                <a:solidFill>
                  <a:srgbClr val="009999"/>
                </a:solidFill>
                <a:latin typeface="Arial" panose="020B0604020202020204" pitchFamily="34" charset="0"/>
                <a:cs typeface="Arial" panose="020B0604020202020204" pitchFamily="34" charset="0"/>
              </a:rPr>
              <a:t>The proportion of children missing school through pupil absenteeism at secondary school, is higher in the region compared to the national average.</a:t>
            </a:r>
          </a:p>
          <a:p>
            <a:pPr marL="0" indent="0" defTabSz="457200">
              <a:buNone/>
            </a:pPr>
            <a:endParaRPr lang="en-GB" sz="1400" dirty="0">
              <a:solidFill>
                <a:srgbClr val="009999"/>
              </a:solidFill>
              <a:latin typeface="Arial" panose="020B0604020202020204" pitchFamily="34" charset="0"/>
              <a:cs typeface="Arial" panose="020B0604020202020204" pitchFamily="34" charset="0"/>
            </a:endParaRPr>
          </a:p>
          <a:p>
            <a:pPr marL="0" indent="0" defTabSz="457200">
              <a:buNone/>
            </a:pPr>
            <a:r>
              <a:rPr lang="en-GB" sz="1400" dirty="0">
                <a:solidFill>
                  <a:srgbClr val="009999"/>
                </a:solidFill>
                <a:latin typeface="Arial" panose="020B0604020202020204" pitchFamily="34" charset="0"/>
                <a:cs typeface="Arial" panose="020B0604020202020204" pitchFamily="34" charset="0"/>
              </a:rPr>
              <a:t>This is also the case for children in primary school</a:t>
            </a:r>
            <a:endParaRPr lang="en-GB" sz="1400" dirty="0">
              <a:solidFill>
                <a:srgbClr val="009999"/>
              </a:solidFill>
            </a:endParaRPr>
          </a:p>
        </p:txBody>
      </p:sp>
      <p:sp>
        <p:nvSpPr>
          <p:cNvPr id="9" name="TextBox 8">
            <a:extLst>
              <a:ext uri="{FF2B5EF4-FFF2-40B4-BE49-F238E27FC236}">
                <a16:creationId xmlns:a16="http://schemas.microsoft.com/office/drawing/2014/main" id="{3E16905F-5F73-5828-938A-A267EE29F183}"/>
              </a:ext>
            </a:extLst>
          </p:cNvPr>
          <p:cNvSpPr txBox="1"/>
          <p:nvPr/>
        </p:nvSpPr>
        <p:spPr>
          <a:xfrm>
            <a:off x="6993466" y="842003"/>
            <a:ext cx="4514190" cy="276999"/>
          </a:xfrm>
          <a:prstGeom prst="rect">
            <a:avLst/>
          </a:prstGeom>
          <a:noFill/>
        </p:spPr>
        <p:txBody>
          <a:bodyPr wrap="square" rtlCol="0">
            <a:spAutoFit/>
          </a:bodyPr>
          <a:lstStyle/>
          <a:p>
            <a:r>
              <a:rPr lang="en-GB" sz="1200" b="1" dirty="0">
                <a:solidFill>
                  <a:srgbClr val="009999"/>
                </a:solidFill>
              </a:rPr>
              <a:t>Trend </a:t>
            </a:r>
            <a:r>
              <a:rPr lang="en-GB" sz="1200" b="1" dirty="0"/>
              <a:t>Persistent absentees – secondary schools</a:t>
            </a:r>
          </a:p>
        </p:txBody>
      </p:sp>
      <p:grpSp>
        <p:nvGrpSpPr>
          <p:cNvPr id="13" name="Group 12">
            <a:extLst>
              <a:ext uri="{FF2B5EF4-FFF2-40B4-BE49-F238E27FC236}">
                <a16:creationId xmlns:a16="http://schemas.microsoft.com/office/drawing/2014/main" id="{6872F59E-13A9-EDE3-89B0-BB7A774C7ECD}"/>
              </a:ext>
            </a:extLst>
          </p:cNvPr>
          <p:cNvGrpSpPr/>
          <p:nvPr/>
        </p:nvGrpSpPr>
        <p:grpSpPr>
          <a:xfrm>
            <a:off x="6993466" y="1095081"/>
            <a:ext cx="5037666" cy="3952789"/>
            <a:chOff x="6993466" y="1095081"/>
            <a:chExt cx="5037666" cy="3952789"/>
          </a:xfrm>
        </p:grpSpPr>
        <p:pic>
          <p:nvPicPr>
            <p:cNvPr id="12" name="Picture 11" descr="A graph of a graph with a line and a line&#10;&#10;Description automatically generated">
              <a:extLst>
                <a:ext uri="{FF2B5EF4-FFF2-40B4-BE49-F238E27FC236}">
                  <a16:creationId xmlns:a16="http://schemas.microsoft.com/office/drawing/2014/main" id="{1400A385-C799-D40F-E582-E91225530E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93466" y="1095081"/>
              <a:ext cx="5037666" cy="3778249"/>
            </a:xfrm>
            <a:prstGeom prst="rect">
              <a:avLst/>
            </a:prstGeom>
            <a:ln>
              <a:noFill/>
            </a:ln>
          </p:spPr>
        </p:pic>
        <p:sp>
          <p:nvSpPr>
            <p:cNvPr id="19" name="Rectangle 18">
              <a:extLst>
                <a:ext uri="{FF2B5EF4-FFF2-40B4-BE49-F238E27FC236}">
                  <a16:creationId xmlns:a16="http://schemas.microsoft.com/office/drawing/2014/main" id="{6DF6C8D5-9997-EB62-262A-CD7F2B9BA4ED}"/>
                </a:ext>
              </a:extLst>
            </p:cNvPr>
            <p:cNvSpPr/>
            <p:nvPr/>
          </p:nvSpPr>
          <p:spPr>
            <a:xfrm>
              <a:off x="11185457" y="1326575"/>
              <a:ext cx="507999" cy="618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9999"/>
                  </a:solidFill>
                </a:rPr>
                <a:t>NE  17%</a:t>
              </a:r>
            </a:p>
          </p:txBody>
        </p:sp>
        <p:sp>
          <p:nvSpPr>
            <p:cNvPr id="20" name="Rectangle 19">
              <a:extLst>
                <a:ext uri="{FF2B5EF4-FFF2-40B4-BE49-F238E27FC236}">
                  <a16:creationId xmlns:a16="http://schemas.microsoft.com/office/drawing/2014/main" id="{F21B5FF8-F7F1-BE57-8334-AA73BE212101}"/>
                </a:ext>
              </a:extLst>
            </p:cNvPr>
            <p:cNvSpPr/>
            <p:nvPr/>
          </p:nvSpPr>
          <p:spPr>
            <a:xfrm>
              <a:off x="11083857" y="2143611"/>
              <a:ext cx="609599" cy="618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err="1">
                  <a:solidFill>
                    <a:srgbClr val="009999"/>
                  </a:solidFill>
                </a:rPr>
                <a:t>Eng</a:t>
              </a:r>
              <a:r>
                <a:rPr lang="en-GB" sz="1200" b="1" dirty="0">
                  <a:solidFill>
                    <a:srgbClr val="009999"/>
                  </a:solidFill>
                </a:rPr>
                <a:t> 15%</a:t>
              </a:r>
            </a:p>
          </p:txBody>
        </p:sp>
        <p:sp>
          <p:nvSpPr>
            <p:cNvPr id="22" name="TextBox 21">
              <a:extLst>
                <a:ext uri="{FF2B5EF4-FFF2-40B4-BE49-F238E27FC236}">
                  <a16:creationId xmlns:a16="http://schemas.microsoft.com/office/drawing/2014/main" id="{75BDCAC1-D40C-1F20-CE3E-583CCDF415B5}"/>
                </a:ext>
              </a:extLst>
            </p:cNvPr>
            <p:cNvSpPr txBox="1"/>
            <p:nvPr/>
          </p:nvSpPr>
          <p:spPr>
            <a:xfrm>
              <a:off x="8871300" y="1652846"/>
              <a:ext cx="1284326" cy="276999"/>
            </a:xfrm>
            <a:prstGeom prst="rect">
              <a:avLst/>
            </a:prstGeom>
            <a:noFill/>
          </p:spPr>
          <p:txBody>
            <a:bodyPr wrap="none" rtlCol="0">
              <a:spAutoFit/>
            </a:bodyPr>
            <a:lstStyle/>
            <a:p>
              <a:r>
                <a:rPr lang="en-GB" sz="1200" dirty="0">
                  <a:solidFill>
                    <a:schemeClr val="accent5">
                      <a:lumMod val="60000"/>
                      <a:lumOff val="40000"/>
                    </a:schemeClr>
                  </a:solidFill>
                </a:rPr>
                <a:t>-</a:t>
              </a:r>
              <a:r>
                <a:rPr lang="en-GB" sz="1200" dirty="0">
                  <a:solidFill>
                    <a:srgbClr val="002060"/>
                  </a:solidFill>
                </a:rPr>
                <a:t> NE region only</a:t>
              </a:r>
            </a:p>
          </p:txBody>
        </p:sp>
        <p:grpSp>
          <p:nvGrpSpPr>
            <p:cNvPr id="4" name="Group 3">
              <a:extLst>
                <a:ext uri="{FF2B5EF4-FFF2-40B4-BE49-F238E27FC236}">
                  <a16:creationId xmlns:a16="http://schemas.microsoft.com/office/drawing/2014/main" id="{D17025C7-4FBB-9AF3-A747-642040A707DE}"/>
                </a:ext>
              </a:extLst>
            </p:cNvPr>
            <p:cNvGrpSpPr/>
            <p:nvPr/>
          </p:nvGrpSpPr>
          <p:grpSpPr>
            <a:xfrm>
              <a:off x="8573296" y="4478166"/>
              <a:ext cx="1564247" cy="569704"/>
              <a:chOff x="1664630" y="4920340"/>
              <a:chExt cx="1564247" cy="569704"/>
            </a:xfrm>
          </p:grpSpPr>
          <p:sp>
            <p:nvSpPr>
              <p:cNvPr id="5" name="Rectangle 4">
                <a:extLst>
                  <a:ext uri="{FF2B5EF4-FFF2-40B4-BE49-F238E27FC236}">
                    <a16:creationId xmlns:a16="http://schemas.microsoft.com/office/drawing/2014/main" id="{C0516007-62EB-A729-D13C-9085956B699F}"/>
                  </a:ext>
                </a:extLst>
              </p:cNvPr>
              <p:cNvSpPr/>
              <p:nvPr/>
            </p:nvSpPr>
            <p:spPr>
              <a:xfrm>
                <a:off x="1927081" y="4920340"/>
                <a:ext cx="1075507" cy="222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solidFill>
                  </a:rPr>
                  <a:t>England</a:t>
                </a:r>
              </a:p>
            </p:txBody>
          </p:sp>
          <p:cxnSp>
            <p:nvCxnSpPr>
              <p:cNvPr id="7" name="Straight Connector 6">
                <a:extLst>
                  <a:ext uri="{FF2B5EF4-FFF2-40B4-BE49-F238E27FC236}">
                    <a16:creationId xmlns:a16="http://schemas.microsoft.com/office/drawing/2014/main" id="{D9C61155-50BD-34A7-AE2C-78593CD8DB48}"/>
                  </a:ext>
                </a:extLst>
              </p:cNvPr>
              <p:cNvCxnSpPr>
                <a:cxnSpLocks/>
              </p:cNvCxnSpPr>
              <p:nvPr/>
            </p:nvCxnSpPr>
            <p:spPr>
              <a:xfrm>
                <a:off x="1664630" y="5234081"/>
                <a:ext cx="304800" cy="0"/>
              </a:xfrm>
              <a:prstGeom prst="line">
                <a:avLst/>
              </a:prstGeom>
              <a:ln w="190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22BBC37-E225-861D-071D-A9E809F13531}"/>
                  </a:ext>
                </a:extLst>
              </p:cNvPr>
              <p:cNvCxnSpPr>
                <a:cxnSpLocks/>
              </p:cNvCxnSpPr>
              <p:nvPr/>
            </p:nvCxnSpPr>
            <p:spPr>
              <a:xfrm>
                <a:off x="1664630" y="5031832"/>
                <a:ext cx="2624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64EC4D2-8D91-082B-290A-5E6B677DFC9C}"/>
                  </a:ext>
                </a:extLst>
              </p:cNvPr>
              <p:cNvSpPr txBox="1"/>
              <p:nvPr/>
            </p:nvSpPr>
            <p:spPr>
              <a:xfrm>
                <a:off x="1927081" y="5089934"/>
                <a:ext cx="1301796" cy="400110"/>
              </a:xfrm>
              <a:prstGeom prst="rect">
                <a:avLst/>
              </a:prstGeom>
              <a:solidFill>
                <a:schemeClr val="bg1"/>
              </a:solidFill>
            </p:spPr>
            <p:txBody>
              <a:bodyPr wrap="square" rtlCol="0">
                <a:spAutoFit/>
              </a:bodyPr>
              <a:lstStyle/>
              <a:p>
                <a:r>
                  <a:rPr lang="en-GB" sz="1000" dirty="0">
                    <a:solidFill>
                      <a:schemeClr val="tx1"/>
                    </a:solidFill>
                  </a:rPr>
                  <a:t>North East region</a:t>
                </a:r>
              </a:p>
              <a:p>
                <a:endParaRPr lang="en-GB" sz="1000" dirty="0"/>
              </a:p>
            </p:txBody>
          </p:sp>
        </p:grpSp>
      </p:grpSp>
      <p:sp>
        <p:nvSpPr>
          <p:cNvPr id="8" name="Rectangle: Rounded Corners 7">
            <a:extLst>
              <a:ext uri="{FF2B5EF4-FFF2-40B4-BE49-F238E27FC236}">
                <a16:creationId xmlns:a16="http://schemas.microsoft.com/office/drawing/2014/main" id="{E1FF1AE1-29AE-51E2-F696-274DEA587839}"/>
              </a:ext>
            </a:extLst>
          </p:cNvPr>
          <p:cNvSpPr/>
          <p:nvPr/>
        </p:nvSpPr>
        <p:spPr>
          <a:xfrm>
            <a:off x="8030782" y="4896421"/>
            <a:ext cx="4046191" cy="1190811"/>
          </a:xfrm>
          <a:prstGeom prst="roundRect">
            <a:avLst/>
          </a:prstGeom>
          <a:noFill/>
          <a:ln w="63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rgbClr val="009999"/>
                </a:solidFill>
              </a:rPr>
              <a:t>Other educational risk factors indicators </a:t>
            </a:r>
          </a:p>
          <a:p>
            <a:r>
              <a:rPr lang="en-GB" sz="1400" dirty="0">
                <a:solidFill>
                  <a:schemeClr val="tx2"/>
                </a:solidFill>
                <a:hlinkClick r:id="rId9"/>
              </a:rPr>
              <a:t>Children with SEN</a:t>
            </a:r>
            <a:endParaRPr lang="en-GB" sz="1400" dirty="0">
              <a:solidFill>
                <a:schemeClr val="tx2"/>
              </a:solidFill>
            </a:endParaRPr>
          </a:p>
          <a:p>
            <a:r>
              <a:rPr lang="en-GB" sz="1400" dirty="0">
                <a:solidFill>
                  <a:srgbClr val="009999"/>
                </a:solidFill>
                <a:hlinkClick r:id="rId10"/>
              </a:rPr>
              <a:t>Absentees – primary</a:t>
            </a:r>
            <a:endParaRPr lang="en-GB" sz="1400" dirty="0">
              <a:solidFill>
                <a:srgbClr val="009999"/>
              </a:solidFill>
            </a:endParaRPr>
          </a:p>
          <a:p>
            <a:r>
              <a:rPr lang="en-GB" sz="1400" dirty="0">
                <a:solidFill>
                  <a:srgbClr val="009999"/>
                </a:solidFill>
                <a:hlinkClick r:id="rId11"/>
              </a:rPr>
              <a:t>NEETs</a:t>
            </a:r>
            <a:endParaRPr lang="en-GB" sz="1400" dirty="0">
              <a:solidFill>
                <a:schemeClr val="tx2"/>
              </a:solidFill>
            </a:endParaRPr>
          </a:p>
        </p:txBody>
      </p:sp>
    </p:spTree>
    <p:extLst>
      <p:ext uri="{BB962C8B-B14F-4D97-AF65-F5344CB8AC3E}">
        <p14:creationId xmlns:p14="http://schemas.microsoft.com/office/powerpoint/2010/main" val="719572171"/>
      </p:ext>
    </p:extLst>
  </p:cSld>
  <p:clrMapOvr>
    <a:masterClrMapping/>
  </p:clrMapOvr>
</p:sld>
</file>

<file path=ppt/theme/theme1.xml><?xml version="1.0" encoding="utf-8"?>
<a:theme xmlns:a="http://schemas.openxmlformats.org/drawingml/2006/main" name="1_Office Theme">
  <a:themeElements>
    <a:clrScheme name="DHSC">
      <a:dk1>
        <a:sysClr val="windowText" lastClr="000000"/>
      </a:dk1>
      <a:lt1>
        <a:sysClr val="window" lastClr="FFFFFF"/>
      </a:lt1>
      <a:dk2>
        <a:srgbClr val="616265"/>
      </a:dk2>
      <a:lt2>
        <a:srgbClr val="E0E0E1"/>
      </a:lt2>
      <a:accent1>
        <a:srgbClr val="01A188"/>
      </a:accent1>
      <a:accent2>
        <a:srgbClr val="0063BE"/>
      </a:accent2>
      <a:accent3>
        <a:srgbClr val="E57200"/>
      </a:accent3>
      <a:accent4>
        <a:srgbClr val="512698"/>
      </a:accent4>
      <a:accent5>
        <a:srgbClr val="34B6E4"/>
      </a:accent5>
      <a:accent6>
        <a:srgbClr val="CC092F"/>
      </a:accent6>
      <a:hlink>
        <a:srgbClr val="0063BE"/>
      </a:hlink>
      <a:folHlink>
        <a:srgbClr val="5126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4398_DHSC_Ppt_template_DRAFT_v6.potx" id="{FF5623C2-E648-4D18-8D02-A8C6CCA3E916}" vid="{5CEE7835-84B0-457A-AA1D-DEDF797DD0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4118</TotalTime>
  <Words>3060</Words>
  <Application>Microsoft Office PowerPoint</Application>
  <PresentationFormat>Widescreen</PresentationFormat>
  <Paragraphs>262</Paragraphs>
  <Slides>19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1_Office Theme</vt:lpstr>
      <vt:lpstr>Children and Young People’s Mental Health  Data pack  </vt:lpstr>
      <vt:lpstr>Summary</vt:lpstr>
      <vt:lpstr>About this data pack</vt:lpstr>
      <vt:lpstr>Wider determinants - risk and protective factors for children and young people’s mental health</vt:lpstr>
      <vt:lpstr>There are four categories of risk and protective factors for children and young people’s mental health (the individual child, the child’s family, the child’s school and the community the child lives in)  These can be broken down into risk factors (more likely to have a negative effect on a child’s mental health) and protective factors (more likely to have a positive impact)</vt:lpstr>
      <vt:lpstr>NENC – Population and child poverty</vt:lpstr>
      <vt:lpstr>Wider determinants – risk factors - child poverty</vt:lpstr>
      <vt:lpstr>Wider determinants– Vulnerable groups – Children in care</vt:lpstr>
      <vt:lpstr>Wider determinants – Educational risk factors - Pupil absentees</vt:lpstr>
      <vt:lpstr>Wider determinants – Educational protective factors – School Readiness</vt:lpstr>
      <vt:lpstr>Wider determinants – Behavioural risk/ protective factors – First time entrants to youth justice system</vt:lpstr>
      <vt:lpstr>Wider determinants – Behavioural risk/ protective factors – Alcohol admissions</vt:lpstr>
      <vt:lpstr>Identifying need - children and young people’s mental health</vt:lpstr>
      <vt:lpstr>Identifying need: How many children and young people in NENC have mental health issues?</vt:lpstr>
      <vt:lpstr>PowerPoint Presentation</vt:lpstr>
      <vt:lpstr>Identifying need: What are the types of mental health disorders children and young people have?</vt:lpstr>
      <vt:lpstr>Identifying need – Hospital admissions for Self-Harm (10-24)</vt:lpstr>
      <vt:lpstr>Identifying need – Demand for services – new referrals to secondary MH services</vt:lpstr>
      <vt:lpstr>Useful links</vt:lpstr>
    </vt:vector>
  </TitlesOfParts>
  <Company>IMS3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 and Young People’s Mental Health  What the Data tells us</dc:title>
  <dc:creator>Ceri Wyborn</dc:creator>
  <cp:lastModifiedBy>Anne Jones</cp:lastModifiedBy>
  <cp:revision>19</cp:revision>
  <dcterms:created xsi:type="dcterms:W3CDTF">2023-09-14T01:14:08Z</dcterms:created>
  <dcterms:modified xsi:type="dcterms:W3CDTF">2023-11-08T08:55:15Z</dcterms:modified>
</cp:coreProperties>
</file>