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88" r:id="rId3"/>
    <p:sldId id="295" r:id="rId4"/>
    <p:sldId id="296" r:id="rId5"/>
    <p:sldId id="277" r:id="rId6"/>
    <p:sldId id="297" r:id="rId7"/>
    <p:sldId id="271" r:id="rId8"/>
    <p:sldId id="262" r:id="rId9"/>
    <p:sldId id="263" r:id="rId10"/>
    <p:sldId id="290" r:id="rId11"/>
    <p:sldId id="278" r:id="rId12"/>
    <p:sldId id="274" r:id="rId13"/>
    <p:sldId id="291" r:id="rId14"/>
    <p:sldId id="267" r:id="rId15"/>
    <p:sldId id="292" r:id="rId16"/>
    <p:sldId id="294" r:id="rId17"/>
    <p:sldId id="214570634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713">
          <p15:clr>
            <a:srgbClr val="A4A3A4"/>
          </p15:clr>
        </p15:guide>
        <p15:guide id="3" orient="horz" pos="758">
          <p15:clr>
            <a:srgbClr val="A4A3A4"/>
          </p15:clr>
        </p15:guide>
        <p15:guide id="4" pos="2880">
          <p15:clr>
            <a:srgbClr val="A4A3A4"/>
          </p15:clr>
        </p15:guide>
        <p15:guide id="5" pos="657">
          <p15:clr>
            <a:srgbClr val="A4A3A4"/>
          </p15:clr>
        </p15:guide>
        <p15:guide id="6" pos="1156">
          <p15:clr>
            <a:srgbClr val="A4A3A4"/>
          </p15:clr>
        </p15:guide>
        <p15:guide id="7" pos="51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329"/>
    <a:srgbClr val="DDE77F"/>
    <a:srgbClr val="779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79485-F835-45A6-B7A4-CF4E3FDE2D68}" v="15" dt="2023-07-20T19:49:23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2" d="100"/>
          <a:sy n="82" d="100"/>
        </p:scale>
        <p:origin x="252" y="60"/>
      </p:cViewPr>
      <p:guideLst>
        <p:guide orient="horz" pos="1620"/>
        <p:guide orient="horz" pos="713"/>
        <p:guide orient="horz" pos="758"/>
        <p:guide pos="2880"/>
        <p:guide pos="657"/>
        <p:guide pos="1156"/>
        <p:guide pos="51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C477E-70E3-452A-BF68-CA04B770C625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B48C3-977F-474A-B945-AD31715036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0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203325"/>
            <a:ext cx="6265863" cy="384721"/>
          </a:xfrm>
        </p:spPr>
        <p:txBody>
          <a:bodyPr b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465998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Follow us @</a:t>
            </a:r>
            <a:r>
              <a:rPr lang="en-US" sz="1400" b="1" dirty="0" err="1">
                <a:solidFill>
                  <a:schemeClr val="bg1"/>
                </a:solidFill>
              </a:rPr>
              <a:t>EveryChildNENC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35149" y="1563638"/>
            <a:ext cx="6265863" cy="384721"/>
          </a:xfrm>
        </p:spPr>
        <p:txBody>
          <a:bodyPr wrap="square" bIns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833579" y="1923678"/>
            <a:ext cx="6267433" cy="292388"/>
          </a:xfrm>
        </p:spPr>
        <p:txBody>
          <a:bodyPr wrap="square" bIns="0"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3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00703"/>
            <a:ext cx="7058025" cy="4308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42987" y="1203324"/>
            <a:ext cx="7058025" cy="3600673"/>
          </a:xfrm>
        </p:spPr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88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8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787786"/>
            <a:ext cx="9144000" cy="461665"/>
          </a:xfrm>
          <a:noFill/>
        </p:spPr>
        <p:txBody>
          <a:bodyPr/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1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2988" y="700703"/>
            <a:ext cx="705802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203598"/>
            <a:ext cx="705802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1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hyperlink" Target="https://www.nenc-healthiertogether.nhs.uk/application/files/4516/8986/0676/Completed_Checklist_Example_FINAL.pdf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hyperlink" Target="https://www.nenc-healthiertogether.nhs.uk/application/files/4516/8986/0676/Completed_Checklist_Example_FINAL.pdf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travel.stackexchange.com/questions/81862/how-to-protect-ones-lungs-while-driving-a-motorcycle-through-heavily-polluted-c" TargetMode="External"/><Relationship Id="rId12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jpeg"/><Relationship Id="rId11" Type="http://schemas.openxmlformats.org/officeDocument/2006/relationships/image" Target="../media/image18.png"/><Relationship Id="rId5" Type="http://schemas.openxmlformats.org/officeDocument/2006/relationships/hyperlink" Target="https://www.pxfuel.com/en/free-photo-xhnfx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image" Target="../media/image9.png"/><Relationship Id="rId14" Type="http://schemas.openxmlformats.org/officeDocument/2006/relationships/hyperlink" Target="https://www.nenc-healthiertogether.nhs.uk/application/files/4516/8986/0676/Completed_Checklist_Example_FINAL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hyperlink" Target="https://www.nenc-healthiertogether.nhs.uk/application/files/4516/8986/0676/Completed_Checklist_Example_FINAL.pdf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hyperlink" Target="https://www.flickr.com/photos/potomac-soccer/10586043946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hyperlink" Target="https://www.malaysia-students.com/2017/05/" TargetMode="External"/><Relationship Id="rId1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hyperlink" Target="https://www.nenc-healthiertogether.nhs.uk/application/files/4516/8986/0676/Completed_Checklist_Example_FINAL.pdf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clare.caygill@nhs.net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c.barwick@nhs.net" TargetMode="External"/><Relationship Id="rId5" Type="http://schemas.openxmlformats.org/officeDocument/2006/relationships/hyperlink" Target="https://www.nenc-healthiertogether.nhs.uk/resources/child-health-and-wellbeing-network-chwn-shared-resources/beat-asthma-friendly-schools-chwn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vidence.nhs.uk/search?q=ASTHma+guidelines+in+children" TargetMode="External"/><Relationship Id="rId13" Type="http://schemas.openxmlformats.org/officeDocument/2006/relationships/hyperlink" Target="https://www.e-lfh.org.uk/wp-content/uploads/2022/07/National-Capabilities-Framework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beatasthma.co.uk/" TargetMode="External"/><Relationship Id="rId12" Type="http://schemas.openxmlformats.org/officeDocument/2006/relationships/hyperlink" Target="https://www.brit-thoracic.org.uk/document-library/guidelines/asthma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england.nhs.uk/wp-content/uploads/2021/09/National-bundle-of-care-for-children-and-young-people-with-asthma-resource-pack-September-2021.pdf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www.england.nhs.uk/wp-content/uploads/2021/09/B0606-National-bundle-of-care-for-children-and-young-people-with-asthma-phase-one-September-2021.pdf" TargetMode="External"/><Relationship Id="rId15" Type="http://schemas.openxmlformats.org/officeDocument/2006/relationships/hyperlink" Target="https://www.nice.org.uk/guidance/ng149/resources/visual-summary-pdf-7022755693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www.england.nhs.uk/publication/national-bundle-of-care-for" TargetMode="External"/><Relationship Id="rId9" Type="http://schemas.openxmlformats.org/officeDocument/2006/relationships/hyperlink" Target="https://www.blf.org.uk/" TargetMode="External"/><Relationship Id="rId14" Type="http://schemas.openxmlformats.org/officeDocument/2006/relationships/hyperlink" Target="https://what0-18.nhs.uk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forms.gle/gG11zhr2Z8VLU2db9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hyperlink" Target="mailto:england.northernchildnetwork@nhs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hyperlink" Target="https://www.who.int/news-room/fact-sheets/detail/asthma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ngland.nhs.uk/publication/national-bundle-of-care-for-children-and-young-people-with-asthma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who.int/news-room/fact-sheets/detail/asthma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nenc-healthiertogether.nhs.uk/application/files/5216/8986/1475/BAFS_accreditation_pack_FINAL_Formatted_PDF.pdf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hyperlink" Target="https://www.nenc-healthiertogether.nhs.uk/application/files/4516/8986/0676/Completed_Checklist_Example_FINAL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www.nenc-healthiertogether.nhs.uk/application/files/4516/8986/0676/Completed_Checklist_Example_FINAL.pdf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hyperlink" Target="https://www.nenc-healthiertogether.nhs.uk/application/files/4516/8986/0676/Completed_Checklist_Example_FINAL.pdf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661CD-B7DC-6742-A12C-A9ECF070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9" r="14227" b="3174"/>
          <a:stretch/>
        </p:blipFill>
        <p:spPr>
          <a:xfrm>
            <a:off x="3712572" y="1923678"/>
            <a:ext cx="2525947" cy="223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CE16A-857E-EFCB-B522-222107F1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26" y="1923678"/>
            <a:ext cx="3017782" cy="2231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2E76B-1540-32C7-CA4E-8E7954DC193A}"/>
              </a:ext>
            </a:extLst>
          </p:cNvPr>
          <p:cNvSpPr txBox="1"/>
          <p:nvPr/>
        </p:nvSpPr>
        <p:spPr>
          <a:xfrm>
            <a:off x="2270681" y="641446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79B2B"/>
                </a:solidFill>
                <a:latin typeface="+mj-lt"/>
              </a:rPr>
              <a:t>Beat Asthma Friendly School                                         Accreditation Guide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A60C5-070A-6288-EAD4-40F413C4C7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920"/>
          <a:stretch/>
        </p:blipFill>
        <p:spPr>
          <a:xfrm>
            <a:off x="6450683" y="1923678"/>
            <a:ext cx="2120082" cy="2231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CD477-EDA7-CB51-0C27-866E8C6DCE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26" b="72778" l="29740" r="39896">
                        <a14:foregroundMark x1="34427" y1="55370" x2="30365" y2="61481"/>
                        <a14:foregroundMark x1="30365" y1="61481" x2="31875" y2="71204"/>
                        <a14:foregroundMark x1="31875" y1="71204" x2="37292" y2="72130"/>
                        <a14:foregroundMark x1="37292" y1="72130" x2="40052" y2="63796"/>
                        <a14:foregroundMark x1="40052" y1="63796" x2="36250" y2="56111"/>
                        <a14:foregroundMark x1="36250" y1="56111" x2="31198" y2="60278"/>
                        <a14:foregroundMark x1="31198" y1="60278" x2="31510" y2="69907"/>
                        <a14:foregroundMark x1="31510" y1="69907" x2="36771" y2="71852"/>
                        <a14:foregroundMark x1="36771" y1="71852" x2="39635" y2="64074"/>
                        <a14:foregroundMark x1="39635" y1="64074" x2="35417" y2="56389"/>
                        <a14:foregroundMark x1="35417" y1="56389" x2="31042" y2="62778"/>
                        <a14:foregroundMark x1="31042" y1="62778" x2="34063" y2="71296"/>
                        <a14:foregroundMark x1="34063" y1="71296" x2="39219" y2="66481"/>
                        <a14:foregroundMark x1="39219" y1="66481" x2="34531" y2="71019"/>
                        <a14:foregroundMark x1="34531" y1="71019" x2="32552" y2="62130"/>
                        <a14:foregroundMark x1="32552" y1="62130" x2="37760" y2="62685"/>
                        <a14:foregroundMark x1="37760" y1="62685" x2="36198" y2="65833"/>
                        <a14:foregroundMark x1="31094" y1="66389" x2="31146" y2="69630"/>
                        <a14:foregroundMark x1="30990" y1="64815" x2="30417" y2="64259"/>
                        <a14:foregroundMark x1="34115" y1="63519" x2="34063" y2="63333"/>
                        <a14:foregroundMark x1="37604" y1="56852" x2="39063" y2="60833"/>
                        <a14:foregroundMark x1="35833" y1="56204" x2="34375" y2="55926"/>
                        <a14:foregroundMark x1="37240" y1="72037" x2="35781" y2="72870"/>
                        <a14:foregroundMark x1="39583" y1="66019" x2="39896" y2="66204"/>
                        <a14:foregroundMark x1="33333" y1="68981" x2="32344" y2="68889"/>
                        <a14:foregroundMark x1="35781" y1="63796" x2="33906" y2="64630"/>
                        <a14:foregroundMark x1="30885" y1="62407" x2="32865" y2="66389"/>
                      </a14:backgroundRemoval>
                    </a14:imgEffect>
                  </a14:imgLayer>
                </a14:imgProps>
              </a:ext>
            </a:extLst>
          </a:blip>
          <a:srcRect l="28506" t="54200" r="58894" b="26201"/>
          <a:stretch/>
        </p:blipFill>
        <p:spPr>
          <a:xfrm>
            <a:off x="375196" y="187044"/>
            <a:ext cx="1676524" cy="1512168"/>
          </a:xfrm>
          <a:prstGeom prst="rect">
            <a:avLst/>
          </a:prstGeom>
          <a:effectLst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57A464-3422-D23E-3DBC-B500A58B2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9844" t="-139844" r="-139844" b="-139844"/>
          <a:stretch>
            <a:fillRect/>
          </a:stretch>
        </p:blipFill>
        <p:spPr>
          <a:xfrm>
            <a:off x="5874936" y="4011910"/>
            <a:ext cx="1543050" cy="154305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AE5D7F-33F7-FECD-8B98-7DAB8F961266}"/>
              </a:ext>
            </a:extLst>
          </p:cNvPr>
          <p:cNvSpPr/>
          <p:nvPr/>
        </p:nvSpPr>
        <p:spPr>
          <a:xfrm>
            <a:off x="8172400" y="4371950"/>
            <a:ext cx="720080" cy="504056"/>
          </a:xfrm>
          <a:prstGeom prst="rect">
            <a:avLst/>
          </a:prstGeom>
          <a:solidFill>
            <a:srgbClr val="AEC329"/>
          </a:solidFill>
          <a:ln>
            <a:solidFill>
              <a:srgbClr val="AE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F0417F3A-97A7-40C1-78BF-4259F36D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15566"/>
            <a:ext cx="503601" cy="5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black screen with different colored objects&#10;&#10;Description automatically generated">
            <a:extLst>
              <a:ext uri="{FF2B5EF4-FFF2-40B4-BE49-F238E27FC236}">
                <a16:creationId xmlns:a16="http://schemas.microsoft.com/office/drawing/2014/main" id="{31392AC7-E6BC-F893-AA6D-FAF06C9B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065" y="4371950"/>
            <a:ext cx="867985" cy="6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7C776-859B-3D93-4B77-11BC1A079A94}"/>
              </a:ext>
            </a:extLst>
          </p:cNvPr>
          <p:cNvSpPr txBox="1"/>
          <p:nvPr/>
        </p:nvSpPr>
        <p:spPr>
          <a:xfrm>
            <a:off x="1043608" y="4240973"/>
            <a:ext cx="7689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>
                <a:solidFill>
                  <a:schemeClr val="bg2"/>
                </a:solidFill>
              </a:rPr>
              <a:t>Each slide has supporting audio, please use the speaker icon to play the recording on each slide</a:t>
            </a:r>
          </a:p>
        </p:txBody>
      </p:sp>
    </p:spTree>
    <p:extLst>
      <p:ext uri="{BB962C8B-B14F-4D97-AF65-F5344CB8AC3E}">
        <p14:creationId xmlns:p14="http://schemas.microsoft.com/office/powerpoint/2010/main" val="22623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2"/>
    </mc:Choice>
    <mc:Fallback xmlns="">
      <p:transition spd="slow" advTm="2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a medical device&#10;&#10;Description automatically generated with low confidence">
            <a:extLst>
              <a:ext uri="{FF2B5EF4-FFF2-40B4-BE49-F238E27FC236}">
                <a16:creationId xmlns:a16="http://schemas.microsoft.com/office/drawing/2014/main" id="{4EE43936-88C2-BF01-EDE4-E43CCC80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41" y="2049046"/>
            <a:ext cx="1704669" cy="1140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0FD14-E29E-1C5D-F0C7-F5C15F2BA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30" y="0"/>
            <a:ext cx="3630340" cy="5143500"/>
          </a:xfrm>
          <a:prstGeom prst="rect">
            <a:avLst/>
          </a:prstGeom>
        </p:spPr>
      </p:pic>
      <p:pic>
        <p:nvPicPr>
          <p:cNvPr id="7" name="Picture 6" descr="A group of asthma inhalers&#10;&#10;Description automatically generated with medium confidence">
            <a:extLst>
              <a:ext uri="{FF2B5EF4-FFF2-40B4-BE49-F238E27FC236}">
                <a16:creationId xmlns:a16="http://schemas.microsoft.com/office/drawing/2014/main" id="{1CC16108-200E-AF43-2A20-278D59CEA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05" y="3279388"/>
            <a:ext cx="1278072" cy="1020967"/>
          </a:xfrm>
          <a:prstGeom prst="rect">
            <a:avLst/>
          </a:prstGeom>
        </p:spPr>
      </p:pic>
      <p:pic>
        <p:nvPicPr>
          <p:cNvPr id="9" name="Audio 39">
            <a:hlinkClick r:id="" action="ppaction://media"/>
            <a:extLst>
              <a:ext uri="{FF2B5EF4-FFF2-40B4-BE49-F238E27FC236}">
                <a16:creationId xmlns:a16="http://schemas.microsoft.com/office/drawing/2014/main" id="{2EBAE8E8-BCEF-FF6F-F7B6-4D4A85EB2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9844" t="-139844" r="-139844" b="-139844"/>
          <a:stretch>
            <a:fillRect/>
          </a:stretch>
        </p:blipFill>
        <p:spPr>
          <a:xfrm>
            <a:off x="6598324" y="3939902"/>
            <a:ext cx="1543050" cy="154305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75C62-906F-5033-EE41-46A823740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9262" y="195486"/>
            <a:ext cx="1985812" cy="1409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B77858-7268-ADE2-D72B-E36D9BDBF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099" y="1851670"/>
            <a:ext cx="1390357" cy="195914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CD8C73-E148-D78A-6DC6-152E48E4C68E}"/>
              </a:ext>
            </a:extLst>
          </p:cNvPr>
          <p:cNvSpPr/>
          <p:nvPr/>
        </p:nvSpPr>
        <p:spPr>
          <a:xfrm>
            <a:off x="2756830" y="699542"/>
            <a:ext cx="3630340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FF5826-5744-F6CB-B3AE-5A62A263B5FF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AF5968-3271-C83C-4C78-C09A1A5A231A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20C55CBA-AD32-5D2D-5CD6-E04904943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Clipboard with pencil icon Royalty Free Vector Image">
            <a:extLst>
              <a:ext uri="{FF2B5EF4-FFF2-40B4-BE49-F238E27FC236}">
                <a16:creationId xmlns:a16="http://schemas.microsoft.com/office/drawing/2014/main" id="{495EB908-E033-B130-474D-92C546F4A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1016497" y="843145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21B3E0-052D-3008-9E62-ACF3DA0AC32D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4</a:t>
            </a:r>
          </a:p>
        </p:txBody>
      </p:sp>
      <p:sp>
        <p:nvSpPr>
          <p:cNvPr id="17" name="TextBox 16">
            <a:hlinkClick r:id="rId12"/>
            <a:extLst>
              <a:ext uri="{FF2B5EF4-FFF2-40B4-BE49-F238E27FC236}">
                <a16:creationId xmlns:a16="http://schemas.microsoft.com/office/drawing/2014/main" id="{9F5AE29C-3A8F-714E-1579-BCF0C0DB4D38}"/>
              </a:ext>
            </a:extLst>
          </p:cNvPr>
          <p:cNvSpPr txBox="1"/>
          <p:nvPr/>
        </p:nvSpPr>
        <p:spPr>
          <a:xfrm>
            <a:off x="2868258" y="255424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2"/>
              </a:rPr>
              <a:t>Click here to view the completed checklist example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093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8BF30C-990F-BB3F-D76F-E8A4D07ED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91" y="2438163"/>
            <a:ext cx="1187623" cy="160833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19ED10A-C4EC-8EC6-F32C-91721421B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6610028" y="3939902"/>
            <a:ext cx="1543050" cy="15430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D7DE9-1BA9-9E0C-B4F4-02F047D1E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416" y="300535"/>
            <a:ext cx="1985812" cy="1409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2A2FB-CA0F-3471-20A8-31196AF50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416" y="1779662"/>
            <a:ext cx="1390357" cy="19591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770DF6-8B05-4FD4-9DBA-C5650A334784}"/>
              </a:ext>
            </a:extLst>
          </p:cNvPr>
          <p:cNvGrpSpPr/>
          <p:nvPr/>
        </p:nvGrpSpPr>
        <p:grpSpPr>
          <a:xfrm>
            <a:off x="398439" y="698381"/>
            <a:ext cx="5014322" cy="3562808"/>
            <a:chOff x="251520" y="267494"/>
            <a:chExt cx="5950426" cy="4227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EB65CE-3CCE-18DF-DB9D-511A796E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520" y="267494"/>
              <a:ext cx="5950426" cy="4227934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F979351-057E-FA5C-8ADE-E17A109560F4}"/>
                </a:ext>
              </a:extLst>
            </p:cNvPr>
            <p:cNvSpPr/>
            <p:nvPr/>
          </p:nvSpPr>
          <p:spPr>
            <a:xfrm>
              <a:off x="323528" y="1275606"/>
              <a:ext cx="5760640" cy="12961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270E0E5-B972-18A6-04B1-01E89A1F5D9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7FD570-851E-B852-3160-B63CAC7E1D18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9BDD8D-7180-134F-31D2-D5C66E4AE1CD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8B865821-471E-8079-9B8B-C56DD2382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hlinkClick r:id="rId10"/>
            <a:extLst>
              <a:ext uri="{FF2B5EF4-FFF2-40B4-BE49-F238E27FC236}">
                <a16:creationId xmlns:a16="http://schemas.microsoft.com/office/drawing/2014/main" id="{DF15CD6A-80AD-AA7C-C7C5-B2F3EE9E8BB1}"/>
              </a:ext>
            </a:extLst>
          </p:cNvPr>
          <p:cNvSpPr txBox="1"/>
          <p:nvPr/>
        </p:nvSpPr>
        <p:spPr>
          <a:xfrm>
            <a:off x="459119" y="743811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0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7" name="Picture 2" descr="Clipboard with pencil icon Royalty Free Vector Image">
            <a:extLst>
              <a:ext uri="{FF2B5EF4-FFF2-40B4-BE49-F238E27FC236}">
                <a16:creationId xmlns:a16="http://schemas.microsoft.com/office/drawing/2014/main" id="{3C46C5D5-617A-A248-E56D-14BD71011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7590802" y="1276477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65"/>
    </mc:Choice>
    <mc:Fallback xmlns="">
      <p:transition spd="slow" advTm="6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23EBCF23-9CD6-1D45-AE0A-97E62761F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7204" y="1265749"/>
            <a:ext cx="1440160" cy="1656184"/>
          </a:xfrm>
          <a:prstGeom prst="rect">
            <a:avLst/>
          </a:prstGeom>
        </p:spPr>
      </p:pic>
      <p:pic>
        <p:nvPicPr>
          <p:cNvPr id="13" name="Picture 12" descr="A picture containing vehicle, land vehicle, outdoor, wheel&#10;&#10;Description automatically generated">
            <a:extLst>
              <a:ext uri="{FF2B5EF4-FFF2-40B4-BE49-F238E27FC236}">
                <a16:creationId xmlns:a16="http://schemas.microsoft.com/office/drawing/2014/main" id="{D3505508-FC7E-9EEC-E6FF-DA558ABE2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84145" y="2955941"/>
            <a:ext cx="1278672" cy="1194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6BA227-B423-C05F-61A9-AFC3770B09FA}"/>
              </a:ext>
            </a:extLst>
          </p:cNvPr>
          <p:cNvSpPr txBox="1"/>
          <p:nvPr/>
        </p:nvSpPr>
        <p:spPr>
          <a:xfrm>
            <a:off x="7164288" y="5143501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://travel.stackexchange.com/questions/81862/how-to-protect-ones-lungs-while-driving-a-motorcycle-through-heavily-polluted-c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AC47A81-7F2C-5EBD-149C-7BA0DB9FF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9844" t="-139844" r="-139844" b="-139844"/>
          <a:stretch>
            <a:fillRect/>
          </a:stretch>
        </p:blipFill>
        <p:spPr>
          <a:xfrm>
            <a:off x="6554999" y="3897058"/>
            <a:ext cx="1543050" cy="154305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E54D9-3660-4B5F-E856-1F50C5805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6170" y="0"/>
            <a:ext cx="361165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BEE74-8894-FE18-0742-DAB536C1F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6976" y="712621"/>
            <a:ext cx="1985812" cy="1409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D63300-ECCD-830C-0F8C-427FDAC424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8468" y="2186030"/>
            <a:ext cx="1390357" cy="19591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68B87C-2801-6DF7-2CB7-476DDFF33E3C}"/>
              </a:ext>
            </a:extLst>
          </p:cNvPr>
          <p:cNvSpPr/>
          <p:nvPr/>
        </p:nvSpPr>
        <p:spPr>
          <a:xfrm>
            <a:off x="2699792" y="1275606"/>
            <a:ext cx="3672023" cy="27363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3D558C-D9A6-9768-0B2F-971A2126816F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F8C7AD-5683-A76A-4A72-074B5291F90C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7EEAB758-AF93-2AC9-9ABB-B56998ADD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0C528ED-04B9-9492-0B21-D185C8863313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6</a:t>
            </a:r>
          </a:p>
        </p:txBody>
      </p:sp>
      <p:sp>
        <p:nvSpPr>
          <p:cNvPr id="17" name="TextBox 16">
            <a:hlinkClick r:id="rId14"/>
            <a:extLst>
              <a:ext uri="{FF2B5EF4-FFF2-40B4-BE49-F238E27FC236}">
                <a16:creationId xmlns:a16="http://schemas.microsoft.com/office/drawing/2014/main" id="{45519368-F091-B70D-A9C5-8FC8C4529872}"/>
              </a:ext>
            </a:extLst>
          </p:cNvPr>
          <p:cNvSpPr txBox="1"/>
          <p:nvPr/>
        </p:nvSpPr>
        <p:spPr>
          <a:xfrm>
            <a:off x="2812543" y="2556158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4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8" name="Picture 2" descr="Clipboard with pencil icon Royalty Free Vector Image">
            <a:extLst>
              <a:ext uri="{FF2B5EF4-FFF2-40B4-BE49-F238E27FC236}">
                <a16:creationId xmlns:a16="http://schemas.microsoft.com/office/drawing/2014/main" id="{D1FB4927-BF70-EBD8-F9A7-811DD5E23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1868263" y="235457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7"/>
    </mc:Choice>
    <mc:Fallback xmlns="">
      <p:transition spd="slow" advTm="5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73DA9-1296-D135-9D23-5A5C75E6F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464" y="0"/>
            <a:ext cx="3601072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13CF1-0BF7-1A32-500A-B1718164A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134" y="724718"/>
            <a:ext cx="1985812" cy="1409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1A73C-DA7D-0098-C327-DB1CED47D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34" y="2196786"/>
            <a:ext cx="1390357" cy="1959140"/>
          </a:xfrm>
          <a:prstGeom prst="rect">
            <a:avLst/>
          </a:prstGeom>
        </p:spPr>
      </p:pic>
      <p:pic>
        <p:nvPicPr>
          <p:cNvPr id="8" name="Audio 43">
            <a:hlinkClick r:id="" action="ppaction://media"/>
            <a:extLst>
              <a:ext uri="{FF2B5EF4-FFF2-40B4-BE49-F238E27FC236}">
                <a16:creationId xmlns:a16="http://schemas.microsoft.com/office/drawing/2014/main" id="{ECBC080E-B671-716F-6CCD-63248CC2E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9844" t="-139844" r="-139844" b="-139844"/>
          <a:stretch>
            <a:fillRect/>
          </a:stretch>
        </p:blipFill>
        <p:spPr>
          <a:xfrm>
            <a:off x="6636453" y="3939902"/>
            <a:ext cx="1543050" cy="1543050"/>
          </a:xfrm>
          <a:prstGeom prst="ellipse">
            <a:avLst/>
          </a:prstGeom>
        </p:spPr>
      </p:pic>
      <p:pic>
        <p:nvPicPr>
          <p:cNvPr id="10" name="Picture 9" descr="A group of people walking on grass&#10;&#10;Description automatically generated with medium confidence">
            <a:extLst>
              <a:ext uri="{FF2B5EF4-FFF2-40B4-BE49-F238E27FC236}">
                <a16:creationId xmlns:a16="http://schemas.microsoft.com/office/drawing/2014/main" id="{25D707B0-CB0C-B76B-F2F0-9F30B6FFEC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6728" y="2231584"/>
            <a:ext cx="1679242" cy="112089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6D2993-5419-CA22-8EE4-F18689596812}"/>
              </a:ext>
            </a:extLst>
          </p:cNvPr>
          <p:cNvSpPr/>
          <p:nvPr/>
        </p:nvSpPr>
        <p:spPr>
          <a:xfrm>
            <a:off x="2771464" y="1275606"/>
            <a:ext cx="3600351" cy="2880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AAB21-4715-D149-9FD3-E5C002FF0B8A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7 &amp; 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393C0D-082B-A52F-EB89-121EB4CA9928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0D2D31-9351-F69D-0842-0EF75535FC01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08411240-B284-6DE6-8D38-69DBF4F47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picture containing child art, drawing, art, illustration&#10;&#10;Description automatically generated">
            <a:extLst>
              <a:ext uri="{FF2B5EF4-FFF2-40B4-BE49-F238E27FC236}">
                <a16:creationId xmlns:a16="http://schemas.microsoft.com/office/drawing/2014/main" id="{3CE60E17-022F-8430-7C4A-4DE7AC8E8A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49" y="864723"/>
            <a:ext cx="1230883" cy="1230883"/>
          </a:xfrm>
          <a:prstGeom prst="rect">
            <a:avLst/>
          </a:prstGeom>
        </p:spPr>
      </p:pic>
      <p:sp>
        <p:nvSpPr>
          <p:cNvPr id="19" name="TextBox 18">
            <a:hlinkClick r:id="rId12"/>
            <a:extLst>
              <a:ext uri="{FF2B5EF4-FFF2-40B4-BE49-F238E27FC236}">
                <a16:creationId xmlns:a16="http://schemas.microsoft.com/office/drawing/2014/main" id="{634B4D3F-046B-CE36-FEE1-8B6BD5718281}"/>
              </a:ext>
            </a:extLst>
          </p:cNvPr>
          <p:cNvSpPr txBox="1"/>
          <p:nvPr/>
        </p:nvSpPr>
        <p:spPr>
          <a:xfrm>
            <a:off x="2812183" y="2576794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2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20" name="Picture 2" descr="Clipboard with pencil icon Royalty Free Vector Image">
            <a:extLst>
              <a:ext uri="{FF2B5EF4-FFF2-40B4-BE49-F238E27FC236}">
                <a16:creationId xmlns:a16="http://schemas.microsoft.com/office/drawing/2014/main" id="{E9F8DEB9-4A1C-0224-4170-B28DCF105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300602" y="842993"/>
            <a:ext cx="905119" cy="12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1B0EAB79-4C49-5CA3-C408-5398B7394E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22402" y="3478901"/>
            <a:ext cx="2462263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21858-99C5-D613-75CA-2F9B799F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5" y="2745801"/>
            <a:ext cx="1635446" cy="1296144"/>
          </a:xfrm>
          <a:prstGeom prst="rect">
            <a:avLst/>
          </a:prstGeom>
        </p:spPr>
      </p:pic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5ABC6850-EDE6-0ABE-11B2-A4E13AAE4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6606008" y="4011935"/>
            <a:ext cx="1543050" cy="154305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7E974-6227-6AC9-C722-ECE25D6B1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226" y="195486"/>
            <a:ext cx="4154744" cy="4587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6401E-15C1-5DC7-FD06-80851061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107" y="295718"/>
            <a:ext cx="1985812" cy="1409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2E1B9-089B-E0E9-565E-016CCC0C5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552" y="2042870"/>
            <a:ext cx="1390357" cy="195914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DBE686-F4EA-61F8-DCB5-0A0FCA89FE13}"/>
              </a:ext>
            </a:extLst>
          </p:cNvPr>
          <p:cNvSpPr/>
          <p:nvPr/>
        </p:nvSpPr>
        <p:spPr>
          <a:xfrm>
            <a:off x="2267744" y="1923678"/>
            <a:ext cx="3888432" cy="19442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41FDC-9EBC-05CB-3072-FE3CEBAD5497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3071B1-869F-2F71-97CF-79E15BBF0915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11255AA2-B70D-4A2C-4CC3-B5285B0BD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8756670-2716-6254-43F4-605DFD3BE15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9</a:t>
            </a:r>
          </a:p>
        </p:txBody>
      </p:sp>
      <p:sp>
        <p:nvSpPr>
          <p:cNvPr id="13" name="TextBox 12">
            <a:hlinkClick r:id="rId10"/>
            <a:extLst>
              <a:ext uri="{FF2B5EF4-FFF2-40B4-BE49-F238E27FC236}">
                <a16:creationId xmlns:a16="http://schemas.microsoft.com/office/drawing/2014/main" id="{C022D1C4-A28B-742B-D6D6-AE5C57A3A92D}"/>
              </a:ext>
            </a:extLst>
          </p:cNvPr>
          <p:cNvSpPr txBox="1"/>
          <p:nvPr/>
        </p:nvSpPr>
        <p:spPr>
          <a:xfrm>
            <a:off x="2555776" y="3121780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0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4" name="Picture 2" descr="Clipboard with pencil icon Royalty Free Vector Image">
            <a:extLst>
              <a:ext uri="{FF2B5EF4-FFF2-40B4-BE49-F238E27FC236}">
                <a16:creationId xmlns:a16="http://schemas.microsoft.com/office/drawing/2014/main" id="{8D91AEDA-3FD6-E7DF-CCC1-4B37E0C45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1016497" y="843145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4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0"/>
    </mc:Choice>
    <mc:Fallback xmlns="">
      <p:transition spd="slow" advTm="6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B3B02B-1B5B-CF99-5B5E-2E4476034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2" r="2418" b="-654"/>
          <a:stretch/>
        </p:blipFill>
        <p:spPr>
          <a:xfrm>
            <a:off x="387935" y="771551"/>
            <a:ext cx="2952328" cy="423923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427EB7-09D9-ADBC-59E7-4ABB01223A17}"/>
              </a:ext>
            </a:extLst>
          </p:cNvPr>
          <p:cNvSpPr txBox="1"/>
          <p:nvPr/>
        </p:nvSpPr>
        <p:spPr>
          <a:xfrm>
            <a:off x="3571489" y="1186755"/>
            <a:ext cx="5184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More information available online: </a:t>
            </a:r>
          </a:p>
          <a:p>
            <a:endParaRPr lang="en-GB" sz="1200" dirty="0"/>
          </a:p>
          <a:p>
            <a:r>
              <a:rPr lang="en-GB" sz="1200" dirty="0">
                <a:hlinkClick r:id="rId5"/>
              </a:rPr>
              <a:t>https://www.nenc-healthiertogether.nhs.uk/resources/child-health-and-wellbeing-network-chwn-shared-resources/beat-asthma-friendly-schools-chwn</a:t>
            </a:r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600" dirty="0"/>
              <a:t>Contact details for Community Asthma Advisors: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chemeClr val="accent1"/>
                </a:solidFill>
              </a:rPr>
              <a:t>Carol Barwick </a:t>
            </a:r>
            <a:r>
              <a:rPr lang="en-GB" sz="1600" dirty="0">
                <a:hlinkClick r:id="rId6"/>
              </a:rPr>
              <a:t>c.barwick@nhs.net</a:t>
            </a:r>
            <a:endParaRPr lang="en-GB" sz="1600" dirty="0"/>
          </a:p>
          <a:p>
            <a:endParaRPr lang="en-GB" sz="1600" dirty="0"/>
          </a:p>
          <a:p>
            <a:r>
              <a:rPr lang="en-GB" sz="1600" b="1" dirty="0">
                <a:solidFill>
                  <a:schemeClr val="accent1"/>
                </a:solidFill>
              </a:rPr>
              <a:t>Clare </a:t>
            </a:r>
            <a:r>
              <a:rPr lang="en-GB" sz="1600" b="1" dirty="0" err="1">
                <a:solidFill>
                  <a:schemeClr val="accent1"/>
                </a:solidFill>
              </a:rPr>
              <a:t>Caygill</a:t>
            </a:r>
            <a:r>
              <a:rPr lang="en-GB" sz="1600" b="1" dirty="0">
                <a:solidFill>
                  <a:schemeClr val="accent1"/>
                </a:solidFill>
              </a:rPr>
              <a:t> </a:t>
            </a:r>
            <a:r>
              <a:rPr lang="en-GB" sz="1600" dirty="0">
                <a:hlinkClick r:id="rId7"/>
              </a:rPr>
              <a:t>clare.caygill@nhs.net</a:t>
            </a:r>
            <a:endParaRPr lang="en-GB" sz="1600" dirty="0"/>
          </a:p>
          <a:p>
            <a:endParaRPr lang="en-GB" sz="1200" dirty="0"/>
          </a:p>
          <a:p>
            <a:endParaRPr lang="en-GB" dirty="0"/>
          </a:p>
        </p:txBody>
      </p:sp>
      <p:pic>
        <p:nvPicPr>
          <p:cNvPr id="10" name="Audio 14">
            <a:hlinkClick r:id="" action="ppaction://media"/>
            <a:extLst>
              <a:ext uri="{FF2B5EF4-FFF2-40B4-BE49-F238E27FC236}">
                <a16:creationId xmlns:a16="http://schemas.microsoft.com/office/drawing/2014/main" id="{C0279A0B-539C-8533-52EF-18FA25D5B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9844" t="-139844" r="-139844" b="-139844"/>
          <a:stretch>
            <a:fillRect/>
          </a:stretch>
        </p:blipFill>
        <p:spPr>
          <a:xfrm>
            <a:off x="6588224" y="3939902"/>
            <a:ext cx="1543050" cy="1543050"/>
          </a:xfrm>
          <a:prstGeom prst="ellipse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B53482-E06F-1A7D-0259-55FB0E068FBC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8064896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How to become a Beat Asthma Friendly School: Validation Process</a:t>
            </a:r>
            <a:endParaRPr lang="en-GB" sz="1800" dirty="0">
              <a:solidFill>
                <a:srgbClr val="779B2B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D174A-D609-6B27-B5E3-EDDDFA05B95E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DD0DF-3A85-E4D2-F391-8D46B74C8E0F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6B03CDEB-807C-467B-D569-2635362AB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16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E758B-5B18-06F8-F76D-D22645A61B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528" y="927931"/>
            <a:ext cx="4320480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000" dirty="0"/>
              <a:t>NHSE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000" b="0" i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https://www.england.nhs.uk/publication/national-bundle-of-care-for</a:t>
            </a:r>
            <a:r>
              <a:rPr lang="en-GB" sz="1000" b="0" i="1" dirty="0">
                <a:solidFill>
                  <a:srgbClr val="767676"/>
                </a:solidFill>
              </a:rPr>
              <a:t>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000" b="0" dirty="0">
                <a:hlinkClick r:id="rId5"/>
              </a:rPr>
              <a:t>National bundle of care for children and young people with asthma </a:t>
            </a:r>
            <a:endParaRPr lang="en-GB" sz="1000" b="0" i="1" dirty="0">
              <a:solidFill>
                <a:srgbClr val="76767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000" b="0" dirty="0">
                <a:hlinkClick r:id="rId6"/>
              </a:rPr>
              <a:t>National bundle of care for children and young people with asthma: resource pack </a:t>
            </a:r>
            <a:endParaRPr lang="en-GB" sz="1000" b="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1000" dirty="0"/>
              <a:t>Beat Asthma</a:t>
            </a:r>
          </a:p>
          <a:p>
            <a:pPr marL="0" indent="0">
              <a:buNone/>
            </a:pPr>
            <a:endParaRPr lang="en-GB" sz="1000" b="0" dirty="0">
              <a:hlinkClick r:id="rId7"/>
            </a:endParaRPr>
          </a:p>
          <a:p>
            <a:pPr marL="0" indent="0">
              <a:buNone/>
            </a:pPr>
            <a:r>
              <a:rPr lang="en-GB" sz="1000" b="0" dirty="0">
                <a:hlinkClick r:id="rId7"/>
              </a:rPr>
              <a:t>https://www.beatasthma.co.uk/</a:t>
            </a:r>
            <a:r>
              <a:rPr lang="en-GB" sz="1000" b="0" dirty="0"/>
              <a:t> </a:t>
            </a:r>
          </a:p>
          <a:p>
            <a:pPr marL="0" indent="0">
              <a:buNone/>
            </a:pPr>
            <a:endParaRPr lang="en-GB" sz="100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1000" dirty="0"/>
              <a:t>NICE guidance (2017)</a:t>
            </a:r>
          </a:p>
          <a:p>
            <a:pPr marL="0" indent="0">
              <a:buNone/>
            </a:pPr>
            <a:endParaRPr lang="en-GB" sz="1000" b="0" i="1" dirty="0">
              <a:solidFill>
                <a:srgbClr val="767676"/>
              </a:solidFill>
              <a:hlinkClick r:id="rId8"/>
            </a:endParaRPr>
          </a:p>
          <a:p>
            <a:pPr marL="0" indent="0">
              <a:buNone/>
            </a:pPr>
            <a:r>
              <a:rPr lang="en-GB" sz="1000" b="0" i="1" dirty="0">
                <a:solidFill>
                  <a:srgbClr val="767676"/>
                </a:solidFill>
                <a:hlinkClick r:id="rId8"/>
              </a:rPr>
              <a:t>https://www</a:t>
            </a:r>
            <a:r>
              <a:rPr lang="en-GB" sz="1000" b="0" dirty="0">
                <a:hlinkClick r:id="rId9"/>
              </a:rPr>
              <a:t>Asthma + Lung UK (blf.org.uk)</a:t>
            </a:r>
            <a:r>
              <a:rPr lang="en-GB" sz="1000" b="0" i="1" dirty="0">
                <a:solidFill>
                  <a:srgbClr val="767676"/>
                </a:solidFill>
                <a:hlinkClick r:id="rId8"/>
              </a:rPr>
              <a:t>.evidence.nhs.uk/</a:t>
            </a:r>
            <a:r>
              <a:rPr lang="en-GB" sz="1000" b="0" i="1" dirty="0" err="1">
                <a:solidFill>
                  <a:srgbClr val="767676"/>
                </a:solidFill>
                <a:hlinkClick r:id="rId8"/>
              </a:rPr>
              <a:t>search?q</a:t>
            </a:r>
            <a:r>
              <a:rPr lang="en-GB" sz="1000" b="0" i="1" dirty="0">
                <a:solidFill>
                  <a:srgbClr val="767676"/>
                </a:solidFill>
                <a:hlinkClick r:id="rId8"/>
              </a:rPr>
              <a:t>=</a:t>
            </a:r>
            <a:r>
              <a:rPr lang="en-GB" sz="1000" b="0" i="1" dirty="0" err="1">
                <a:solidFill>
                  <a:srgbClr val="767676"/>
                </a:solidFill>
                <a:hlinkClick r:id="rId8"/>
              </a:rPr>
              <a:t>ASTHma+guidelines+in+children</a:t>
            </a:r>
            <a:endParaRPr lang="en-GB" sz="1000" b="0" i="1" dirty="0">
              <a:solidFill>
                <a:srgbClr val="767676"/>
              </a:solidFill>
            </a:endParaRP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E5DBB4DA-25A4-42B2-8FAB-0090CD82E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39844" t="-139844" r="-139844" b="-139844"/>
          <a:stretch>
            <a:fillRect/>
          </a:stretch>
        </p:blipFill>
        <p:spPr>
          <a:xfrm>
            <a:off x="6560253" y="4011910"/>
            <a:ext cx="1543050" cy="154305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830AD1-2C06-1F35-4D29-7DD6C85B754A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00E3C8-7C1F-1DF0-C222-6B9F5D33840A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6CAC30D6-136D-20B2-F08A-02D3460C8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DA3B8EB-A3E2-CFAB-8439-425209D1132E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8064896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Resources &amp; References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E5EA94-DBA8-1547-0990-F87C361F8F4F}"/>
              </a:ext>
            </a:extLst>
          </p:cNvPr>
          <p:cNvSpPr txBox="1">
            <a:spLocks/>
          </p:cNvSpPr>
          <p:nvPr/>
        </p:nvSpPr>
        <p:spPr>
          <a:xfrm>
            <a:off x="5076056" y="927932"/>
            <a:ext cx="3828857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dirty="0"/>
              <a:t>BTS Sign (2019)</a:t>
            </a:r>
          </a:p>
          <a:p>
            <a:pPr marL="0" indent="0">
              <a:buNone/>
            </a:pPr>
            <a:endParaRPr lang="en-GB" sz="1000" b="0" i="1" dirty="0">
              <a:solidFill>
                <a:srgbClr val="767676"/>
              </a:solidFill>
              <a:hlinkClick r:id="rId12"/>
            </a:endParaRPr>
          </a:p>
          <a:p>
            <a:pPr marL="0" indent="0">
              <a:buNone/>
            </a:pPr>
            <a:r>
              <a:rPr lang="en-GB" sz="1000" b="0" i="1" dirty="0">
                <a:solidFill>
                  <a:srgbClr val="767676"/>
                </a:solidFill>
                <a:hlinkClick r:id="rId12"/>
              </a:rPr>
              <a:t>https://www.brit-thoracic.org.uk/document-library/guidelines/asthma/</a:t>
            </a:r>
            <a:r>
              <a:rPr lang="en-GB" sz="1000" b="0" i="1" dirty="0">
                <a:solidFill>
                  <a:srgbClr val="767676"/>
                </a:solidFill>
              </a:rPr>
              <a:t>...</a:t>
            </a:r>
          </a:p>
          <a:p>
            <a:pPr marL="0" indent="0">
              <a:buNone/>
            </a:pPr>
            <a:r>
              <a:rPr lang="en-GB" sz="1000" b="0" dirty="0">
                <a:hlinkClick r:id="rId13"/>
              </a:rPr>
              <a:t>National-Capabilities-Framework.pdf (e-lfh.org.uk)</a:t>
            </a:r>
            <a:endParaRPr lang="en-GB" sz="1000" b="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1000" dirty="0"/>
              <a:t>Healthier Together </a:t>
            </a:r>
          </a:p>
          <a:p>
            <a:pPr marL="0" indent="0">
              <a:buNone/>
            </a:pPr>
            <a:r>
              <a:rPr lang="en-GB" sz="1000" b="0" dirty="0">
                <a:hlinkClick r:id="rId14"/>
              </a:rPr>
              <a:t>Home :: Healthier Together (what0-18.nhs.uk)</a:t>
            </a:r>
            <a:endParaRPr lang="en-GB" sz="1000" b="0" dirty="0"/>
          </a:p>
          <a:p>
            <a:pPr marL="0" indent="0">
              <a:buFont typeface="Arial" pitchFamily="34" charset="0"/>
              <a:buNone/>
            </a:pPr>
            <a:endParaRPr lang="en-GB" sz="1000" dirty="0"/>
          </a:p>
          <a:p>
            <a:pPr marL="0" indent="0">
              <a:buFont typeface="Arial" pitchFamily="34" charset="0"/>
              <a:buNone/>
            </a:pPr>
            <a:endParaRPr lang="en-GB" sz="1000" dirty="0"/>
          </a:p>
          <a:p>
            <a:pPr marL="0" indent="0">
              <a:buFont typeface="Arial" pitchFamily="34" charset="0"/>
              <a:buNone/>
            </a:pPr>
            <a:r>
              <a:rPr lang="en-GB" sz="1000" dirty="0"/>
              <a:t>Asthma and Lung UK </a:t>
            </a:r>
          </a:p>
          <a:p>
            <a:pPr marL="0" indent="0">
              <a:buFont typeface="Arial" pitchFamily="34" charset="0"/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1000" b="0" dirty="0">
                <a:hlinkClick r:id="rId9"/>
              </a:rPr>
              <a:t>Asthma + Lung UK (blf.org.uk)</a:t>
            </a:r>
            <a:endParaRPr lang="en-GB" sz="1000" b="0" dirty="0"/>
          </a:p>
          <a:p>
            <a:pPr marL="0" indent="0">
              <a:buNone/>
            </a:pPr>
            <a:endParaRPr lang="en-GB" sz="1000" b="0" dirty="0"/>
          </a:p>
          <a:p>
            <a:pPr marL="0" indent="0">
              <a:buFont typeface="Arial" pitchFamily="34" charset="0"/>
              <a:buNone/>
            </a:pPr>
            <a:r>
              <a:rPr lang="en-GB" sz="1000" dirty="0"/>
              <a:t>NICE</a:t>
            </a:r>
          </a:p>
          <a:p>
            <a:pPr marL="0" indent="0">
              <a:buNone/>
            </a:pPr>
            <a:r>
              <a:rPr lang="en-GB" sz="1000" b="0" dirty="0">
                <a:solidFill>
                  <a:srgbClr val="0033CC"/>
                </a:solidFill>
                <a:hlinkClick r:id="rId15"/>
              </a:rPr>
              <a:t>https://www.nice.org.uk/guidance/ng149/resources/visual-summary-pdf-7022755693</a:t>
            </a:r>
            <a:r>
              <a:rPr lang="en-GB" sz="1000" b="0" dirty="0">
                <a:solidFill>
                  <a:srgbClr val="0033CC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0380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501CFF-5742-A6AC-0454-F9F27E230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11" t="5291" r="1930" b="75902"/>
          <a:stretch/>
        </p:blipFill>
        <p:spPr>
          <a:xfrm>
            <a:off x="161364" y="130629"/>
            <a:ext cx="645459" cy="6454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056467-8DB2-8E50-6A46-D3E879F7E428}"/>
              </a:ext>
            </a:extLst>
          </p:cNvPr>
          <p:cNvSpPr/>
          <p:nvPr/>
        </p:nvSpPr>
        <p:spPr>
          <a:xfrm>
            <a:off x="6731213" y="76840"/>
            <a:ext cx="2251423" cy="7684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Clinical Networks Logo">
            <a:extLst>
              <a:ext uri="{FF2B5EF4-FFF2-40B4-BE49-F238E27FC236}">
                <a16:creationId xmlns:a16="http://schemas.microsoft.com/office/drawing/2014/main" id="{DEDB6D7D-C2EF-58BF-389D-154E221D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70" y="238445"/>
            <a:ext cx="1982107" cy="53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5318A-A277-C3F8-AA89-FF3B13D8C3B1}"/>
              </a:ext>
            </a:extLst>
          </p:cNvPr>
          <p:cNvSpPr txBox="1"/>
          <p:nvPr/>
        </p:nvSpPr>
        <p:spPr>
          <a:xfrm>
            <a:off x="580144" y="1782538"/>
            <a:ext cx="7983711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b="0"/>
              <a:t>Please follow, share and retweet relevant work so that we can continue to share good practice across the region at the Child Health and Wellbeing Network handle </a:t>
            </a:r>
            <a:r>
              <a:rPr lang="en-GB" sz="1400" b="1">
                <a:solidFill>
                  <a:srgbClr val="779B2B"/>
                </a:solidFill>
              </a:rPr>
              <a:t>@EveryChildNENC</a:t>
            </a:r>
            <a:br>
              <a:rPr lang="en-GB" sz="1400">
                <a:solidFill>
                  <a:srgbClr val="002060"/>
                </a:solidFill>
              </a:rPr>
            </a:br>
            <a:br>
              <a:rPr lang="en-GB" sz="1400" b="0">
                <a:solidFill>
                  <a:srgbClr val="002060"/>
                </a:solidFill>
              </a:rPr>
            </a:br>
            <a:r>
              <a:rPr lang="en-GB" sz="1400" b="0"/>
              <a:t>Visit our website - </a:t>
            </a:r>
            <a:r>
              <a:rPr lang="en-GB" sz="1400" u="sng">
                <a:solidFill>
                  <a:srgbClr val="3B3FD6"/>
                </a:solidFill>
              </a:rPr>
              <a:t>nhsjoinourjourney.org.uk/what-we-are-doing/priorities/optimising-health-services/child-health-and-wellbeing-network/</a:t>
            </a:r>
            <a:br>
              <a:rPr lang="en-GB" sz="1400" b="0">
                <a:solidFill>
                  <a:srgbClr val="002060"/>
                </a:solidFill>
              </a:rPr>
            </a:br>
            <a:br>
              <a:rPr lang="en-GB" sz="1400" b="0"/>
            </a:br>
            <a:r>
              <a:rPr lang="en-GB" sz="1400" b="0"/>
              <a:t>Please encourage colleagues from all areas of Child Health and Wellbeing to register click the link</a:t>
            </a:r>
            <a:r>
              <a:rPr lang="en-GB" sz="1400" b="0">
                <a:solidFill>
                  <a:srgbClr val="002060"/>
                </a:solidFill>
              </a:rPr>
              <a:t> </a:t>
            </a:r>
            <a:r>
              <a:rPr lang="en-GB" sz="1400" u="sng" err="1">
                <a:hlinkClick r:id="rId6"/>
              </a:rPr>
              <a:t>forms.gle</a:t>
            </a:r>
            <a:r>
              <a:rPr lang="en-GB" sz="1400" u="sng">
                <a:hlinkClick r:id="rId6"/>
              </a:rPr>
              <a:t>/gG11zhr2Z8VLU2db9</a:t>
            </a:r>
            <a:r>
              <a:rPr lang="en-GB" sz="1400"/>
              <a:t>  </a:t>
            </a:r>
            <a:r>
              <a:rPr lang="en-GB" sz="1400" b="0"/>
              <a:t>or scan our QR code </a:t>
            </a:r>
          </a:p>
          <a:p>
            <a:pPr algn="ctr">
              <a:lnSpc>
                <a:spcPct val="150000"/>
              </a:lnSpc>
            </a:pPr>
            <a:endParaRPr lang="en-GB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BBC1C-768A-D778-AD59-645C5E11E5CB}"/>
              </a:ext>
            </a:extLst>
          </p:cNvPr>
          <p:cNvSpPr txBox="1"/>
          <p:nvPr/>
        </p:nvSpPr>
        <p:spPr>
          <a:xfrm>
            <a:off x="745351" y="255100"/>
            <a:ext cx="8159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779B2B"/>
                </a:solidFill>
                <a:latin typeface="+mj-lt"/>
              </a:rPr>
              <a:t>Thank You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F5BF834-99CB-03C1-0F45-AB60A5AB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44" y="238445"/>
            <a:ext cx="1872955" cy="14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5D2F5-9A85-381B-5A43-3F7CF6E7FA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42" t="17429" r="33571" b="52941"/>
          <a:stretch/>
        </p:blipFill>
        <p:spPr>
          <a:xfrm>
            <a:off x="5760174" y="776087"/>
            <a:ext cx="899033" cy="9144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F433D-3180-55AD-574B-57DEF59F5DC8}"/>
              </a:ext>
            </a:extLst>
          </p:cNvPr>
          <p:cNvSpPr txBox="1"/>
          <p:nvPr/>
        </p:nvSpPr>
        <p:spPr>
          <a:xfrm>
            <a:off x="2159213" y="4700193"/>
            <a:ext cx="4572000" cy="307777"/>
          </a:xfrm>
          <a:prstGeom prst="rect">
            <a:avLst/>
          </a:prstGeom>
          <a:solidFill>
            <a:srgbClr val="BCC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rgbClr val="002060"/>
                </a:solidFill>
              </a:rPr>
              <a:t>Contact us: </a:t>
            </a:r>
            <a:r>
              <a:rPr lang="en-GB" sz="1400">
                <a:hlinkClick r:id="rId9"/>
              </a:rPr>
              <a:t>england.northernchildnetwork@nhs.net</a:t>
            </a:r>
            <a:endParaRPr lang="en-GB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CDC93-5335-A01F-9212-4D31428CA8F4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66E908-A00A-244C-2DCD-D452ED184977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E5928319-D915-0438-678B-890FFBB81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D3C3C0-9A5F-AC95-A604-525B6141E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39844" t="-139844" r="-139844" b="-139844"/>
          <a:stretch>
            <a:fillRect/>
          </a:stretch>
        </p:blipFill>
        <p:spPr>
          <a:xfrm>
            <a:off x="6767232" y="397188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9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7FA7-B3FF-AB17-09D3-069F2B86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9049"/>
            <a:ext cx="7058025" cy="369332"/>
          </a:xfrm>
        </p:spPr>
        <p:txBody>
          <a:bodyPr/>
          <a:lstStyle/>
          <a:p>
            <a:r>
              <a:rPr lang="en-GB" sz="1800" dirty="0">
                <a:solidFill>
                  <a:srgbClr val="779B2B"/>
                </a:solidFill>
              </a:rPr>
              <a:t>North East &amp; North Cumbria ICS Area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6C2078F-CFB6-99DB-768F-FFA8A8757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9844" t="-139844" r="-139844" b="-139844"/>
          <a:stretch>
            <a:fillRect/>
          </a:stretch>
        </p:blipFill>
        <p:spPr>
          <a:xfrm>
            <a:off x="6610028" y="3939902"/>
            <a:ext cx="1543050" cy="1543050"/>
          </a:xfrm>
          <a:prstGeom prst="ellipse">
            <a:avLst/>
          </a:prstGeom>
        </p:spPr>
      </p:pic>
      <p:pic>
        <p:nvPicPr>
          <p:cNvPr id="2050" name="Picture 2" descr="Our region | North East and North Cumbria NHS">
            <a:extLst>
              <a:ext uri="{FF2B5EF4-FFF2-40B4-BE49-F238E27FC236}">
                <a16:creationId xmlns:a16="http://schemas.microsoft.com/office/drawing/2014/main" id="{DDA1FC26-F6B9-0BC6-AB0C-23C493DD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1420"/>
            <a:ext cx="4412059" cy="348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38B82E-0B67-FB2D-30DD-FE066439BE64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4F429A-76F3-38FF-550A-EE3A90F9620B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1346F7DE-E934-A0B3-C625-8A2326649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41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5"/>
    </mc:Choice>
    <mc:Fallback xmlns="">
      <p:transition spd="slow" advTm="1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7FA7-B3FF-AB17-09D3-069F2B86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9049"/>
            <a:ext cx="7058025" cy="369332"/>
          </a:xfrm>
        </p:spPr>
        <p:txBody>
          <a:bodyPr/>
          <a:lstStyle/>
          <a:p>
            <a:r>
              <a:rPr lang="en-GB" sz="1800" dirty="0">
                <a:solidFill>
                  <a:srgbClr val="779B2B"/>
                </a:solidFill>
              </a:rPr>
              <a:t>What is Asthma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18EAC-E716-DA02-E326-966665CC49D2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4428C2-18C7-6688-F00B-5B67C57119FC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B81C716D-9677-CEF4-2A3C-B66A6DE7E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1E2EEA8-CF22-3F7A-03D0-D292A8C33396}"/>
              </a:ext>
            </a:extLst>
          </p:cNvPr>
          <p:cNvSpPr txBox="1">
            <a:spLocks/>
          </p:cNvSpPr>
          <p:nvPr/>
        </p:nvSpPr>
        <p:spPr>
          <a:xfrm>
            <a:off x="319888" y="776711"/>
            <a:ext cx="8568951" cy="420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Asthma is a chronic lung disease affecting people of all ages. It is caused by inflammation and muscle tightening around the airways, which makes it harder to breathe.</a:t>
            </a:r>
          </a:p>
          <a:p>
            <a:pPr>
              <a:lnSpc>
                <a:spcPct val="150000"/>
              </a:lnSpc>
            </a:pPr>
            <a:endParaRPr lang="en-GB" sz="1200" b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Symptoms can include coughing, wheezing, shortness of breath and chest tightness. These symptoms can be mild or severe and can come and go over time.</a:t>
            </a:r>
          </a:p>
          <a:p>
            <a:pPr>
              <a:lnSpc>
                <a:spcPct val="150000"/>
              </a:lnSpc>
            </a:pPr>
            <a:endParaRPr lang="en-GB" sz="1200" b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Although asthma can be a serious condition, it can be managed with the right treatment. People with symptoms of asthma should speak to a health professional.</a:t>
            </a:r>
            <a:r>
              <a:rPr lang="en-GB" sz="1200" b="0" dirty="0">
                <a:hlinkClick r:id="rId5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200" b="0" dirty="0">
              <a:hlinkClick r:id="rId5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hlinkClick r:id="rId5"/>
              </a:rPr>
              <a:t>Asthma (who.int)</a:t>
            </a:r>
            <a:endParaRPr lang="en-GB" sz="1200" b="0" dirty="0">
              <a:latin typeface="Arial" panose="020B0604020202020204" pitchFamily="34" charset="0"/>
            </a:endParaRPr>
          </a:p>
          <a:p>
            <a:pPr marL="285750" indent="-285750"/>
            <a:endParaRPr lang="en-GB" dirty="0">
              <a:latin typeface="Arial" panose="020B0604020202020204" pitchFamily="34" charset="0"/>
            </a:endParaRPr>
          </a:p>
          <a:p>
            <a:pPr marL="285750" indent="-285750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739DC-BF9C-E85B-8538-026E729A8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1"/>
          <a:stretch/>
        </p:blipFill>
        <p:spPr>
          <a:xfrm>
            <a:off x="2610947" y="3507854"/>
            <a:ext cx="4269651" cy="1476163"/>
          </a:xfrm>
          <a:prstGeom prst="rect">
            <a:avLst/>
          </a:prstGeom>
        </p:spPr>
      </p:pic>
      <p:pic>
        <p:nvPicPr>
          <p:cNvPr id="9" name="Audio 22">
            <a:hlinkClick r:id="" action="ppaction://media"/>
            <a:extLst>
              <a:ext uri="{FF2B5EF4-FFF2-40B4-BE49-F238E27FC236}">
                <a16:creationId xmlns:a16="http://schemas.microsoft.com/office/drawing/2014/main" id="{F37641B1-415F-FD0B-3F6C-1D23D94B6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9844" t="-139844" r="-139844" b="-139844"/>
          <a:stretch>
            <a:fillRect/>
          </a:stretch>
        </p:blipFill>
        <p:spPr>
          <a:xfrm>
            <a:off x="6813393" y="3947560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92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5"/>
    </mc:Choice>
    <mc:Fallback xmlns="">
      <p:transition spd="slow" advTm="1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38B82E-0B67-FB2D-30DD-FE066439BE64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4F429A-76F3-38FF-550A-EE3A90F9620B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1346F7DE-E934-A0B3-C625-8A2326649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udio 34">
            <a:hlinkClick r:id="" action="ppaction://media"/>
            <a:extLst>
              <a:ext uri="{FF2B5EF4-FFF2-40B4-BE49-F238E27FC236}">
                <a16:creationId xmlns:a16="http://schemas.microsoft.com/office/drawing/2014/main" id="{3630B5D9-676C-A673-EA92-7EB197DD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6610028" y="3939902"/>
            <a:ext cx="1543050" cy="1543050"/>
          </a:xfrm>
          <a:prstGeom prst="ellipse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DEE145E-317A-7A7A-A4B7-F47AE1BE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9049"/>
            <a:ext cx="7058025" cy="369332"/>
          </a:xfrm>
        </p:spPr>
        <p:txBody>
          <a:bodyPr/>
          <a:lstStyle/>
          <a:p>
            <a:r>
              <a:rPr lang="en-GB" sz="1800" dirty="0">
                <a:solidFill>
                  <a:srgbClr val="779B2B"/>
                </a:solidFill>
              </a:rPr>
              <a:t>Asthma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ECFB08-855D-B484-7451-035B2B158A67}"/>
              </a:ext>
            </a:extLst>
          </p:cNvPr>
          <p:cNvSpPr txBox="1">
            <a:spLocks/>
          </p:cNvSpPr>
          <p:nvPr/>
        </p:nvSpPr>
        <p:spPr>
          <a:xfrm>
            <a:off x="319888" y="776711"/>
            <a:ext cx="8568951" cy="420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200" b="0" dirty="0">
                <a:latin typeface="Arial" panose="020B0604020202020204" pitchFamily="34" charset="0"/>
              </a:rPr>
              <a:t>Asthma is the most common long term medical condition in children and young people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200" b="0" dirty="0">
                <a:latin typeface="Arial" panose="020B0604020202020204" pitchFamily="34" charset="0"/>
              </a:rPr>
              <a:t>Around 1 in 11 children live with Asthma</a:t>
            </a:r>
          </a:p>
          <a:p>
            <a:pPr>
              <a:lnSpc>
                <a:spcPct val="150000"/>
              </a:lnSpc>
            </a:pPr>
            <a:endParaRPr lang="en-GB" sz="1200" b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Outcomes for children and young people living in deprived areas are worse.</a:t>
            </a:r>
          </a:p>
          <a:p>
            <a:pPr>
              <a:lnSpc>
                <a:spcPct val="150000"/>
              </a:lnSpc>
            </a:pPr>
            <a:endParaRPr lang="en-GB" sz="1200" b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The UK has one of the highest emergency admission rates for Asthma in Europe</a:t>
            </a:r>
          </a:p>
          <a:p>
            <a:pPr marL="285750" indent="-285750">
              <a:lnSpc>
                <a:spcPct val="150000"/>
              </a:lnSpc>
            </a:pPr>
            <a:endParaRPr lang="en-GB" sz="1200" b="0" dirty="0">
              <a:latin typeface="Arial" panose="020B0604020202020204" pitchFamily="34" charset="0"/>
              <a:hlinkClick r:id="rId6"/>
            </a:endParaRPr>
          </a:p>
          <a:p>
            <a:pPr marL="285750" indent="-285750">
              <a:lnSpc>
                <a:spcPct val="150000"/>
              </a:lnSpc>
            </a:pPr>
            <a:r>
              <a:rPr lang="en-GB" sz="1200" b="0" dirty="0">
                <a:latin typeface="Arial" panose="020B0604020202020204" pitchFamily="34" charset="0"/>
              </a:rPr>
              <a:t>There are over 25,000 emergency hospital admissions for Asthma amongst children a year in the UK</a:t>
            </a:r>
            <a:endParaRPr lang="en-GB" sz="1200" b="0" dirty="0">
              <a:hlinkClick r:id="rId6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200" b="0" dirty="0">
              <a:hlinkClick r:id="rId6"/>
            </a:endParaRPr>
          </a:p>
          <a:p>
            <a:pPr marL="285750" indent="-285750"/>
            <a:r>
              <a:rPr lang="en-GB" sz="1200" b="0" dirty="0">
                <a:latin typeface="Arial" panose="020B0604020202020204" pitchFamily="34" charset="0"/>
              </a:rPr>
              <a:t>Asthma is a main contributor to school days lost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800" b="0" dirty="0">
                <a:latin typeface="Arial" panose="020B0604020202020204" pitchFamily="34" charset="0"/>
              </a:rPr>
              <a:t>(</a:t>
            </a:r>
            <a:r>
              <a:rPr lang="en-GB" sz="800" b="0" dirty="0">
                <a:latin typeface="Arial" panose="020B0604020202020204" pitchFamily="34" charset="0"/>
                <a:hlinkClick r:id="rId7"/>
              </a:rPr>
              <a:t>National bundle of care for children and young people with Asthma – September 2021</a:t>
            </a:r>
            <a:r>
              <a:rPr lang="en-GB" sz="800" b="0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2" name="Picture 2" descr="Using an Inhaler with a Spacer Mask - YouTube">
            <a:extLst>
              <a:ext uri="{FF2B5EF4-FFF2-40B4-BE49-F238E27FC236}">
                <a16:creationId xmlns:a16="http://schemas.microsoft.com/office/drawing/2014/main" id="{7F71ED4F-7DF2-6011-E96D-355A37BA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 r="12733" b="13775"/>
          <a:stretch/>
        </p:blipFill>
        <p:spPr bwMode="auto">
          <a:xfrm>
            <a:off x="6164208" y="1203598"/>
            <a:ext cx="265990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5"/>
    </mc:Choice>
    <mc:Fallback xmlns="">
      <p:transition spd="slow" advTm="1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D290CE8-DCC1-4C48-6999-3386E6EB3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9844" t="-139844" r="-139844" b="-139844"/>
          <a:stretch>
            <a:fillRect/>
          </a:stretch>
        </p:blipFill>
        <p:spPr>
          <a:xfrm>
            <a:off x="6660232" y="3939902"/>
            <a:ext cx="1543050" cy="15430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FCA058-BB6F-276D-F15D-208CE1245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0510"/>
            <a:ext cx="3448879" cy="49476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3CCD2C-F4E6-CF29-3856-E961C50A2FC6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14913C-5988-E545-5FA6-D23780F8BC9B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AB1A1BB4-BA67-78BD-0047-09A6F3C34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38F7C1D-BB91-B3D2-985E-20A757392FB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Accreditation Steps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D82652-FC7F-078C-97CB-C2C8503073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8" t="22697" r="60237" b="52099"/>
          <a:stretch/>
        </p:blipFill>
        <p:spPr>
          <a:xfrm>
            <a:off x="6660232" y="1110086"/>
            <a:ext cx="1224136" cy="1152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1C421-E9F5-3BC4-CF6F-453BD03A0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866" t="22697" r="2524" b="52099"/>
          <a:stretch/>
        </p:blipFill>
        <p:spPr>
          <a:xfrm>
            <a:off x="6660232" y="2383093"/>
            <a:ext cx="1224136" cy="11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6"/>
    </mc:Choice>
    <mc:Fallback xmlns="">
      <p:transition spd="slow" advTm="1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3CCD2C-F4E6-CF29-3856-E961C50A2FC6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14913C-5988-E545-5FA6-D23780F8BC9B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AB1A1BB4-BA67-78BD-0047-09A6F3C34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38F7C1D-BB91-B3D2-985E-20A757392FB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Policy</a:t>
            </a:r>
          </a:p>
        </p:txBody>
      </p:sp>
      <p:pic>
        <p:nvPicPr>
          <p:cNvPr id="7" name="Audio 34">
            <a:hlinkClick r:id="" action="ppaction://media"/>
            <a:extLst>
              <a:ext uri="{FF2B5EF4-FFF2-40B4-BE49-F238E27FC236}">
                <a16:creationId xmlns:a16="http://schemas.microsoft.com/office/drawing/2014/main" id="{22E54E06-09CD-29D1-EFA0-1CA2BE902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6610028" y="3939902"/>
            <a:ext cx="1543050" cy="154305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5F408-EFB6-D103-4A6E-A77137FBA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026" y="238104"/>
            <a:ext cx="3244003" cy="4571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44DD5-3A45-EAF1-D470-C3DDDCC45042}"/>
              </a:ext>
            </a:extLst>
          </p:cNvPr>
          <p:cNvSpPr txBox="1"/>
          <p:nvPr/>
        </p:nvSpPr>
        <p:spPr>
          <a:xfrm>
            <a:off x="351257" y="1419622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7"/>
              </a:rPr>
              <a:t>Link to accreditation pack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0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6"/>
    </mc:Choice>
    <mc:Fallback xmlns="">
      <p:transition spd="slow" advTm="1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6763FAD-7E88-1DE4-F577-AE31A777D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9844" t="-139844" r="-139844" b="-139844"/>
          <a:stretch>
            <a:fillRect/>
          </a:stretch>
        </p:blipFill>
        <p:spPr>
          <a:xfrm>
            <a:off x="6554999" y="3955557"/>
            <a:ext cx="1543050" cy="154305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B047A-74D2-76CA-E30E-1DFD658F7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882" y="1816843"/>
            <a:ext cx="1584176" cy="22322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1468EF-7796-E5A5-7BC7-A90B15FF7670}"/>
              </a:ext>
            </a:extLst>
          </p:cNvPr>
          <p:cNvGrpSpPr/>
          <p:nvPr/>
        </p:nvGrpSpPr>
        <p:grpSpPr>
          <a:xfrm>
            <a:off x="415504" y="840959"/>
            <a:ext cx="6228924" cy="3986624"/>
            <a:chOff x="259313" y="416418"/>
            <a:chExt cx="6051198" cy="43106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F97BB1-83F0-31D2-087B-221ED27CF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313" y="416418"/>
              <a:ext cx="6051198" cy="4310664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1865C96-0BD0-4592-2060-DB249384FBD4}"/>
                </a:ext>
              </a:extLst>
            </p:cNvPr>
            <p:cNvSpPr/>
            <p:nvPr/>
          </p:nvSpPr>
          <p:spPr>
            <a:xfrm>
              <a:off x="323528" y="987574"/>
              <a:ext cx="5733692" cy="244827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3DF9B5-34AE-CBF6-9875-A5C1D6180235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9818E-97A8-1E6D-15F6-BDABFE36C5EA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7BE6B2FF-79C6-2F49-A930-16A1B1952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AE4271E-0578-D8C4-FE38-D1369AAD959A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9549B8-A31E-B61C-E312-9D72335E9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6505" y="239102"/>
            <a:ext cx="1971175" cy="1398898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4EBB2572-67AD-B15D-1DAE-9C031730149B}"/>
              </a:ext>
            </a:extLst>
          </p:cNvPr>
          <p:cNvSpPr txBox="1"/>
          <p:nvPr/>
        </p:nvSpPr>
        <p:spPr>
          <a:xfrm>
            <a:off x="481605" y="895393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9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1" name="Picture 2" descr="Clipboard with pencil icon Royalty Free Vector Image">
            <a:extLst>
              <a:ext uri="{FF2B5EF4-FFF2-40B4-BE49-F238E27FC236}">
                <a16:creationId xmlns:a16="http://schemas.microsoft.com/office/drawing/2014/main" id="{6741A02F-3834-9808-39DA-19D07EBE7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5399447" y="239102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76"/>
    </mc:Choice>
    <mc:Fallback xmlns="">
      <p:transition spd="slow" advTm="9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BA236ECE-A818-E615-264A-EE8E33BC5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9844" t="-139844" r="-139844" b="-139844"/>
          <a:stretch>
            <a:fillRect/>
          </a:stretch>
        </p:blipFill>
        <p:spPr>
          <a:xfrm>
            <a:off x="6554999" y="3939902"/>
            <a:ext cx="1543050" cy="154305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44FC-4A85-6235-BC60-C6BE0793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0"/>
            <a:ext cx="3600400" cy="5077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FC8E6C-04EE-7615-9712-1E5BC5876FDF}"/>
              </a:ext>
            </a:extLst>
          </p:cNvPr>
          <p:cNvSpPr/>
          <p:nvPr/>
        </p:nvSpPr>
        <p:spPr>
          <a:xfrm>
            <a:off x="2411760" y="1419622"/>
            <a:ext cx="3528392" cy="23304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2C970-947E-E264-A104-E74B0D764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583380"/>
            <a:ext cx="2174298" cy="1543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69CEC-ABDE-952C-E88B-827FB9190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2176836"/>
            <a:ext cx="1430868" cy="20162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8CB7B9-DE54-E82A-4EC0-4DA43FD90FA1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0CFC9C-BDC5-514D-AB31-663C8503D026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ACCD9E11-958E-42AF-3BE5-4CBBAF8AB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B4BCC40-EEE7-4FA6-FEE7-4E8A69C33FA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2</a:t>
            </a:r>
          </a:p>
        </p:txBody>
      </p:sp>
      <p:pic>
        <p:nvPicPr>
          <p:cNvPr id="12" name="Picture 2" descr="Clipboard with pencil icon Royalty Free Vector Image">
            <a:extLst>
              <a:ext uri="{FF2B5EF4-FFF2-40B4-BE49-F238E27FC236}">
                <a16:creationId xmlns:a16="http://schemas.microsoft.com/office/drawing/2014/main" id="{2BCF58DC-F563-D020-23F8-4148BE133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1016497" y="843145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10"/>
            <a:extLst>
              <a:ext uri="{FF2B5EF4-FFF2-40B4-BE49-F238E27FC236}">
                <a16:creationId xmlns:a16="http://schemas.microsoft.com/office/drawing/2014/main" id="{53550AC8-D851-8B2D-8639-BEC80118F432}"/>
              </a:ext>
            </a:extLst>
          </p:cNvPr>
          <p:cNvSpPr txBox="1"/>
          <p:nvPr/>
        </p:nvSpPr>
        <p:spPr>
          <a:xfrm>
            <a:off x="2478118" y="2516298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0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028" name="Picture 4" descr="What Forms Do You Need for School If Your Child Has Asthma? | Asthma and  Allergy Foundation of America">
            <a:extLst>
              <a:ext uri="{FF2B5EF4-FFF2-40B4-BE49-F238E27FC236}">
                <a16:creationId xmlns:a16="http://schemas.microsoft.com/office/drawing/2014/main" id="{37B8F845-DE3D-E01F-3C5B-EC3C1BE86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7061"/>
          <a:stretch/>
        </p:blipFill>
        <p:spPr bwMode="auto">
          <a:xfrm>
            <a:off x="300860" y="2042333"/>
            <a:ext cx="2009913" cy="8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RTen Up: Asthma Management Guidelines | UConn School of Pharmacy">
            <a:extLst>
              <a:ext uri="{FF2B5EF4-FFF2-40B4-BE49-F238E27FC236}">
                <a16:creationId xmlns:a16="http://schemas.microsoft.com/office/drawing/2014/main" id="{E358BAF9-4A7E-5323-3E38-C9797B23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0" y="2934443"/>
            <a:ext cx="2009913" cy="13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10"/>
    </mc:Choice>
    <mc:Fallback xmlns="">
      <p:transition spd="slow" advTm="19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7F5D2DB0-B1A5-633C-FDBC-D3B89D55D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9844" t="-139844" r="-139844" b="-139844"/>
          <a:stretch>
            <a:fillRect/>
          </a:stretch>
        </p:blipFill>
        <p:spPr>
          <a:xfrm>
            <a:off x="6610028" y="3939901"/>
            <a:ext cx="1543050" cy="15430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96CC03-8141-FEBF-219F-FAE73CB7B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236" y="0"/>
            <a:ext cx="3749528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CF8F0-6E9B-4649-E0F3-76FD27C9A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328" y="807011"/>
            <a:ext cx="1985812" cy="1409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2DDD9-5AB1-3EA3-4D32-F54C83301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464" y="2324800"/>
            <a:ext cx="1237665" cy="17439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363E41-F596-8CA9-2DF6-74FE96C3DCF0}"/>
              </a:ext>
            </a:extLst>
          </p:cNvPr>
          <p:cNvSpPr/>
          <p:nvPr/>
        </p:nvSpPr>
        <p:spPr>
          <a:xfrm>
            <a:off x="2771800" y="987574"/>
            <a:ext cx="3600400" cy="2376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D82859-A5EB-EC28-6696-BBD00179913B}"/>
              </a:ext>
            </a:extLst>
          </p:cNvPr>
          <p:cNvSpPr txBox="1">
            <a:spLocks/>
          </p:cNvSpPr>
          <p:nvPr/>
        </p:nvSpPr>
        <p:spPr>
          <a:xfrm>
            <a:off x="323528" y="329049"/>
            <a:ext cx="705802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79B2B"/>
                </a:solidFill>
              </a:rPr>
              <a:t>Step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F3A5BA-F9F2-1260-4C72-A2A7915F97C3}"/>
              </a:ext>
            </a:extLst>
          </p:cNvPr>
          <p:cNvGrpSpPr/>
          <p:nvPr/>
        </p:nvGrpSpPr>
        <p:grpSpPr>
          <a:xfrm>
            <a:off x="7938230" y="4227934"/>
            <a:ext cx="1187623" cy="782851"/>
            <a:chOff x="7938230" y="4227934"/>
            <a:chExt cx="1187623" cy="7828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F4351C-2273-7AAA-8012-499F5ED9A3B2}"/>
                </a:ext>
              </a:extLst>
            </p:cNvPr>
            <p:cNvSpPr/>
            <p:nvPr/>
          </p:nvSpPr>
          <p:spPr>
            <a:xfrm>
              <a:off x="7938230" y="4227934"/>
              <a:ext cx="1187623" cy="782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black screen with different colored objects&#10;&#10;Description automatically generated">
              <a:extLst>
                <a:ext uri="{FF2B5EF4-FFF2-40B4-BE49-F238E27FC236}">
                  <a16:creationId xmlns:a16="http://schemas.microsoft.com/office/drawing/2014/main" id="{A24CE3E7-727E-4A81-B334-CBE71C1EC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49" y="4321542"/>
              <a:ext cx="867984" cy="6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Clipboard with pencil icon Royalty Free Vector Image">
            <a:extLst>
              <a:ext uri="{FF2B5EF4-FFF2-40B4-BE49-F238E27FC236}">
                <a16:creationId xmlns:a16="http://schemas.microsoft.com/office/drawing/2014/main" id="{4AE89F12-220B-7415-C082-C0B309B40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7"/>
          <a:stretch/>
        </p:blipFill>
        <p:spPr bwMode="auto">
          <a:xfrm>
            <a:off x="1016497" y="843145"/>
            <a:ext cx="760956" cy="10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hlinkClick r:id="rId10"/>
            <a:extLst>
              <a:ext uri="{FF2B5EF4-FFF2-40B4-BE49-F238E27FC236}">
                <a16:creationId xmlns:a16="http://schemas.microsoft.com/office/drawing/2014/main" id="{DE9B09D8-7988-4CDB-8DBA-0F5AED2ECF45}"/>
              </a:ext>
            </a:extLst>
          </p:cNvPr>
          <p:cNvSpPr txBox="1"/>
          <p:nvPr/>
        </p:nvSpPr>
        <p:spPr>
          <a:xfrm>
            <a:off x="2890570" y="2505442"/>
            <a:ext cx="364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10"/>
              </a:rPr>
              <a:t>Click here to view the completed checklist example</a:t>
            </a:r>
            <a:endParaRPr lang="en-GB" sz="1200" dirty="0"/>
          </a:p>
        </p:txBody>
      </p:sp>
      <p:pic>
        <p:nvPicPr>
          <p:cNvPr id="11268" name="Picture 4" descr="Severe Asthma in Children – Pediatric Pulmonologists in Plano">
            <a:extLst>
              <a:ext uri="{FF2B5EF4-FFF2-40B4-BE49-F238E27FC236}">
                <a16:creationId xmlns:a16="http://schemas.microsoft.com/office/drawing/2014/main" id="{21C7822E-2E62-7058-51BC-FCBBC3B7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2290230"/>
            <a:ext cx="2151457" cy="17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06"/>
    </mc:Choice>
    <mc:Fallback xmlns="">
      <p:transition spd="slow" advTm="8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ENC - CHWN">
      <a:dk1>
        <a:srgbClr val="1D1D1B"/>
      </a:dk1>
      <a:lt1>
        <a:sysClr val="window" lastClr="FFFFFF"/>
      </a:lt1>
      <a:dk2>
        <a:srgbClr val="779B2B"/>
      </a:dk2>
      <a:lt2>
        <a:srgbClr val="FFFFFF"/>
      </a:lt2>
      <a:accent1>
        <a:srgbClr val="779B2B"/>
      </a:accent1>
      <a:accent2>
        <a:srgbClr val="C0504D"/>
      </a:accent2>
      <a:accent3>
        <a:srgbClr val="7965A2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11720</TotalTime>
  <Words>632</Words>
  <Application>Microsoft Office PowerPoint</Application>
  <PresentationFormat>On-screen Show (16:9)</PresentationFormat>
  <Paragraphs>89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North East &amp; North Cumbria ICS Area </vt:lpstr>
      <vt:lpstr>What is Asthma </vt:lpstr>
      <vt:lpstr>Asthma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IEUser</dc:creator>
  <cp:lastModifiedBy>Anne Jones</cp:lastModifiedBy>
  <cp:revision>64</cp:revision>
  <dcterms:created xsi:type="dcterms:W3CDTF">2021-06-15T15:56:16Z</dcterms:created>
  <dcterms:modified xsi:type="dcterms:W3CDTF">2023-07-24T15:45:57Z</dcterms:modified>
</cp:coreProperties>
</file>