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4"/>
  </p:notesMasterIdLst>
  <p:sldIdLst>
    <p:sldId id="256" r:id="rId2"/>
    <p:sldId id="257" r:id="rId3"/>
    <p:sldId id="259" r:id="rId4"/>
    <p:sldId id="258" r:id="rId5"/>
    <p:sldId id="260" r:id="rId6"/>
    <p:sldId id="262" r:id="rId7"/>
    <p:sldId id="261" r:id="rId8"/>
    <p:sldId id="263" r:id="rId9"/>
    <p:sldId id="264" r:id="rId10"/>
    <p:sldId id="266"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7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4F1CF-FDFA-41FE-9A30-9DE4D8624021}"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45110-3A10-40B1-94CF-E6B7FC5A1ED2}" type="slidenum">
              <a:rPr lang="en-GB" smtClean="0"/>
              <a:t>‹#›</a:t>
            </a:fld>
            <a:endParaRPr lang="en-GB"/>
          </a:p>
        </p:txBody>
      </p:sp>
    </p:spTree>
    <p:extLst>
      <p:ext uri="{BB962C8B-B14F-4D97-AF65-F5344CB8AC3E}">
        <p14:creationId xmlns:p14="http://schemas.microsoft.com/office/powerpoint/2010/main" val="220721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91A63E-1C14-47F1-9E6E-CC155A90F81C}"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145357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1A63E-1C14-47F1-9E6E-CC155A90F81C}"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314974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1A63E-1C14-47F1-9E6E-CC155A90F81C}"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342688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91A63E-1C14-47F1-9E6E-CC155A90F81C}"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417409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1A63E-1C14-47F1-9E6E-CC155A90F81C}"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24107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1A63E-1C14-47F1-9E6E-CC155A90F81C}"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98363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91A63E-1C14-47F1-9E6E-CC155A90F81C}" type="datetimeFigureOut">
              <a:rPr lang="en-GB" smtClean="0"/>
              <a:t>04/12/2024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2760245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91A63E-1C14-47F1-9E6E-CC155A90F81C}"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41098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1A63E-1C14-47F1-9E6E-CC155A90F81C}"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342556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1A63E-1C14-47F1-9E6E-CC155A90F81C}"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393774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1A63E-1C14-47F1-9E6E-CC155A90F81C}"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969CE6-1DA9-4715-8389-8FA2184A665E}" type="slidenum">
              <a:rPr lang="en-GB" smtClean="0"/>
              <a:t>‹#›</a:t>
            </a:fld>
            <a:endParaRPr lang="en-GB"/>
          </a:p>
        </p:txBody>
      </p:sp>
    </p:spTree>
    <p:extLst>
      <p:ext uri="{BB962C8B-B14F-4D97-AF65-F5344CB8AC3E}">
        <p14:creationId xmlns:p14="http://schemas.microsoft.com/office/powerpoint/2010/main" val="177796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1A63E-1C14-47F1-9E6E-CC155A90F81C}" type="datetimeFigureOut">
              <a:rPr lang="en-GB" smtClean="0"/>
              <a:t>04/12/2024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69CE6-1DA9-4715-8389-8FA2184A665E}" type="slidenum">
              <a:rPr lang="en-GB" smtClean="0"/>
              <a:t>‹#›</a:t>
            </a:fld>
            <a:endParaRPr lang="en-GB"/>
          </a:p>
        </p:txBody>
      </p:sp>
    </p:spTree>
    <p:extLst>
      <p:ext uri="{BB962C8B-B14F-4D97-AF65-F5344CB8AC3E}">
        <p14:creationId xmlns:p14="http://schemas.microsoft.com/office/powerpoint/2010/main" val="2223303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nencicb.northernchildnetwork@nhs.net" TargetMode="External"/><Relationship Id="rId7" Type="http://schemas.openxmlformats.org/officeDocument/2006/relationships/hyperlink" Target="http://www.gorgonvelvet.com/" TargetMode="External"/><Relationship Id="rId2" Type="http://schemas.openxmlformats.org/officeDocument/2006/relationships/hyperlink" Target="https://www.nenc-healthiertogether.nhs.uk/resources/child-health-and-wellbeing-network-chwn-shared-resources/arts-and-creativity/evaluation-leap-pilot-project" TargetMode="External"/><Relationship Id="rId1" Type="http://schemas.openxmlformats.org/officeDocument/2006/relationships/slideLayout" Target="../slideLayouts/slideLayout2.xml"/><Relationship Id="rId6" Type="http://schemas.openxmlformats.org/officeDocument/2006/relationships/hyperlink" Target="http://www.creativeconnection.co.uk/" TargetMode="External"/><Relationship Id="rId5" Type="http://schemas.openxmlformats.org/officeDocument/2006/relationships/image" Target="../media/image15.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F6274B-D07D-9B89-7230-12C2FBC40D81}"/>
              </a:ext>
            </a:extLst>
          </p:cNvPr>
          <p:cNvSpPr>
            <a:spLocks noGrp="1"/>
          </p:cNvSpPr>
          <p:nvPr>
            <p:ph type="ctrTitle"/>
          </p:nvPr>
        </p:nvSpPr>
        <p:spPr>
          <a:xfrm>
            <a:off x="1320800" y="636032"/>
            <a:ext cx="9580880" cy="2526738"/>
          </a:xfrm>
        </p:spPr>
        <p:txBody>
          <a:bodyPr>
            <a:noAutofit/>
          </a:bodyPr>
          <a:lstStyle/>
          <a:p>
            <a:r>
              <a:rPr lang="en-GB" b="1" dirty="0">
                <a:solidFill>
                  <a:srgbClr val="FFFFFF"/>
                </a:solidFill>
              </a:rPr>
              <a:t>Evaluation of the LEAP (Little Explorers And Parents &amp; families) Pilot Project</a:t>
            </a:r>
          </a:p>
        </p:txBody>
      </p:sp>
      <p:sp>
        <p:nvSpPr>
          <p:cNvPr id="21"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766C90-6552-8F34-3534-A40B50205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005" y="6146376"/>
            <a:ext cx="2037715" cy="668003"/>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35739467-4FC6-81CF-F649-6B1480D55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4" y="5824980"/>
            <a:ext cx="1781327" cy="793975"/>
          </a:xfrm>
          <a:prstGeom prst="rect">
            <a:avLst/>
          </a:prstGeom>
        </p:spPr>
      </p:pic>
      <p:pic>
        <p:nvPicPr>
          <p:cNvPr id="7" name="Picture 6" descr="A black background with text and green and yellow flowers&#10;&#10;Description automatically generated">
            <a:extLst>
              <a:ext uri="{FF2B5EF4-FFF2-40B4-BE49-F238E27FC236}">
                <a16:creationId xmlns:a16="http://schemas.microsoft.com/office/drawing/2014/main" id="{50478339-B1D3-DA75-2D80-35F71172BC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486" y="5720081"/>
            <a:ext cx="1564264" cy="974422"/>
          </a:xfrm>
          <a:prstGeom prst="rect">
            <a:avLst/>
          </a:prstGeom>
        </p:spPr>
      </p:pic>
    </p:spTree>
    <p:extLst>
      <p:ext uri="{BB962C8B-B14F-4D97-AF65-F5344CB8AC3E}">
        <p14:creationId xmlns:p14="http://schemas.microsoft.com/office/powerpoint/2010/main" val="37218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AB49C-55C4-893F-FA81-2C416C8286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School readiness</a:t>
            </a:r>
          </a:p>
        </p:txBody>
      </p:sp>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CE587-020D-F032-A3B3-C21676932AEA}"/>
              </a:ext>
            </a:extLst>
          </p:cNvPr>
          <p:cNvSpPr>
            <a:spLocks noGrp="1"/>
          </p:cNvSpPr>
          <p:nvPr>
            <p:ph sz="half" idx="1"/>
          </p:nvPr>
        </p:nvSpPr>
        <p:spPr>
          <a:xfrm>
            <a:off x="640079" y="2872899"/>
            <a:ext cx="4670097" cy="3320668"/>
          </a:xfrm>
        </p:spPr>
        <p:txBody>
          <a:bodyPr vert="horz" lIns="91440" tIns="45720" rIns="91440" bIns="45720" rtlCol="0">
            <a:normAutofit fontScale="77500" lnSpcReduction="20000"/>
          </a:bodyPr>
          <a:lstStyle/>
          <a:p>
            <a:pPr marL="0" indent="0">
              <a:buNone/>
            </a:pPr>
            <a:r>
              <a:rPr lang="en-GB" sz="2300" dirty="0"/>
              <a:t>The findings indicate that the LEAP project contributed to progress against each goal within the Early Years Foundation Stage Framework</a:t>
            </a:r>
          </a:p>
          <a:p>
            <a:pPr marL="0" indent="0">
              <a:buNone/>
            </a:pPr>
            <a:endParaRPr lang="en-GB" sz="1000" dirty="0"/>
          </a:p>
          <a:p>
            <a:pPr marL="0" indent="0">
              <a:buNone/>
            </a:pPr>
            <a:r>
              <a:rPr lang="en-GB" sz="2300" dirty="0"/>
              <a:t>This is particularly important in areas like North East England, as deprivation in a family doubles the risk of a child not being school ready</a:t>
            </a:r>
          </a:p>
          <a:p>
            <a:pPr marL="0" indent="0">
              <a:buNone/>
            </a:pPr>
            <a:endParaRPr lang="en-GB" sz="1000" dirty="0"/>
          </a:p>
          <a:p>
            <a:pPr marL="0" indent="0">
              <a:buNone/>
            </a:pPr>
            <a:r>
              <a:rPr lang="en-GB" sz="2300" dirty="0"/>
              <a:t>The movement-based approach particularly encourages the development of motor skills, which are strongly associated with the likelihood of achieving school readiness </a:t>
            </a:r>
            <a:endParaRPr lang="en-US" sz="2300" dirty="0"/>
          </a:p>
        </p:txBody>
      </p:sp>
      <p:pic>
        <p:nvPicPr>
          <p:cNvPr id="6" name="Content Placeholder 5" descr="A group of children dancing&#10;&#10;Description automatically generated">
            <a:extLst>
              <a:ext uri="{FF2B5EF4-FFF2-40B4-BE49-F238E27FC236}">
                <a16:creationId xmlns:a16="http://schemas.microsoft.com/office/drawing/2014/main" id="{19FDEF65-CBB7-AB86-AF3A-B79F24325E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5923" r="133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6440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86B8A-7237-9392-4BDC-1E916C29EB1C}"/>
              </a:ext>
            </a:extLst>
          </p:cNvPr>
          <p:cNvSpPr>
            <a:spLocks noGrp="1"/>
          </p:cNvSpPr>
          <p:nvPr>
            <p:ph type="title"/>
          </p:nvPr>
        </p:nvSpPr>
        <p:spPr>
          <a:xfrm>
            <a:off x="640080" y="325369"/>
            <a:ext cx="5455920" cy="1956841"/>
          </a:xfrm>
        </p:spPr>
        <p:txBody>
          <a:bodyPr vert="horz" lIns="91440" tIns="45720" rIns="91440" bIns="45720" rtlCol="0" anchor="b">
            <a:normAutofit/>
          </a:bodyPr>
          <a:lstStyle/>
          <a:p>
            <a:r>
              <a:rPr lang="en-US" sz="4800" dirty="0"/>
              <a:t>Recommendations</a:t>
            </a:r>
          </a:p>
        </p:txBody>
      </p:sp>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4CAB89B-2BD9-9EC2-2054-12B581F5C1D8}"/>
              </a:ext>
            </a:extLst>
          </p:cNvPr>
          <p:cNvSpPr>
            <a:spLocks noGrp="1"/>
          </p:cNvSpPr>
          <p:nvPr>
            <p:ph sz="half" idx="2"/>
          </p:nvPr>
        </p:nvSpPr>
        <p:spPr>
          <a:xfrm>
            <a:off x="640080" y="2872899"/>
            <a:ext cx="4856480" cy="3771740"/>
          </a:xfrm>
        </p:spPr>
        <p:txBody>
          <a:bodyPr vert="horz" lIns="91440" tIns="45720" rIns="91440" bIns="45720" rtlCol="0">
            <a:normAutofit fontScale="55000" lnSpcReduction="20000"/>
          </a:bodyPr>
          <a:lstStyle/>
          <a:p>
            <a:pPr marL="0" indent="0">
              <a:buNone/>
            </a:pPr>
            <a:r>
              <a:rPr lang="en-GB" sz="2900" dirty="0"/>
              <a:t>Build on what worked well about the pilot, e.g. adoption of a child-led approach; small group sessions; use of readily available resources</a:t>
            </a:r>
          </a:p>
          <a:p>
            <a:pPr marL="0" indent="0">
              <a:buNone/>
            </a:pPr>
            <a:endParaRPr lang="en-GB" sz="1500" dirty="0"/>
          </a:p>
          <a:p>
            <a:pPr marL="0" indent="0">
              <a:buNone/>
            </a:pPr>
            <a:r>
              <a:rPr lang="en-GB" sz="2900" dirty="0"/>
              <a:t>Promote the positive impacts of taking part, in terms of increased school readiness and children’s enjoyment of the sessions </a:t>
            </a:r>
          </a:p>
          <a:p>
            <a:pPr marL="0" indent="0">
              <a:buNone/>
            </a:pPr>
            <a:endParaRPr lang="en-GB" sz="1500" dirty="0"/>
          </a:p>
          <a:p>
            <a:pPr marL="0" indent="0">
              <a:buNone/>
            </a:pPr>
            <a:r>
              <a:rPr lang="en-GB" sz="2900" dirty="0"/>
              <a:t>Emphasise the benefits for EY practitioners not only in terms of the skills, knowledge and confidence gained, but also in terms of resources and ideas that can be used to enhance their everyday practice</a:t>
            </a:r>
          </a:p>
          <a:p>
            <a:pPr marL="0" indent="0">
              <a:buNone/>
            </a:pPr>
            <a:endParaRPr lang="en-GB" sz="1500" dirty="0"/>
          </a:p>
          <a:p>
            <a:pPr marL="0" indent="0">
              <a:buNone/>
            </a:pPr>
            <a:r>
              <a:rPr lang="en-GB" sz="2900" dirty="0"/>
              <a:t>Explore ways to engage parents/carers and families from all communities, recognising that they may not have the capacity, ability or interest to be actively involved in the way we anticipated</a:t>
            </a:r>
            <a:endParaRPr lang="en-US" sz="2200" dirty="0"/>
          </a:p>
        </p:txBody>
      </p:sp>
      <p:pic>
        <p:nvPicPr>
          <p:cNvPr id="6" name="Content Placeholder 5" descr="A person and child kneeling next to each other&#10;&#10;Description automatically generated">
            <a:extLst>
              <a:ext uri="{FF2B5EF4-FFF2-40B4-BE49-F238E27FC236}">
                <a16:creationId xmlns:a16="http://schemas.microsoft.com/office/drawing/2014/main" id="{7503596B-86A5-238D-2AA2-2B9769E29C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2" b="1551"/>
          <a:stretch/>
        </p:blipFill>
        <p:spPr>
          <a:xfrm>
            <a:off x="5657595" y="325369"/>
            <a:ext cx="6531357" cy="65116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9444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FCC538-0AFC-906E-1764-89BC4082DE34}"/>
              </a:ext>
            </a:extLst>
          </p:cNvPr>
          <p:cNvSpPr>
            <a:spLocks noGrp="1"/>
          </p:cNvSpPr>
          <p:nvPr>
            <p:ph type="title"/>
          </p:nvPr>
        </p:nvSpPr>
        <p:spPr>
          <a:xfrm>
            <a:off x="841248" y="548640"/>
            <a:ext cx="3600860" cy="2519680"/>
          </a:xfrm>
        </p:spPr>
        <p:txBody>
          <a:bodyPr>
            <a:normAutofit/>
          </a:bodyPr>
          <a:lstStyle/>
          <a:p>
            <a:r>
              <a:rPr lang="en-GB" sz="5400" dirty="0"/>
              <a:t>To find out more:</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E8FE0C-6D21-58AC-37BB-9DD8689514AB}"/>
              </a:ext>
            </a:extLst>
          </p:cNvPr>
          <p:cNvSpPr>
            <a:spLocks noGrp="1"/>
          </p:cNvSpPr>
          <p:nvPr>
            <p:ph idx="1"/>
          </p:nvPr>
        </p:nvSpPr>
        <p:spPr>
          <a:xfrm>
            <a:off x="5126418" y="552091"/>
            <a:ext cx="6454140" cy="4266587"/>
          </a:xfrm>
        </p:spPr>
        <p:txBody>
          <a:bodyPr anchor="ctr">
            <a:normAutofit/>
          </a:bodyPr>
          <a:lstStyle/>
          <a:p>
            <a:pPr marL="0" indent="0">
              <a:buNone/>
            </a:pPr>
            <a:r>
              <a:rPr lang="en-GB" sz="2200" dirty="0"/>
              <a:t>Download the evaluation report by using the QR code opposite or this URL: </a:t>
            </a:r>
            <a:r>
              <a:rPr lang="en-GB" sz="2200" dirty="0">
                <a:hlinkClick r:id="rId2"/>
              </a:rPr>
              <a:t>https://www.nenc-healthiertogether.nhs.uk/resources/child-health-and-wellbeing-network-chwn-shared-resources/arts-and-creativity/evaluation-leap-pilot-project</a:t>
            </a:r>
            <a:r>
              <a:rPr lang="en-GB" sz="2200" dirty="0"/>
              <a:t> </a:t>
            </a:r>
          </a:p>
          <a:p>
            <a:pPr marL="0" indent="0">
              <a:buNone/>
            </a:pPr>
            <a:endParaRPr lang="en-GB" sz="2200" dirty="0"/>
          </a:p>
          <a:p>
            <a:pPr marL="0" indent="0">
              <a:buNone/>
            </a:pPr>
            <a:r>
              <a:rPr lang="en-GB" sz="2200" dirty="0"/>
              <a:t>Contact The North East and North Cumbria Child Health and Wellbeing Network via </a:t>
            </a:r>
            <a:r>
              <a:rPr lang="en-GB" sz="2200" dirty="0">
                <a:hlinkClick r:id="rId3"/>
              </a:rPr>
              <a:t>nencicb.northernchildnetwork@nhs.net</a:t>
            </a:r>
            <a:r>
              <a:rPr lang="en-GB" sz="2200" dirty="0"/>
              <a:t> </a:t>
            </a:r>
          </a:p>
        </p:txBody>
      </p:sp>
      <p:pic>
        <p:nvPicPr>
          <p:cNvPr id="4" name="Picture 3" descr="A green and white flag&#10;&#10;Description automatically generated">
            <a:extLst>
              <a:ext uri="{FF2B5EF4-FFF2-40B4-BE49-F238E27FC236}">
                <a16:creationId xmlns:a16="http://schemas.microsoft.com/office/drawing/2014/main" id="{6E54D74C-41A6-3359-9530-F84463047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418" y="4456369"/>
            <a:ext cx="6454140" cy="1828800"/>
          </a:xfrm>
          <a:prstGeom prst="rect">
            <a:avLst/>
          </a:prstGeom>
        </p:spPr>
      </p:pic>
      <p:pic>
        <p:nvPicPr>
          <p:cNvPr id="9" name="Picture 8">
            <a:extLst>
              <a:ext uri="{FF2B5EF4-FFF2-40B4-BE49-F238E27FC236}">
                <a16:creationId xmlns:a16="http://schemas.microsoft.com/office/drawing/2014/main" id="{E1C63C13-1458-4779-1607-92A832212E3C}"/>
              </a:ext>
            </a:extLst>
          </p:cNvPr>
          <p:cNvPicPr>
            <a:picLocks noChangeAspect="1"/>
          </p:cNvPicPr>
          <p:nvPr/>
        </p:nvPicPr>
        <p:blipFill rotWithShape="1">
          <a:blip r:embed="rId5"/>
          <a:srcRect l="5562" t="1712" b="4632"/>
          <a:stretch/>
        </p:blipFill>
        <p:spPr>
          <a:xfrm>
            <a:off x="1079653" y="3068320"/>
            <a:ext cx="2615814" cy="2569730"/>
          </a:xfrm>
          <a:prstGeom prst="rect">
            <a:avLst/>
          </a:prstGeom>
        </p:spPr>
      </p:pic>
      <p:sp>
        <p:nvSpPr>
          <p:cNvPr id="5" name="TextBox 4">
            <a:extLst>
              <a:ext uri="{FF2B5EF4-FFF2-40B4-BE49-F238E27FC236}">
                <a16:creationId xmlns:a16="http://schemas.microsoft.com/office/drawing/2014/main" id="{4972FF0F-7E9A-3E4B-3833-9CECB5D99F23}"/>
              </a:ext>
            </a:extLst>
          </p:cNvPr>
          <p:cNvSpPr txBox="1"/>
          <p:nvPr/>
        </p:nvSpPr>
        <p:spPr>
          <a:xfrm>
            <a:off x="543683" y="6465528"/>
            <a:ext cx="11310592" cy="307777"/>
          </a:xfrm>
          <a:prstGeom prst="rect">
            <a:avLst/>
          </a:prstGeom>
          <a:noFill/>
        </p:spPr>
        <p:txBody>
          <a:bodyPr wrap="square" rtlCol="0">
            <a:spAutoFit/>
          </a:bodyPr>
          <a:lstStyle/>
          <a:p>
            <a:r>
              <a:rPr lang="en-GB" sz="1400" dirty="0"/>
              <a:t>The original artwork used in this presentation was sourced from </a:t>
            </a:r>
            <a:r>
              <a:rPr lang="en-GB" sz="1400" dirty="0">
                <a:hlinkClick r:id="rId6"/>
              </a:rPr>
              <a:t>www.CreativeConnection.co.uk</a:t>
            </a:r>
            <a:r>
              <a:rPr lang="en-GB" sz="1400" dirty="0"/>
              <a:t> and produced by the artist </a:t>
            </a:r>
            <a:r>
              <a:rPr lang="en-GB" sz="1400" dirty="0">
                <a:hlinkClick r:id="rId7"/>
              </a:rPr>
              <a:t>www.gorgonvelvet.com</a:t>
            </a:r>
            <a:r>
              <a:rPr lang="en-GB" sz="1400" dirty="0"/>
              <a:t>.</a:t>
            </a:r>
          </a:p>
        </p:txBody>
      </p:sp>
    </p:spTree>
    <p:extLst>
      <p:ext uri="{BB962C8B-B14F-4D97-AF65-F5344CB8AC3E}">
        <p14:creationId xmlns:p14="http://schemas.microsoft.com/office/powerpoint/2010/main" val="360127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C7D73-75C1-EBB5-95FF-2D7E12B0AF7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Background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8A1B0D-EC5C-F018-6BB9-5D2362D18214}"/>
              </a:ext>
            </a:extLst>
          </p:cNvPr>
          <p:cNvSpPr>
            <a:spLocks noGrp="1"/>
          </p:cNvSpPr>
          <p:nvPr>
            <p:ph sz="half" idx="2"/>
          </p:nvPr>
        </p:nvSpPr>
        <p:spPr>
          <a:xfrm>
            <a:off x="640080" y="2872899"/>
            <a:ext cx="4368602" cy="3320668"/>
          </a:xfrm>
        </p:spPr>
        <p:txBody>
          <a:bodyPr vert="horz" lIns="91440" tIns="45720" rIns="91440" bIns="45720" rtlCol="0">
            <a:normAutofit fontScale="92500"/>
          </a:bodyPr>
          <a:lstStyle/>
          <a:p>
            <a:pPr marL="0" indent="0">
              <a:buNone/>
            </a:pPr>
            <a:r>
              <a:rPr lang="en-GB" sz="2200" dirty="0"/>
              <a:t>Movement- and arts-based approaches provide important opportunities for child development </a:t>
            </a:r>
          </a:p>
          <a:p>
            <a:endParaRPr lang="en-GB" sz="900" dirty="0"/>
          </a:p>
          <a:p>
            <a:pPr marL="0" indent="0">
              <a:buNone/>
            </a:pPr>
            <a:r>
              <a:rPr lang="en-GB" sz="2200" dirty="0"/>
              <a:t>Research is needed to build the evidence base on use of these approaches in early years (EY) settings </a:t>
            </a:r>
          </a:p>
          <a:p>
            <a:endParaRPr lang="en-GB" sz="900" dirty="0"/>
          </a:p>
          <a:p>
            <a:pPr marL="0" indent="0">
              <a:buNone/>
            </a:pPr>
            <a:r>
              <a:rPr lang="en-GB" sz="2200" dirty="0"/>
              <a:t>Northern Ballet has delivered EY projects to introduce young children to dance since 2010</a:t>
            </a:r>
          </a:p>
        </p:txBody>
      </p:sp>
      <p:pic>
        <p:nvPicPr>
          <p:cNvPr id="6" name="Content Placeholder 5" descr="A couple of children dancing&#10;&#10;Description automatically generated">
            <a:extLst>
              <a:ext uri="{FF2B5EF4-FFF2-40B4-BE49-F238E27FC236}">
                <a16:creationId xmlns:a16="http://schemas.microsoft.com/office/drawing/2014/main" id="{1B593383-6040-7D70-9064-258C0FE6A7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7061" r="91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3134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D2879-78F4-AC22-3019-1F786504211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The LEAP pilot project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0812274-042F-5B8F-CB94-4C90E031E04D}"/>
              </a:ext>
            </a:extLst>
          </p:cNvPr>
          <p:cNvSpPr>
            <a:spLocks noGrp="1"/>
          </p:cNvSpPr>
          <p:nvPr>
            <p:ph sz="half" idx="2"/>
          </p:nvPr>
        </p:nvSpPr>
        <p:spPr>
          <a:xfrm>
            <a:off x="640079" y="2872899"/>
            <a:ext cx="4670097" cy="3320668"/>
          </a:xfrm>
        </p:spPr>
        <p:txBody>
          <a:bodyPr vert="horz" lIns="91440" tIns="45720" rIns="91440" bIns="45720" rtlCol="0">
            <a:normAutofit fontScale="85000" lnSpcReduction="10000"/>
          </a:bodyPr>
          <a:lstStyle/>
          <a:p>
            <a:pPr marL="0" indent="0">
              <a:buNone/>
            </a:pPr>
            <a:r>
              <a:rPr lang="en-GB" sz="2400" dirty="0"/>
              <a:t>The LEAP (Little Explorers And Parents &amp; families) project aims to offer an accessible way for pre-school children from disadvantaged areas to engage in movement, music, storytelling, and multisensory experiences</a:t>
            </a:r>
          </a:p>
          <a:p>
            <a:endParaRPr lang="en-GB" sz="900" dirty="0"/>
          </a:p>
          <a:p>
            <a:pPr marL="0" indent="0">
              <a:buNone/>
            </a:pPr>
            <a:r>
              <a:rPr lang="en-GB" sz="2400" dirty="0"/>
              <a:t>It was piloted in five EY settings across northern England </a:t>
            </a:r>
          </a:p>
          <a:p>
            <a:pPr marL="0" indent="0">
              <a:buNone/>
            </a:pPr>
            <a:endParaRPr lang="en-GB" sz="900" dirty="0"/>
          </a:p>
          <a:p>
            <a:pPr marL="0" indent="0">
              <a:buNone/>
            </a:pPr>
            <a:r>
              <a:rPr lang="en-GB" sz="2400" kern="0" dirty="0">
                <a:effectLst/>
                <a:latin typeface="Calibri" panose="020F0502020204030204" pitchFamily="34" charset="0"/>
                <a:ea typeface="Calibri" panose="020F0502020204030204" pitchFamily="34" charset="0"/>
              </a:rPr>
              <a:t>EY practitioners received online training </a:t>
            </a:r>
            <a:r>
              <a:rPr lang="en-GB" sz="2400" kern="0" dirty="0">
                <a:latin typeface="Calibri" panose="020F0502020204030204" pitchFamily="34" charset="0"/>
                <a:ea typeface="Calibri" panose="020F0502020204030204" pitchFamily="34" charset="0"/>
              </a:rPr>
              <a:t>and resources from </a:t>
            </a:r>
            <a:r>
              <a:rPr lang="en-GB" sz="2400" kern="0" dirty="0">
                <a:effectLst/>
                <a:latin typeface="Calibri" panose="020F0502020204030204" pitchFamily="34" charset="0"/>
                <a:ea typeface="Calibri" panose="020F0502020204030204" pitchFamily="34" charset="0"/>
              </a:rPr>
              <a:t>Northern Ballet</a:t>
            </a:r>
            <a:endParaRPr lang="en-US" sz="2400" dirty="0"/>
          </a:p>
        </p:txBody>
      </p:sp>
      <p:pic>
        <p:nvPicPr>
          <p:cNvPr id="6" name="Content Placeholder 5" descr="A cartoon of a child with wings on a computer&#10;&#10;Description automatically generated">
            <a:extLst>
              <a:ext uri="{FF2B5EF4-FFF2-40B4-BE49-F238E27FC236}">
                <a16:creationId xmlns:a16="http://schemas.microsoft.com/office/drawing/2014/main" id="{A800FF7D-A788-E9F5-AF2B-0037634B2B7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245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363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588AB-9E42-9780-84AE-63A80E081C0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Evaluation methods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740A2D-7127-DC5D-FE85-FD2A80FB16D8}"/>
              </a:ext>
            </a:extLst>
          </p:cNvPr>
          <p:cNvSpPr>
            <a:spLocks noGrp="1"/>
          </p:cNvSpPr>
          <p:nvPr>
            <p:ph sz="half" idx="1"/>
          </p:nvPr>
        </p:nvSpPr>
        <p:spPr>
          <a:xfrm>
            <a:off x="640080" y="2872898"/>
            <a:ext cx="4226560" cy="3527901"/>
          </a:xfrm>
        </p:spPr>
        <p:txBody>
          <a:bodyPr vert="horz" lIns="91440" tIns="45720" rIns="91440" bIns="45720" rtlCol="0">
            <a:normAutofit fontScale="92500" lnSpcReduction="10000"/>
          </a:bodyPr>
          <a:lstStyle/>
          <a:p>
            <a:pPr marL="0" indent="0">
              <a:buNone/>
            </a:pPr>
            <a:r>
              <a:rPr lang="en-GB" sz="2200" dirty="0"/>
              <a:t>The evaluation aimed to gather insights on the project structure and its reported impacts</a:t>
            </a:r>
          </a:p>
          <a:p>
            <a:endParaRPr lang="en-GB" sz="900" kern="0" dirty="0">
              <a:effectLst/>
              <a:latin typeface="Calibri" panose="020F0502020204030204" pitchFamily="34" charset="0"/>
              <a:ea typeface="Calibri" panose="020F0502020204030204" pitchFamily="34" charset="0"/>
            </a:endParaRPr>
          </a:p>
          <a:p>
            <a:pPr marL="0" indent="0">
              <a:buNone/>
            </a:pPr>
            <a:r>
              <a:rPr lang="en-GB" sz="2200" kern="0" dirty="0">
                <a:latin typeface="Calibri" panose="020F0502020204030204" pitchFamily="34" charset="0"/>
                <a:ea typeface="Calibri" panose="020F0502020204030204" pitchFamily="34" charset="0"/>
              </a:rPr>
              <a:t>Flexible, qualitative approaches were used to gather the views of EY practitioners, parents/carers, and children from the five settings</a:t>
            </a:r>
          </a:p>
          <a:p>
            <a:endParaRPr lang="en-GB" sz="900" kern="0" dirty="0">
              <a:latin typeface="Calibri" panose="020F0502020204030204" pitchFamily="34" charset="0"/>
              <a:ea typeface="Calibri" panose="020F0502020204030204" pitchFamily="34" charset="0"/>
            </a:endParaRPr>
          </a:p>
          <a:p>
            <a:pPr marL="0" indent="0">
              <a:buNone/>
            </a:pPr>
            <a:r>
              <a:rPr lang="en-GB" sz="2200" kern="0" dirty="0">
                <a:latin typeface="Calibri" panose="020F0502020204030204" pitchFamily="34" charset="0"/>
              </a:rPr>
              <a:t>Methods included remote, email and WhatsApp interviews, observations, and focus groups using photos and a hand puppet </a:t>
            </a:r>
            <a:endParaRPr lang="en-US" sz="2600" dirty="0"/>
          </a:p>
        </p:txBody>
      </p:sp>
      <p:pic>
        <p:nvPicPr>
          <p:cNvPr id="6" name="Content Placeholder 5" descr="A person holding a frog puppet&#10;&#10;Description automatically generated">
            <a:extLst>
              <a:ext uri="{FF2B5EF4-FFF2-40B4-BE49-F238E27FC236}">
                <a16:creationId xmlns:a16="http://schemas.microsoft.com/office/drawing/2014/main" id="{C0BE5D97-0C0A-33F0-50CE-E632E592BEF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6793" r="13277"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67669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9CDA7-9223-6EBF-B866-FE79260C3A5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Enjoyment of the sessions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845A15-86FC-FF72-90B5-8B4E29A68B81}"/>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marL="0" indent="0">
              <a:buNone/>
            </a:pPr>
            <a:r>
              <a:rPr lang="en-GB" sz="2200" kern="0" dirty="0">
                <a:effectLst/>
                <a:latin typeface="Calibri" panose="020F0502020204030204" pitchFamily="34" charset="0"/>
                <a:ea typeface="Calibri" panose="020F0502020204030204" pitchFamily="34" charset="0"/>
              </a:rPr>
              <a:t>The project </a:t>
            </a:r>
            <a:r>
              <a:rPr lang="en-GB" sz="2200" kern="0" dirty="0">
                <a:latin typeface="Calibri" panose="020F0502020204030204" pitchFamily="34" charset="0"/>
                <a:ea typeface="Calibri" panose="020F0502020204030204" pitchFamily="34" charset="0"/>
              </a:rPr>
              <a:t>was </a:t>
            </a:r>
            <a:r>
              <a:rPr lang="en-GB" sz="2200" kern="0" dirty="0">
                <a:effectLst/>
                <a:latin typeface="Calibri" panose="020F0502020204030204" pitchFamily="34" charset="0"/>
                <a:ea typeface="Calibri" panose="020F0502020204030204" pitchFamily="34" charset="0"/>
              </a:rPr>
              <a:t>described as fun for both the adults and children involved</a:t>
            </a:r>
          </a:p>
          <a:p>
            <a:pPr marL="0" indent="0">
              <a:buNone/>
            </a:pPr>
            <a:endParaRPr lang="en-GB" sz="900" kern="0" dirty="0">
              <a:effectLst/>
              <a:latin typeface="Calibri" panose="020F0502020204030204" pitchFamily="34" charset="0"/>
              <a:ea typeface="Calibri" panose="020F0502020204030204" pitchFamily="34" charset="0"/>
            </a:endParaRPr>
          </a:p>
          <a:p>
            <a:pPr marL="0" indent="0">
              <a:buNone/>
            </a:pPr>
            <a:r>
              <a:rPr lang="en-GB" sz="2200" kern="0" dirty="0">
                <a:effectLst/>
                <a:latin typeface="Calibri" panose="020F0502020204030204" pitchFamily="34" charset="0"/>
                <a:ea typeface="Calibri" panose="020F0502020204030204" pitchFamily="34" charset="0"/>
              </a:rPr>
              <a:t>It helped practitioners to build confidence and develop their skills</a:t>
            </a:r>
          </a:p>
          <a:p>
            <a:pPr marL="0" indent="0">
              <a:buNone/>
            </a:pPr>
            <a:endParaRPr lang="en-GB" sz="900" kern="0" dirty="0">
              <a:effectLst/>
              <a:latin typeface="Calibri" panose="020F0502020204030204" pitchFamily="34" charset="0"/>
              <a:ea typeface="Calibri" panose="020F0502020204030204" pitchFamily="34" charset="0"/>
            </a:endParaRPr>
          </a:p>
          <a:p>
            <a:pPr marL="0" indent="0">
              <a:buNone/>
            </a:pPr>
            <a:r>
              <a:rPr lang="en-GB" sz="1900" i="1" kern="1200" dirty="0">
                <a:effectLst/>
                <a:ea typeface="Tw Cen MT" panose="020B0602020104020603" pitchFamily="34" charset="0"/>
                <a:cs typeface="Times New Roman" panose="02020603050405020304" pitchFamily="18" charset="0"/>
              </a:rPr>
              <a:t>“I really enjoyed it. I think it did bring on my confidence […] But also, it gave me more ideas for when you read the story, not just to read it page-for-page. […] I’ve always tried to make it interactive, but nowhere near as interactive as it's meant to be. So it's given me quite a few good ideas to take back to the setting. </a:t>
            </a:r>
            <a:r>
              <a:rPr lang="en-GB" sz="1900" kern="1200" dirty="0">
                <a:effectLst/>
                <a:ea typeface="Tw Cen MT" panose="020B0602020104020603" pitchFamily="34" charset="0"/>
                <a:cs typeface="Times New Roman" panose="02020603050405020304" pitchFamily="18" charset="0"/>
              </a:rPr>
              <a:t>(EY practitioner 1)</a:t>
            </a:r>
          </a:p>
        </p:txBody>
      </p:sp>
      <p:pic>
        <p:nvPicPr>
          <p:cNvPr id="6" name="Content Placeholder 5" descr="A group of children looking at a map&#10;&#10;Description automatically generated">
            <a:extLst>
              <a:ext uri="{FF2B5EF4-FFF2-40B4-BE49-F238E27FC236}">
                <a16:creationId xmlns:a16="http://schemas.microsoft.com/office/drawing/2014/main" id="{B847A56C-922B-0C14-5752-53F814212C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8056" r="202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57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8C3FAB-002F-600A-37F4-4480B49E287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Variety of activities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63E23-DFE1-DFF2-C80F-55868D6A4299}"/>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GB" sz="2000" dirty="0"/>
              <a:t>A key strength of the project was the variety of activities involved, which meant there was generally something that appealed to each child</a:t>
            </a:r>
          </a:p>
          <a:p>
            <a:pPr marL="0" indent="0">
              <a:buNone/>
            </a:pPr>
            <a:endParaRPr lang="en-GB" sz="800" dirty="0"/>
          </a:p>
          <a:p>
            <a:pPr marL="0" indent="0">
              <a:buNone/>
            </a:pPr>
            <a:r>
              <a:rPr lang="en-GB" sz="2000" dirty="0"/>
              <a:t>When asked what they did during the sessions, children listed the following activities: “</a:t>
            </a:r>
            <a:r>
              <a:rPr lang="en-GB" sz="2000" i="1" dirty="0"/>
              <a:t>We jumped</a:t>
            </a:r>
            <a:r>
              <a:rPr lang="en-GB" sz="2000" dirty="0"/>
              <a:t>”, “</a:t>
            </a:r>
            <a:r>
              <a:rPr lang="en-GB" sz="2000" i="1" dirty="0"/>
              <a:t>Dancing</a:t>
            </a:r>
            <a:r>
              <a:rPr lang="en-GB" sz="2000" dirty="0"/>
              <a:t>”, “</a:t>
            </a:r>
            <a:r>
              <a:rPr lang="en-GB" sz="2000" i="1" dirty="0"/>
              <a:t>Music</a:t>
            </a:r>
            <a:r>
              <a:rPr lang="en-GB" sz="2000" dirty="0"/>
              <a:t>”, “</a:t>
            </a:r>
            <a:r>
              <a:rPr lang="en-GB" sz="2000" i="1" dirty="0"/>
              <a:t>Reading stories</a:t>
            </a:r>
            <a:r>
              <a:rPr lang="en-GB" sz="2000" dirty="0"/>
              <a:t>”, “</a:t>
            </a:r>
            <a:r>
              <a:rPr lang="en-GB" sz="2000" i="1" dirty="0"/>
              <a:t>Followed shells</a:t>
            </a:r>
            <a:r>
              <a:rPr lang="en-GB" sz="2000" dirty="0"/>
              <a:t>”, and “</a:t>
            </a:r>
            <a:r>
              <a:rPr lang="en-GB" sz="2000" i="1" dirty="0"/>
              <a:t>Built dens with torches</a:t>
            </a:r>
            <a:r>
              <a:rPr lang="en-GB" sz="2000" dirty="0"/>
              <a:t>” </a:t>
            </a:r>
          </a:p>
        </p:txBody>
      </p:sp>
      <p:pic>
        <p:nvPicPr>
          <p:cNvPr id="6" name="Content Placeholder 5" descr="A group of kids with a flashlight&#10;&#10;Description automatically generated">
            <a:extLst>
              <a:ext uri="{FF2B5EF4-FFF2-40B4-BE49-F238E27FC236}">
                <a16:creationId xmlns:a16="http://schemas.microsoft.com/office/drawing/2014/main" id="{EE35BDCC-54A0-694E-4A15-8CF9EBA3FB3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1061" r="95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9917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84B75-6019-A437-62F3-35A31C1026AF}"/>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dirty="0"/>
              <a:t>Multisensory experiences</a:t>
            </a:r>
          </a:p>
        </p:txBody>
      </p:sp>
      <p:pic>
        <p:nvPicPr>
          <p:cNvPr id="6" name="Content Placeholder 5" descr="A child playing with a ball&#10;&#10;Description automatically generated with medium confidence">
            <a:extLst>
              <a:ext uri="{FF2B5EF4-FFF2-40B4-BE49-F238E27FC236}">
                <a16:creationId xmlns:a16="http://schemas.microsoft.com/office/drawing/2014/main" id="{BBA63AB5-C99E-5C32-A603-DC14007FE8F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b="824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7EA88B6-B4B2-65E8-80CA-CE5FB3D03ABB}"/>
              </a:ext>
            </a:extLst>
          </p:cNvPr>
          <p:cNvSpPr>
            <a:spLocks noGrp="1"/>
          </p:cNvSpPr>
          <p:nvPr>
            <p:ph sz="half" idx="2"/>
          </p:nvPr>
        </p:nvSpPr>
        <p:spPr>
          <a:xfrm>
            <a:off x="4654294" y="4777739"/>
            <a:ext cx="7007354" cy="1399223"/>
          </a:xfrm>
        </p:spPr>
        <p:txBody>
          <a:bodyPr vert="horz" lIns="91440" tIns="45720" rIns="91440" bIns="45720" rtlCol="0" anchor="ctr">
            <a:normAutofit fontScale="92500" lnSpcReduction="20000"/>
          </a:bodyPr>
          <a:lstStyle/>
          <a:p>
            <a:pPr marL="0" indent="0">
              <a:buNone/>
            </a:pPr>
            <a:r>
              <a:rPr lang="en-GB" sz="2200" i="1" dirty="0"/>
              <a:t>“There was always a sensory activity too. And then we would usually jump back to another physical activity. But through all that as well, we were talking about the story and how it all links in together. Some of them now still talk to me about, “Can we be a turtle in the jungle?” It’s what I keep hearing. So they do love it.”</a:t>
            </a:r>
            <a:r>
              <a:rPr lang="en-GB" sz="2200" dirty="0"/>
              <a:t> (EY practitioner 1) </a:t>
            </a:r>
            <a:endParaRPr lang="en-US" sz="2200" dirty="0"/>
          </a:p>
        </p:txBody>
      </p:sp>
    </p:spTree>
    <p:extLst>
      <p:ext uri="{BB962C8B-B14F-4D97-AF65-F5344CB8AC3E}">
        <p14:creationId xmlns:p14="http://schemas.microsoft.com/office/powerpoint/2010/main" val="154923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AD3F-3E24-A12A-C8CB-332AB170C91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Child-led approach</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DE4C0A5-6F5F-A969-37AB-231E5FB18A4B}"/>
              </a:ext>
            </a:extLst>
          </p:cNvPr>
          <p:cNvSpPr>
            <a:spLocks noGrp="1"/>
          </p:cNvSpPr>
          <p:nvPr>
            <p:ph sz="half" idx="2"/>
          </p:nvPr>
        </p:nvSpPr>
        <p:spPr>
          <a:xfrm>
            <a:off x="640080" y="2872899"/>
            <a:ext cx="4243589" cy="3320668"/>
          </a:xfrm>
        </p:spPr>
        <p:txBody>
          <a:bodyPr vert="horz" lIns="91440" tIns="45720" rIns="91440" bIns="45720" rtlCol="0">
            <a:normAutofit fontScale="92500"/>
          </a:bodyPr>
          <a:lstStyle/>
          <a:p>
            <a:pPr marL="0" indent="0">
              <a:buNone/>
            </a:pPr>
            <a:r>
              <a:rPr lang="en-GB" sz="2200" dirty="0"/>
              <a:t>The children were particularly enthusiastic about the sensory activities and said they would like to do more of these in future</a:t>
            </a:r>
          </a:p>
          <a:p>
            <a:pPr marL="0" indent="0">
              <a:buNone/>
            </a:pPr>
            <a:endParaRPr lang="en-GB" sz="900" dirty="0"/>
          </a:p>
          <a:p>
            <a:pPr marL="0" indent="0">
              <a:buNone/>
            </a:pPr>
            <a:r>
              <a:rPr lang="en-GB" sz="2200" dirty="0"/>
              <a:t>When asked about their favourite parts of the project, some responded with “</a:t>
            </a:r>
            <a:r>
              <a:rPr lang="en-GB" sz="2200" i="1" dirty="0"/>
              <a:t>Playing with ice</a:t>
            </a:r>
            <a:r>
              <a:rPr lang="en-GB" sz="2200" dirty="0"/>
              <a:t>” and “</a:t>
            </a:r>
            <a:r>
              <a:rPr lang="en-GB" sz="2200" i="1" dirty="0"/>
              <a:t>Eating jelly</a:t>
            </a:r>
            <a:r>
              <a:rPr lang="en-GB" sz="2200" dirty="0"/>
              <a:t>”</a:t>
            </a:r>
            <a:endParaRPr lang="en-US" sz="2200" dirty="0"/>
          </a:p>
          <a:p>
            <a:pPr marL="0" indent="0">
              <a:buNone/>
            </a:pPr>
            <a:endParaRPr lang="en-GB" sz="900" dirty="0"/>
          </a:p>
          <a:p>
            <a:pPr marL="0" indent="0">
              <a:buNone/>
            </a:pPr>
            <a:r>
              <a:rPr lang="en-GB" sz="2200" dirty="0"/>
              <a:t>Others recalled that “</a:t>
            </a:r>
            <a:r>
              <a:rPr lang="en-GB" sz="2200" i="1" dirty="0"/>
              <a:t>We were pretending jelly was jellyfish</a:t>
            </a:r>
            <a:r>
              <a:rPr lang="en-GB" sz="2200" dirty="0"/>
              <a:t>”</a:t>
            </a:r>
            <a:endParaRPr lang="en-US" sz="2200" dirty="0"/>
          </a:p>
        </p:txBody>
      </p:sp>
      <p:pic>
        <p:nvPicPr>
          <p:cNvPr id="6" name="Content Placeholder 5" descr="A couple of kids playing with food&#10;&#10;Description automatically generated">
            <a:extLst>
              <a:ext uri="{FF2B5EF4-FFF2-40B4-BE49-F238E27FC236}">
                <a16:creationId xmlns:a16="http://schemas.microsoft.com/office/drawing/2014/main" id="{F34D3C7C-E7D1-A375-1053-EF1F266AFA5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466" r="110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49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AB3C2-63CE-1E66-38AE-25027E775C6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Fostering independence</a:t>
            </a:r>
          </a:p>
        </p:txBody>
      </p:sp>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3C98FA-0783-63A5-AF5D-343146B84864}"/>
              </a:ext>
            </a:extLst>
          </p:cNvPr>
          <p:cNvSpPr>
            <a:spLocks noGrp="1"/>
          </p:cNvSpPr>
          <p:nvPr>
            <p:ph sz="half" idx="1"/>
          </p:nvPr>
        </p:nvSpPr>
        <p:spPr>
          <a:xfrm>
            <a:off x="640079" y="2872899"/>
            <a:ext cx="5080001" cy="3489292"/>
          </a:xfrm>
        </p:spPr>
        <p:txBody>
          <a:bodyPr vert="horz" lIns="91440" tIns="45720" rIns="91440" bIns="45720" rtlCol="0">
            <a:normAutofit fontScale="47500" lnSpcReduction="20000"/>
          </a:bodyPr>
          <a:lstStyle/>
          <a:p>
            <a:pPr marL="0" indent="0">
              <a:buNone/>
            </a:pPr>
            <a:r>
              <a:rPr lang="en-GB" sz="4200" dirty="0">
                <a:effectLst/>
                <a:ea typeface="Tw Cen MT" panose="020B0602020104020603" pitchFamily="34" charset="0"/>
                <a:cs typeface="Tw Cen MT" panose="020B0602020104020603" pitchFamily="34" charset="0"/>
              </a:rPr>
              <a:t>The project was felt to have built confidence amongst the children</a:t>
            </a:r>
          </a:p>
          <a:p>
            <a:pPr marL="0" indent="0">
              <a:buNone/>
            </a:pPr>
            <a:endParaRPr lang="en-GB" sz="1700" dirty="0">
              <a:ea typeface="Tw Cen MT" panose="020B0602020104020603" pitchFamily="34" charset="0"/>
              <a:cs typeface="Tw Cen MT" panose="020B0602020104020603" pitchFamily="34" charset="0"/>
            </a:endParaRPr>
          </a:p>
          <a:p>
            <a:pPr marL="0" indent="0">
              <a:buNone/>
            </a:pPr>
            <a:r>
              <a:rPr lang="en-GB" sz="4200" dirty="0">
                <a:effectLst/>
                <a:ea typeface="Tw Cen MT" panose="020B0602020104020603" pitchFamily="34" charset="0"/>
                <a:cs typeface="Tw Cen MT" panose="020B0602020104020603" pitchFamily="34" charset="0"/>
              </a:rPr>
              <a:t>Practitioners were encouraged to incorporate suggestions from the children, which gave them a sense of ownership over the sessions</a:t>
            </a:r>
          </a:p>
          <a:p>
            <a:pPr marL="0" indent="0">
              <a:buNone/>
            </a:pPr>
            <a:endParaRPr lang="en-GB" sz="1700" i="1" dirty="0"/>
          </a:p>
          <a:p>
            <a:pPr marL="0" indent="0">
              <a:buNone/>
            </a:pPr>
            <a:r>
              <a:rPr lang="en-GB" sz="4200" i="1" dirty="0"/>
              <a:t>“Even to the basic level of, you know, starting the session by taking your socks and shoes off – I mean, that's an ideal one for school readiness for sort of like the PE sessions. And say, by the end of five weeks they were really independent at doing that, you know. </a:t>
            </a:r>
            <a:r>
              <a:rPr lang="en-GB" sz="4200" dirty="0"/>
              <a:t>(EY practitioner 3)</a:t>
            </a:r>
          </a:p>
        </p:txBody>
      </p:sp>
      <p:pic>
        <p:nvPicPr>
          <p:cNvPr id="6" name="Content Placeholder 5" descr="A child sitting on the floor&#10;&#10;Description automatically generated">
            <a:extLst>
              <a:ext uri="{FF2B5EF4-FFF2-40B4-BE49-F238E27FC236}">
                <a16:creationId xmlns:a16="http://schemas.microsoft.com/office/drawing/2014/main" id="{9B6A0CEF-D7E1-E7E0-8F02-DF6C60EE3BA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426" b="7033"/>
          <a:stretch/>
        </p:blipFill>
        <p:spPr>
          <a:xfrm>
            <a:off x="5547360" y="10"/>
            <a:ext cx="664311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49652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134</TotalTime>
  <Words>859</Words>
  <Application>Microsoft Office PowerPoint</Application>
  <PresentationFormat>Widescreen</PresentationFormat>
  <Paragraphs>62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Tw Cen MT</vt:lpstr>
      <vt:lpstr>Office Theme</vt:lpstr>
      <vt:lpstr>Evaluation of the LEAP (Little Explorers And Parents &amp; families) Pilot Project</vt:lpstr>
      <vt:lpstr>Background</vt:lpstr>
      <vt:lpstr>The LEAP pilot project</vt:lpstr>
      <vt:lpstr>Evaluation methods</vt:lpstr>
      <vt:lpstr>Enjoyment of the sessions</vt:lpstr>
      <vt:lpstr>Variety of activities</vt:lpstr>
      <vt:lpstr>Multisensory experiences</vt:lpstr>
      <vt:lpstr>Child-led approach</vt:lpstr>
      <vt:lpstr>Fostering independence</vt:lpstr>
      <vt:lpstr>School readiness</vt:lpstr>
      <vt:lpstr>Recommendations</vt:lpstr>
      <vt:lpstr>To 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the LEAP (Little Explorers And Parents &amp; families) Pilot Project</dc:title>
  <dc:creator>Shelina Visram</dc:creator>
  <cp:lastModifiedBy>JONES, Anne (NHS NORTH EAST AND NORTH CUMBRIA ICB - 00P)</cp:lastModifiedBy>
  <cp:revision>17</cp:revision>
  <dcterms:created xsi:type="dcterms:W3CDTF">2024-11-26T21:59:56Z</dcterms:created>
  <dcterms:modified xsi:type="dcterms:W3CDTF">2024-12-04T09:06:40Z</dcterms:modified>
</cp:coreProperties>
</file>